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20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0612DF2-F239-6547-A38E-57AD0CC78F2D}" type="datetime1">
              <a:rPr lang="en-US"/>
              <a:pPr/>
              <a:t>6/21/13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3CBD99-FDF4-D549-B54B-AF3C844345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978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7CF65A-1FCA-AF4C-B716-D89B469AC3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7531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93DF9B-D894-8D43-9C00-B4B0FEBDB3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13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6D694B-CD92-2749-BE03-036EA5D633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49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BACC47-C7F0-9940-BCE3-5E0BF3533F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7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9EFB4E-030B-134E-A0C4-0D1C97896C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76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6108E3-460D-6640-B754-08597FE4EE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13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5A5802-8DDC-C44F-9749-C61421281E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F86952-4BE5-E146-9179-EE268EA4BD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00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DFF024-4855-654E-B55D-B082747FD6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3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313B95-0A51-734C-A20F-2BF1D0FA5E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946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E8A46C-8AF4-364E-BBDA-E0CF8378E5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54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A368EF-08FE-FE48-8EB8-8A60191751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60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E0E7123F-E4D6-E944-BEF3-41F763125E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dirty="0" smtClean="0"/>
              <a:t>Availability for RHEL on System z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Boyes</a:t>
            </a:r>
          </a:p>
          <a:p>
            <a:r>
              <a:rPr lang="en-US" dirty="0" smtClean="0"/>
              <a:t>Sine Nomine Associates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983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disconnection of a node from the cluster's shared storage. Fencing cuts off I/O from shared storage, thus ensuring data integrity</a:t>
            </a:r>
          </a:p>
          <a:p>
            <a:r>
              <a:rPr lang="en-US" dirty="0" smtClean="0"/>
              <a:t>The cluster infrastructure performs fencing through the fence daemon: fenced</a:t>
            </a:r>
          </a:p>
          <a:p>
            <a:r>
              <a:rPr lang="en-US" dirty="0" smtClean="0"/>
              <a:t>CMAN determines that a node has failed and communicates to other cluster-infrastructure components that the node has failed</a:t>
            </a:r>
          </a:p>
          <a:p>
            <a:r>
              <a:rPr lang="en-US" dirty="0" smtClean="0"/>
              <a:t>fenced, when notified of the failure, fences the failed node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261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Fencing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600200"/>
            <a:ext cx="5397565" cy="420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0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</a:t>
            </a:r>
            <a:r>
              <a:rPr lang="en-US" dirty="0" smtClean="0"/>
              <a:t>/VM Power Fencing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Two choices of SMAPI-based fence devices</a:t>
            </a:r>
          </a:p>
          <a:p>
            <a:pPr lvl="1"/>
            <a:r>
              <a:rPr lang="en-US" sz="2000" dirty="0" smtClean="0"/>
              <a:t>IUCV-based</a:t>
            </a:r>
          </a:p>
          <a:p>
            <a:pPr lvl="1"/>
            <a:r>
              <a:rPr lang="en-US" sz="2000" dirty="0" smtClean="0"/>
              <a:t>TCP/IP</a:t>
            </a:r>
          </a:p>
          <a:p>
            <a:r>
              <a:rPr lang="en-US" sz="2400" dirty="0" smtClean="0"/>
              <a:t>Uses </a:t>
            </a:r>
            <a:r>
              <a:rPr lang="en-US" sz="2400" dirty="0" err="1" smtClean="0"/>
              <a:t>image_recycle</a:t>
            </a:r>
            <a:r>
              <a:rPr lang="en-US" sz="2400" dirty="0" smtClean="0"/>
              <a:t> API to fence a node</a:t>
            </a:r>
          </a:p>
          <a:p>
            <a:r>
              <a:rPr lang="en-US" sz="2400" dirty="0" smtClean="0"/>
              <a:t>Requires SMAPI configuration update to AUTHLIST: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73885" y="4533969"/>
            <a:ext cx="6627633" cy="923330"/>
          </a:xfrm>
          <a:prstGeom prst="rect">
            <a:avLst/>
          </a:prstGeom>
          <a:noFill/>
          <a:ln w="127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200" b="1" dirty="0" smtClean="0">
                <a:latin typeface="Courier New"/>
              </a:rPr>
              <a:t>Column 1             Column 66                Column 131</a:t>
            </a:r>
          </a:p>
          <a:p>
            <a:r>
              <a:rPr lang="en-US" sz="1200" b="1" dirty="0" smtClean="0">
                <a:latin typeface="Courier New"/>
              </a:rPr>
              <a:t>       |                    |                        |</a:t>
            </a:r>
          </a:p>
          <a:p>
            <a:r>
              <a:rPr lang="en-US" sz="1200" b="1" dirty="0" smtClean="0">
                <a:latin typeface="Courier New"/>
              </a:rPr>
              <a:t>       V                    V                        V</a:t>
            </a:r>
          </a:p>
          <a:p>
            <a:r>
              <a:rPr lang="en-US" sz="1200" b="1" dirty="0" smtClean="0">
                <a:latin typeface="Courier New"/>
              </a:rPr>
              <a:t>       XXXXXXXX             ALL                      IMAGE_OPERATIONS</a:t>
            </a:r>
            <a:endParaRPr lang="en-US" sz="1200" b="1" dirty="0"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870729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Provides a mechanism for other cluster infrastructure components to synchronize their access to shared resources</a:t>
            </a:r>
          </a:p>
          <a:p>
            <a:r>
              <a:rPr lang="en-US" dirty="0" smtClean="0"/>
              <a:t>DLM – Distributed Lock Manager used in RHEL systems</a:t>
            </a:r>
          </a:p>
          <a:p>
            <a:r>
              <a:rPr lang="en-US" dirty="0" smtClean="0"/>
              <a:t>Lock management is distributed across all nodes in the cluster. GFS2 and CLVM use locks from the lock manager</a:t>
            </a:r>
          </a:p>
          <a:p>
            <a:r>
              <a:rPr lang="en-US" dirty="0" smtClean="0"/>
              <a:t>GFS2 uses locks from the lock manager to synchronize access to file system metadata (on shared storage)</a:t>
            </a:r>
          </a:p>
          <a:p>
            <a:r>
              <a:rPr lang="en-US" dirty="0" smtClean="0"/>
              <a:t>CLVM uses locks from the lock manager to synchronize updates to LVM volumes and volume groups (also on shared storage) </a:t>
            </a:r>
          </a:p>
          <a:p>
            <a:r>
              <a:rPr lang="en-US" dirty="0" err="1" smtClean="0"/>
              <a:t>rgmanager</a:t>
            </a:r>
            <a:r>
              <a:rPr lang="en-US" dirty="0" smtClean="0"/>
              <a:t> uses DLM to synchronize service states.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644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GFS2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shared disk file system for Linux computer clusters</a:t>
            </a:r>
          </a:p>
          <a:p>
            <a:r>
              <a:rPr lang="en-US" dirty="0" smtClean="0"/>
              <a:t>GFS2 differs from distributed file systems (such as AFS, Coda, or </a:t>
            </a:r>
            <a:r>
              <a:rPr lang="en-US" dirty="0" err="1" smtClean="0"/>
              <a:t>InterMezzo</a:t>
            </a:r>
            <a:r>
              <a:rPr lang="en-US" dirty="0" smtClean="0"/>
              <a:t>) because it allows all nodes to have direct concurrent access to the same shared block storage</a:t>
            </a:r>
          </a:p>
          <a:p>
            <a:r>
              <a:rPr lang="en-US" dirty="0" smtClean="0"/>
              <a:t>GFS2 can also be used as a local </a:t>
            </a:r>
            <a:r>
              <a:rPr lang="en-US" dirty="0" err="1" smtClean="0"/>
              <a:t>filesystem</a:t>
            </a:r>
            <a:r>
              <a:rPr lang="en-US" dirty="0" smtClean="0"/>
              <a:t>.</a:t>
            </a:r>
          </a:p>
          <a:p>
            <a:r>
              <a:rPr lang="en-US" dirty="0" smtClean="0"/>
              <a:t>GFS has no disconnected operating-mode, and no client or server roles: All nodes in a GFS cluster function as peers </a:t>
            </a:r>
          </a:p>
          <a:p>
            <a:r>
              <a:rPr lang="en-US" dirty="0" smtClean="0"/>
              <a:t>Requires hardware to allow access to the shared storage, and a lock manager to control access to the storage</a:t>
            </a:r>
          </a:p>
          <a:p>
            <a:r>
              <a:rPr lang="en-US" dirty="0" smtClean="0"/>
              <a:t>GFS2 is a journaling file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777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Configuration</a:t>
            </a:r>
            <a:endParaRPr lang="en-US" dirty="0"/>
          </a:p>
        </p:txBody>
      </p:sp>
      <p:pic>
        <p:nvPicPr>
          <p:cNvPr id="5" name="Picture 4" descr="HAConf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981200"/>
            <a:ext cx="5029200" cy="372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850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Configuration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5061" y="2202497"/>
            <a:ext cx="361146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Courier New"/>
              </a:rPr>
              <a:t>USER CTS6XCN1 XXXXXXXX 768M 2G G              </a:t>
            </a:r>
          </a:p>
          <a:p>
            <a:r>
              <a:rPr lang="en-US" sz="1000" b="1" dirty="0" smtClean="0">
                <a:latin typeface="Courier New"/>
              </a:rPr>
              <a:t>*FL= N                                      </a:t>
            </a:r>
          </a:p>
          <a:p>
            <a:r>
              <a:rPr lang="en-US" sz="1000" b="1" dirty="0" smtClean="0">
                <a:latin typeface="Courier New"/>
              </a:rPr>
              <a:t>  ACCOUNT 99999999 GENERAL                    </a:t>
            </a:r>
          </a:p>
          <a:p>
            <a:r>
              <a:rPr lang="en-US" sz="1000" b="1" dirty="0" smtClean="0">
                <a:latin typeface="Courier New"/>
              </a:rPr>
              <a:t>  MACHINE ESA                               </a:t>
            </a:r>
          </a:p>
          <a:p>
            <a:r>
              <a:rPr lang="en-US" sz="1000" b="1" dirty="0" smtClean="0">
                <a:latin typeface="Courier New"/>
              </a:rPr>
              <a:t>  *AC= 99999999                             </a:t>
            </a:r>
          </a:p>
          <a:p>
            <a:r>
              <a:rPr lang="en-US" sz="1000" b="1" dirty="0" smtClean="0">
                <a:latin typeface="Courier New"/>
              </a:rPr>
              <a:t>  COMMAND SET VSWITCH VSWITCH2 GRANT &amp;USERID</a:t>
            </a:r>
          </a:p>
          <a:p>
            <a:r>
              <a:rPr lang="en-US" sz="1000" b="1" dirty="0" smtClean="0">
                <a:latin typeface="Courier New"/>
              </a:rPr>
              <a:t>  COMMAND COUPLE C600 TO SYSTEM VSWITCH2    </a:t>
            </a:r>
          </a:p>
          <a:p>
            <a:r>
              <a:rPr lang="en-US" sz="1000" b="1" dirty="0" smtClean="0">
                <a:latin typeface="Courier New"/>
              </a:rPr>
              <a:t>  IUCV VSMREQIU                             </a:t>
            </a:r>
          </a:p>
          <a:p>
            <a:r>
              <a:rPr lang="en-US" sz="1000" b="1" dirty="0" smtClean="0">
                <a:latin typeface="Courier New"/>
              </a:rPr>
              <a:t>  IPL CMS PARM AUTOCR FILEPOOL USER01       </a:t>
            </a:r>
          </a:p>
          <a:p>
            <a:r>
              <a:rPr lang="en-US" sz="1000" b="1" dirty="0" smtClean="0">
                <a:latin typeface="Courier New"/>
              </a:rPr>
              <a:t>  CONSOLE   0009 3215 T OPERATOR            </a:t>
            </a:r>
          </a:p>
          <a:p>
            <a:r>
              <a:rPr lang="en-US" sz="1000" b="1" dirty="0" smtClean="0">
                <a:latin typeface="Courier New"/>
              </a:rPr>
              <a:t>  SPOOL 00C 2540 READER *                   </a:t>
            </a:r>
          </a:p>
          <a:p>
            <a:r>
              <a:rPr lang="en-US" sz="1000" b="1" dirty="0" smtClean="0">
                <a:latin typeface="Courier New"/>
              </a:rPr>
              <a:t>  SPOOL 00D 2540 PUNCH A                    </a:t>
            </a:r>
          </a:p>
          <a:p>
            <a:r>
              <a:rPr lang="en-US" sz="1000" b="1" dirty="0" smtClean="0">
                <a:latin typeface="Courier New"/>
              </a:rPr>
              <a:t>  SPOOL 00E 1403 A                          </a:t>
            </a:r>
          </a:p>
          <a:p>
            <a:r>
              <a:rPr lang="en-US" sz="1000" b="1" dirty="0" smtClean="0">
                <a:latin typeface="Courier New"/>
              </a:rPr>
              <a:t>  LINK MAINT 190 190 RR                     </a:t>
            </a:r>
          </a:p>
          <a:p>
            <a:r>
              <a:rPr lang="en-US" sz="1000" b="1" dirty="0" smtClean="0">
                <a:latin typeface="Courier New"/>
              </a:rPr>
              <a:t>  LINK MAINT 19E 19E RR                     </a:t>
            </a:r>
          </a:p>
          <a:p>
            <a:r>
              <a:rPr lang="en-US" sz="1000" b="1" dirty="0" smtClean="0">
                <a:latin typeface="Courier New"/>
              </a:rPr>
              <a:t>  NICDEF C600 TYPE QDIO DEVICES 3           </a:t>
            </a:r>
          </a:p>
          <a:p>
            <a:r>
              <a:rPr lang="en-US" sz="1000" b="1" dirty="0" smtClean="0">
                <a:latin typeface="Courier New"/>
              </a:rPr>
              <a:t>  MDISK 150 3390 3116 3338 CO510C MR          </a:t>
            </a:r>
          </a:p>
          <a:p>
            <a:r>
              <a:rPr lang="en-US" sz="1000" b="1" dirty="0" smtClean="0">
                <a:latin typeface="Courier New"/>
              </a:rPr>
              <a:t>  MDISK 151 3390 6286 3338 CO5109 MR          </a:t>
            </a:r>
          </a:p>
          <a:p>
            <a:r>
              <a:rPr lang="en-US" sz="1000" b="1" dirty="0" smtClean="0">
                <a:solidFill>
                  <a:srgbClr val="0000FF"/>
                </a:solidFill>
                <a:latin typeface="Courier New"/>
              </a:rPr>
              <a:t>  MDISK 153 3390 0001 3338 CO520E MW             </a:t>
            </a:r>
          </a:p>
          <a:p>
            <a:r>
              <a:rPr lang="en-US" sz="1000" b="1" dirty="0" smtClean="0">
                <a:solidFill>
                  <a:srgbClr val="0000FF"/>
                </a:solidFill>
                <a:latin typeface="Courier New"/>
              </a:rPr>
              <a:t>  MDISK 200 3390 3007 0020 CO510F MW   </a:t>
            </a:r>
            <a:endParaRPr lang="en-US" sz="1000" b="1" dirty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92136" y="2202497"/>
            <a:ext cx="37602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Courier New"/>
              </a:rPr>
              <a:t>USER CTS6XCN2 XXXXXXXX 768M 2G G 64          </a:t>
            </a:r>
          </a:p>
          <a:p>
            <a:r>
              <a:rPr lang="en-US" sz="1000" b="1" dirty="0" smtClean="0">
                <a:latin typeface="Courier New"/>
              </a:rPr>
              <a:t>*FL= N                                      </a:t>
            </a:r>
          </a:p>
          <a:p>
            <a:r>
              <a:rPr lang="en-US" sz="1000" b="1" dirty="0" smtClean="0">
                <a:latin typeface="Courier New"/>
              </a:rPr>
              <a:t>  ACCOUNT 99999999 LINUX                      </a:t>
            </a:r>
          </a:p>
          <a:p>
            <a:r>
              <a:rPr lang="en-US" sz="1000" b="1" dirty="0" smtClean="0">
                <a:latin typeface="Courier New"/>
              </a:rPr>
              <a:t>  MACHINE ESA                               </a:t>
            </a:r>
          </a:p>
          <a:p>
            <a:r>
              <a:rPr lang="en-US" sz="1000" b="1" dirty="0" smtClean="0">
                <a:latin typeface="Courier New"/>
              </a:rPr>
              <a:t>  *AC= 99999999                             </a:t>
            </a:r>
          </a:p>
          <a:p>
            <a:r>
              <a:rPr lang="en-US" sz="1000" b="1" dirty="0" smtClean="0">
                <a:latin typeface="Courier New"/>
              </a:rPr>
              <a:t>  COMMAND SET VSWITCH VSWITCH2 GRANT &amp;USERID</a:t>
            </a:r>
          </a:p>
          <a:p>
            <a:r>
              <a:rPr lang="en-US" sz="1000" b="1" dirty="0" smtClean="0">
                <a:latin typeface="Courier New"/>
              </a:rPr>
              <a:t>  COMMAND COUPLE C600 TO SYSTEM VSWITCH2    </a:t>
            </a:r>
          </a:p>
          <a:p>
            <a:r>
              <a:rPr lang="en-US" sz="1000" b="1" dirty="0" smtClean="0">
                <a:latin typeface="Courier New"/>
              </a:rPr>
              <a:t>  IUCV VSMREQIU                             </a:t>
            </a:r>
          </a:p>
          <a:p>
            <a:r>
              <a:rPr lang="en-US" sz="1000" b="1" dirty="0" smtClean="0">
                <a:latin typeface="Courier New"/>
              </a:rPr>
              <a:t>  IPL CMS PARM AUTOCR FILEPOOL USER01       </a:t>
            </a:r>
          </a:p>
          <a:p>
            <a:r>
              <a:rPr lang="en-US" sz="1000" b="1" dirty="0" smtClean="0">
                <a:latin typeface="Courier New"/>
              </a:rPr>
              <a:t>  CONSOLE   0009 3215 T OPERATOR                       </a:t>
            </a:r>
          </a:p>
          <a:p>
            <a:r>
              <a:rPr lang="en-US" sz="1000" b="1" dirty="0" smtClean="0">
                <a:latin typeface="Courier New"/>
              </a:rPr>
              <a:t>  SPOOL 00C 2540 READER *                   </a:t>
            </a:r>
          </a:p>
          <a:p>
            <a:r>
              <a:rPr lang="en-US" sz="1000" b="1" dirty="0" smtClean="0">
                <a:latin typeface="Courier New"/>
              </a:rPr>
              <a:t>  SPOOL 00D 2540 PUNCH A                    </a:t>
            </a:r>
          </a:p>
          <a:p>
            <a:r>
              <a:rPr lang="en-US" sz="1000" b="1" dirty="0" smtClean="0">
                <a:latin typeface="Courier New"/>
              </a:rPr>
              <a:t>  SPOOL 00E 1403 A                          </a:t>
            </a:r>
          </a:p>
          <a:p>
            <a:r>
              <a:rPr lang="en-US" sz="1000" b="1" dirty="0" smtClean="0">
                <a:latin typeface="Courier New"/>
              </a:rPr>
              <a:t>  LINK MAINT 190 190 RR                     </a:t>
            </a:r>
          </a:p>
          <a:p>
            <a:r>
              <a:rPr lang="en-US" sz="1000" b="1" dirty="0" smtClean="0">
                <a:latin typeface="Courier New"/>
              </a:rPr>
              <a:t>  LINK MAINT 19E 19E RR                     </a:t>
            </a:r>
          </a:p>
          <a:p>
            <a:r>
              <a:rPr lang="en-US" sz="1000" b="1" dirty="0" smtClean="0">
                <a:solidFill>
                  <a:srgbClr val="0000FF"/>
                </a:solidFill>
                <a:latin typeface="Courier New"/>
              </a:rPr>
              <a:t>  LINK CTS6XCN1 153 152 MW                  </a:t>
            </a:r>
          </a:p>
          <a:p>
            <a:r>
              <a:rPr lang="en-US" sz="1000" b="1" dirty="0" smtClean="0">
                <a:solidFill>
                  <a:srgbClr val="0000FF"/>
                </a:solidFill>
                <a:latin typeface="Courier New"/>
              </a:rPr>
              <a:t>  LINK CTS6XCN1 200 200 MW                  </a:t>
            </a:r>
          </a:p>
          <a:p>
            <a:r>
              <a:rPr lang="en-US" sz="1000" b="1" dirty="0" smtClean="0">
                <a:latin typeface="Courier New"/>
              </a:rPr>
              <a:t>  NICDEF C600 TYPE QDIO DEVICES 3           </a:t>
            </a:r>
          </a:p>
          <a:p>
            <a:r>
              <a:rPr lang="en-US" sz="1000" b="1" dirty="0" smtClean="0">
                <a:latin typeface="Courier New"/>
              </a:rPr>
              <a:t>  MDISK 150 3390 0001 3338 CO5204 MR             </a:t>
            </a:r>
          </a:p>
          <a:p>
            <a:r>
              <a:rPr lang="en-US" sz="1000" b="1" dirty="0" smtClean="0">
                <a:latin typeface="Courier New"/>
              </a:rPr>
              <a:t>  MDISK 151 3390 4281 3338 CO5107 MR </a:t>
            </a:r>
            <a:endParaRPr lang="en-US" sz="1000" b="1" dirty="0"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533430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Configuration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676400"/>
            <a:ext cx="8402795" cy="4524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/>
              <a:t>&lt;?xml version="1.0"?&gt;</a:t>
            </a:r>
          </a:p>
          <a:p>
            <a:r>
              <a:rPr lang="en-US" sz="800" b="1" dirty="0" smtClean="0"/>
              <a:t>&lt;cluster </a:t>
            </a:r>
            <a:r>
              <a:rPr lang="en-US" sz="800" b="1" dirty="0" err="1" smtClean="0"/>
              <a:t>config_version</a:t>
            </a:r>
            <a:r>
              <a:rPr lang="en-US" sz="800" b="1" dirty="0" smtClean="0"/>
              <a:t>="23" name="SNATEST"&gt;</a:t>
            </a:r>
          </a:p>
          <a:p>
            <a:r>
              <a:rPr lang="en-US" sz="800" b="1" dirty="0" smtClean="0"/>
              <a:t>	&lt;</a:t>
            </a:r>
            <a:r>
              <a:rPr lang="en-US" sz="800" b="1" dirty="0" err="1" smtClean="0"/>
              <a:t>clusternodes</a:t>
            </a:r>
            <a:r>
              <a:rPr lang="en-US" sz="800" b="1" dirty="0" smtClean="0"/>
              <a:t>&gt;</a:t>
            </a:r>
          </a:p>
          <a:p>
            <a:r>
              <a:rPr lang="en-US" sz="800" b="1" dirty="0" smtClean="0"/>
              <a:t>		&lt;</a:t>
            </a:r>
            <a:r>
              <a:rPr lang="en-US" sz="800" b="1" dirty="0" err="1" smtClean="0"/>
              <a:t>clusternode</a:t>
            </a:r>
            <a:r>
              <a:rPr lang="en-US" sz="800" b="1" dirty="0" smtClean="0"/>
              <a:t> name="cts6xcn1.devlab.sinenomine.net" </a:t>
            </a:r>
            <a:r>
              <a:rPr lang="en-US" sz="800" b="1" dirty="0" err="1" smtClean="0"/>
              <a:t>nodeid</a:t>
            </a:r>
            <a:r>
              <a:rPr lang="en-US" sz="800" b="1" dirty="0" smtClean="0"/>
              <a:t>="1"&gt;</a:t>
            </a:r>
          </a:p>
          <a:p>
            <a:r>
              <a:rPr lang="en-US" sz="800" b="1" dirty="0" smtClean="0"/>
              <a:t>			&lt;fence&gt;</a:t>
            </a:r>
          </a:p>
          <a:p>
            <a:r>
              <a:rPr lang="en-US" sz="800" b="1" dirty="0" smtClean="0"/>
              <a:t>				&lt;method name="SMAPITCP"&gt;</a:t>
            </a:r>
          </a:p>
          <a:p>
            <a:r>
              <a:rPr lang="en-US" sz="800" b="1" dirty="0" smtClean="0"/>
              <a:t>					&lt;device name="SMAPITCP" target="CTS6XCN1"/&gt;</a:t>
            </a:r>
          </a:p>
          <a:p>
            <a:r>
              <a:rPr lang="en-US" sz="800" b="1" dirty="0" smtClean="0"/>
              <a:t>				&lt;/method&gt;</a:t>
            </a:r>
          </a:p>
          <a:p>
            <a:r>
              <a:rPr lang="en-US" sz="800" b="1" dirty="0" smtClean="0"/>
              <a:t>			&lt;/fence&gt;</a:t>
            </a:r>
          </a:p>
          <a:p>
            <a:r>
              <a:rPr lang="en-US" sz="800" b="1" dirty="0" smtClean="0"/>
              <a:t>		&lt;/</a:t>
            </a:r>
            <a:r>
              <a:rPr lang="en-US" sz="800" b="1" dirty="0" err="1" smtClean="0"/>
              <a:t>clusternode</a:t>
            </a:r>
            <a:r>
              <a:rPr lang="en-US" sz="800" b="1" dirty="0" smtClean="0"/>
              <a:t>&gt;</a:t>
            </a:r>
          </a:p>
          <a:p>
            <a:r>
              <a:rPr lang="en-US" sz="800" b="1" dirty="0" smtClean="0"/>
              <a:t>		&lt;</a:t>
            </a:r>
            <a:r>
              <a:rPr lang="en-US" sz="800" b="1" dirty="0" err="1" smtClean="0"/>
              <a:t>clusternode</a:t>
            </a:r>
            <a:r>
              <a:rPr lang="en-US" sz="800" b="1" dirty="0" smtClean="0"/>
              <a:t> name="cts6xcn2.devlab.sinenomine.net" </a:t>
            </a:r>
            <a:r>
              <a:rPr lang="en-US" sz="800" b="1" dirty="0" err="1" smtClean="0"/>
              <a:t>nodeid</a:t>
            </a:r>
            <a:r>
              <a:rPr lang="en-US" sz="800" b="1" dirty="0" smtClean="0"/>
              <a:t>="2"&gt;</a:t>
            </a:r>
          </a:p>
          <a:p>
            <a:r>
              <a:rPr lang="en-US" sz="800" b="1" dirty="0" smtClean="0"/>
              <a:t>			&lt;fence&gt;</a:t>
            </a:r>
          </a:p>
          <a:p>
            <a:r>
              <a:rPr lang="en-US" sz="800" b="1" dirty="0" smtClean="0"/>
              <a:t>				&lt;method name="SMAPITCP"&gt;</a:t>
            </a:r>
          </a:p>
          <a:p>
            <a:r>
              <a:rPr lang="en-US" sz="800" b="1" dirty="0" smtClean="0"/>
              <a:t>					&lt;device name="SMAPITCP" target="CTS6XCN2"/&gt;</a:t>
            </a:r>
          </a:p>
          <a:p>
            <a:r>
              <a:rPr lang="en-US" sz="800" b="1" dirty="0" smtClean="0"/>
              <a:t>				&lt;/method&gt;</a:t>
            </a:r>
          </a:p>
          <a:p>
            <a:r>
              <a:rPr lang="en-US" sz="800" b="1" dirty="0" smtClean="0"/>
              <a:t>			&lt;/fence&gt;</a:t>
            </a:r>
          </a:p>
          <a:p>
            <a:r>
              <a:rPr lang="en-US" sz="800" b="1" dirty="0" smtClean="0"/>
              <a:t>		&lt;/</a:t>
            </a:r>
            <a:r>
              <a:rPr lang="en-US" sz="800" b="1" dirty="0" err="1" smtClean="0"/>
              <a:t>clusternode</a:t>
            </a:r>
            <a:r>
              <a:rPr lang="en-US" sz="800" b="1" dirty="0" smtClean="0"/>
              <a:t>&gt;</a:t>
            </a:r>
          </a:p>
          <a:p>
            <a:r>
              <a:rPr lang="en-US" sz="800" b="1" dirty="0" smtClean="0"/>
              <a:t>	&lt;/</a:t>
            </a:r>
            <a:r>
              <a:rPr lang="en-US" sz="800" b="1" dirty="0" err="1" smtClean="0"/>
              <a:t>clusternodes</a:t>
            </a:r>
            <a:r>
              <a:rPr lang="en-US" sz="800" b="1" dirty="0" smtClean="0"/>
              <a:t>&gt;</a:t>
            </a:r>
          </a:p>
          <a:p>
            <a:r>
              <a:rPr lang="en-US" sz="800" b="1" dirty="0" smtClean="0"/>
              <a:t>	&lt;</a:t>
            </a:r>
            <a:r>
              <a:rPr lang="en-US" sz="800" b="1" dirty="0" err="1" smtClean="0"/>
              <a:t>fencedevices</a:t>
            </a:r>
            <a:r>
              <a:rPr lang="en-US" sz="800" b="1" dirty="0" smtClean="0"/>
              <a:t>&gt;</a:t>
            </a:r>
          </a:p>
          <a:p>
            <a:r>
              <a:rPr lang="en-US" sz="800" b="1" dirty="0" smtClean="0"/>
              <a:t>		&lt;</a:t>
            </a:r>
            <a:r>
              <a:rPr lang="en-US" sz="800" b="1" dirty="0" err="1" smtClean="0"/>
              <a:t>fencedevice</a:t>
            </a:r>
            <a:r>
              <a:rPr lang="en-US" sz="800" b="1" dirty="0" smtClean="0"/>
              <a:t> agent="</a:t>
            </a:r>
            <a:r>
              <a:rPr lang="en-US" sz="800" b="1" dirty="0" err="1" smtClean="0"/>
              <a:t>fence_zvm</a:t>
            </a:r>
            <a:r>
              <a:rPr lang="en-US" sz="800" b="1" dirty="0" smtClean="0"/>
              <a:t>" name="ZVMSMAPI" </a:t>
            </a:r>
            <a:r>
              <a:rPr lang="en-US" sz="800" b="1" dirty="0" err="1" smtClean="0"/>
              <a:t>smapiserver</a:t>
            </a:r>
            <a:r>
              <a:rPr lang="en-US" sz="800" b="1" dirty="0" smtClean="0"/>
              <a:t>="VSMREQIU"/&gt;</a:t>
            </a:r>
          </a:p>
          <a:p>
            <a:r>
              <a:rPr lang="en-US" sz="800" b="1" dirty="0" smtClean="0"/>
              <a:t>		&lt;</a:t>
            </a:r>
            <a:r>
              <a:rPr lang="en-US" sz="800" b="1" dirty="0" err="1" smtClean="0"/>
              <a:t>fencedevice</a:t>
            </a:r>
            <a:r>
              <a:rPr lang="en-US" sz="800" b="1" dirty="0" smtClean="0"/>
              <a:t> agent="</a:t>
            </a:r>
            <a:r>
              <a:rPr lang="en-US" sz="800" b="1" dirty="0" err="1" smtClean="0"/>
              <a:t>fence_zvmip</a:t>
            </a:r>
            <a:r>
              <a:rPr lang="en-US" sz="800" b="1" dirty="0" smtClean="0"/>
              <a:t>" </a:t>
            </a:r>
            <a:r>
              <a:rPr lang="en-US" sz="800" b="1" dirty="0" err="1" smtClean="0"/>
              <a:t>authpass</a:t>
            </a:r>
            <a:r>
              <a:rPr lang="en-US" sz="800" b="1" dirty="0" smtClean="0"/>
              <a:t>=”</a:t>
            </a:r>
            <a:r>
              <a:rPr lang="en-US" sz="800" b="1" dirty="0" err="1" smtClean="0"/>
              <a:t>xxxxxx</a:t>
            </a:r>
            <a:r>
              <a:rPr lang="en-US" sz="800" b="1" dirty="0" smtClean="0"/>
              <a:t>" </a:t>
            </a:r>
            <a:r>
              <a:rPr lang="en-US" sz="800" b="1" dirty="0" err="1" smtClean="0"/>
              <a:t>authuser</a:t>
            </a:r>
            <a:r>
              <a:rPr lang="en-US" sz="800" b="1" dirty="0" smtClean="0"/>
              <a:t>="CTS6XCN1" name="SMAPITCP" </a:t>
            </a:r>
            <a:r>
              <a:rPr lang="en-US" sz="800" b="1" dirty="0" err="1" smtClean="0"/>
              <a:t>smapiserver</a:t>
            </a:r>
            <a:r>
              <a:rPr lang="en-US" sz="800" b="1" dirty="0" smtClean="0"/>
              <a:t>="</a:t>
            </a:r>
            <a:r>
              <a:rPr lang="en-US" sz="800" b="1" dirty="0" err="1" smtClean="0"/>
              <a:t>vm.devlab.sinenomine.net</a:t>
            </a:r>
            <a:r>
              <a:rPr lang="en-US" sz="800" b="1" dirty="0" smtClean="0"/>
              <a:t>"/&gt;</a:t>
            </a:r>
          </a:p>
          <a:p>
            <a:r>
              <a:rPr lang="en-US" sz="800" b="1" dirty="0" smtClean="0"/>
              <a:t>	&lt;/</a:t>
            </a:r>
            <a:r>
              <a:rPr lang="en-US" sz="800" b="1" dirty="0" err="1" smtClean="0"/>
              <a:t>fencedevices</a:t>
            </a:r>
            <a:r>
              <a:rPr lang="en-US" sz="800" b="1" dirty="0" smtClean="0"/>
              <a:t>&gt;</a:t>
            </a:r>
          </a:p>
          <a:p>
            <a:r>
              <a:rPr lang="en-US" sz="800" b="1" dirty="0" smtClean="0"/>
              <a:t>	&lt;</a:t>
            </a:r>
            <a:r>
              <a:rPr lang="en-US" sz="800" b="1" dirty="0" err="1" smtClean="0"/>
              <a:t>cman</a:t>
            </a:r>
            <a:r>
              <a:rPr lang="en-US" sz="800" b="1" dirty="0" smtClean="0"/>
              <a:t> </a:t>
            </a:r>
            <a:r>
              <a:rPr lang="en-US" sz="800" b="1" dirty="0" err="1" smtClean="0"/>
              <a:t>expected_votes</a:t>
            </a:r>
            <a:r>
              <a:rPr lang="en-US" sz="800" b="1" dirty="0" smtClean="0"/>
              <a:t>="3"/&gt;</a:t>
            </a:r>
          </a:p>
          <a:p>
            <a:r>
              <a:rPr lang="en-US" sz="800" b="1" dirty="0" smtClean="0"/>
              <a:t>	&lt;</a:t>
            </a:r>
            <a:r>
              <a:rPr lang="en-US" sz="800" b="1" dirty="0" err="1" smtClean="0"/>
              <a:t>rm</a:t>
            </a:r>
            <a:r>
              <a:rPr lang="en-US" sz="800" b="1" dirty="0" smtClean="0"/>
              <a:t>&gt;</a:t>
            </a:r>
          </a:p>
          <a:p>
            <a:r>
              <a:rPr lang="en-US" sz="800" b="1" dirty="0" smtClean="0"/>
              <a:t>		&lt;resources&gt;</a:t>
            </a:r>
          </a:p>
          <a:p>
            <a:r>
              <a:rPr lang="en-US" sz="800" b="1" dirty="0" smtClean="0"/>
              <a:t>			&lt;</a:t>
            </a:r>
            <a:r>
              <a:rPr lang="en-US" sz="800" b="1" dirty="0" err="1" smtClean="0"/>
              <a:t>clusterfs</a:t>
            </a:r>
            <a:r>
              <a:rPr lang="en-US" sz="800" b="1" dirty="0" smtClean="0"/>
              <a:t> device="/dev/mapper/vg_snatest-gfs2" </a:t>
            </a:r>
            <a:r>
              <a:rPr lang="en-US" sz="800" b="1" dirty="0" err="1" smtClean="0"/>
              <a:t>fsid</a:t>
            </a:r>
            <a:r>
              <a:rPr lang="en-US" sz="800" b="1" dirty="0" smtClean="0"/>
              <a:t>="35269" </a:t>
            </a:r>
            <a:r>
              <a:rPr lang="en-US" sz="800" b="1" dirty="0" err="1" smtClean="0"/>
              <a:t>fstype</a:t>
            </a:r>
            <a:r>
              <a:rPr lang="en-US" sz="800" b="1" dirty="0" smtClean="0"/>
              <a:t>="gfs2" </a:t>
            </a:r>
            <a:r>
              <a:rPr lang="en-US" sz="800" b="1" dirty="0" err="1" smtClean="0"/>
              <a:t>mountpoint</a:t>
            </a:r>
            <a:r>
              <a:rPr lang="en-US" sz="800" b="1" dirty="0" smtClean="0"/>
              <a:t>="/mnt/gfs2" name="GFS2TEST"/&gt;</a:t>
            </a:r>
          </a:p>
          <a:p>
            <a:r>
              <a:rPr lang="en-US" sz="800" b="1" dirty="0" smtClean="0"/>
              <a:t>		&lt;/resources&gt;</a:t>
            </a:r>
          </a:p>
          <a:p>
            <a:r>
              <a:rPr lang="en-US" sz="800" b="1" dirty="0" smtClean="0"/>
              <a:t>		&lt;service name="GFS2SERVICE" recovery="relocate"&gt;</a:t>
            </a:r>
          </a:p>
          <a:p>
            <a:r>
              <a:rPr lang="en-US" sz="800" b="1" dirty="0" smtClean="0"/>
              <a:t>			&lt;</a:t>
            </a:r>
            <a:r>
              <a:rPr lang="en-US" sz="800" b="1" dirty="0" err="1" smtClean="0"/>
              <a:t>clusterfs</a:t>
            </a:r>
            <a:r>
              <a:rPr lang="en-US" sz="800" b="1" dirty="0" smtClean="0"/>
              <a:t> ref="GFS2TEST"/&gt;</a:t>
            </a:r>
          </a:p>
          <a:p>
            <a:r>
              <a:rPr lang="en-US" sz="800" b="1" dirty="0" smtClean="0"/>
              <a:t>		&lt;/service&gt;</a:t>
            </a:r>
          </a:p>
          <a:p>
            <a:r>
              <a:rPr lang="en-US" sz="800" b="1" dirty="0" smtClean="0"/>
              <a:t>	&lt;/</a:t>
            </a:r>
            <a:r>
              <a:rPr lang="en-US" sz="800" b="1" dirty="0" err="1" smtClean="0"/>
              <a:t>rm</a:t>
            </a:r>
            <a:r>
              <a:rPr lang="en-US" sz="800" b="1" dirty="0" smtClean="0"/>
              <a:t>&gt;</a:t>
            </a:r>
          </a:p>
          <a:p>
            <a:r>
              <a:rPr lang="en-US" sz="800" b="1" dirty="0" smtClean="0"/>
              <a:t>	&lt;</a:t>
            </a:r>
            <a:r>
              <a:rPr lang="en-US" sz="800" b="1" dirty="0" err="1" smtClean="0"/>
              <a:t>quorumd</a:t>
            </a:r>
            <a:r>
              <a:rPr lang="en-US" sz="800" b="1" dirty="0" smtClean="0"/>
              <a:t> label="QDISK"/&gt;</a:t>
            </a:r>
          </a:p>
          <a:p>
            <a:r>
              <a:rPr lang="en-US" sz="800" b="1" dirty="0" smtClean="0"/>
              <a:t>	&lt;logging&gt;</a:t>
            </a:r>
          </a:p>
          <a:p>
            <a:r>
              <a:rPr lang="en-US" sz="800" b="1" dirty="0" smtClean="0"/>
              <a:t>		&lt;</a:t>
            </a:r>
            <a:r>
              <a:rPr lang="en-US" sz="800" b="1" dirty="0" err="1" smtClean="0"/>
              <a:t>logging_daemon</a:t>
            </a:r>
            <a:r>
              <a:rPr lang="en-US" sz="800" b="1" dirty="0" smtClean="0"/>
              <a:t> debug="on" </a:t>
            </a:r>
            <a:r>
              <a:rPr lang="en-US" sz="800" b="1" dirty="0" err="1" smtClean="0"/>
              <a:t>logfile</a:t>
            </a:r>
            <a:r>
              <a:rPr lang="en-US" sz="800" b="1" dirty="0" smtClean="0"/>
              <a:t>="/</a:t>
            </a:r>
            <a:r>
              <a:rPr lang="en-US" sz="800" b="1" dirty="0" err="1" smtClean="0"/>
              <a:t>var/log/cluster/qdiskd.log</a:t>
            </a:r>
            <a:r>
              <a:rPr lang="en-US" sz="800" b="1" dirty="0" smtClean="0"/>
              <a:t>" </a:t>
            </a:r>
            <a:r>
              <a:rPr lang="en-US" sz="800" b="1" dirty="0" err="1" smtClean="0"/>
              <a:t>logfile_priority</a:t>
            </a:r>
            <a:r>
              <a:rPr lang="en-US" sz="800" b="1" dirty="0" smtClean="0"/>
              <a:t>="debug" name="</a:t>
            </a:r>
            <a:r>
              <a:rPr lang="en-US" sz="800" b="1" dirty="0" err="1" smtClean="0"/>
              <a:t>qdiskd</a:t>
            </a:r>
            <a:r>
              <a:rPr lang="en-US" sz="800" b="1" dirty="0" smtClean="0"/>
              <a:t>"/&gt;</a:t>
            </a:r>
          </a:p>
          <a:p>
            <a:r>
              <a:rPr lang="en-US" sz="800" b="1" dirty="0" smtClean="0"/>
              <a:t>	&lt;/logging&gt;</a:t>
            </a:r>
          </a:p>
          <a:p>
            <a:r>
              <a:rPr lang="en-US" sz="800" b="1" dirty="0" smtClean="0"/>
              <a:t>&lt;/cluster&gt;</a:t>
            </a: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155148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FF024-4855-654E-B55D-B082747FD694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28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EFB4E-030B-134E-A0C4-0D1C97896C2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96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Clustering</a:t>
            </a:r>
          </a:p>
          <a:p>
            <a:r>
              <a:rPr lang="en-US" dirty="0" smtClean="0"/>
              <a:t>High Availability</a:t>
            </a:r>
          </a:p>
          <a:p>
            <a:r>
              <a:rPr lang="en-US" dirty="0" smtClean="0"/>
              <a:t>Cluster Management</a:t>
            </a:r>
          </a:p>
          <a:p>
            <a:r>
              <a:rPr lang="en-US" dirty="0" smtClean="0"/>
              <a:t>Failover</a:t>
            </a:r>
          </a:p>
          <a:p>
            <a:r>
              <a:rPr lang="en-US" dirty="0" smtClean="0"/>
              <a:t>Fencing</a:t>
            </a:r>
          </a:p>
          <a:p>
            <a:r>
              <a:rPr lang="en-US" dirty="0" smtClean="0"/>
              <a:t>Lock Management</a:t>
            </a:r>
          </a:p>
          <a:p>
            <a:r>
              <a:rPr lang="en-US" dirty="0" smtClean="0"/>
              <a:t>GFS2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73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Four types</a:t>
            </a:r>
          </a:p>
          <a:p>
            <a:pPr lvl="1"/>
            <a:r>
              <a:rPr lang="en-US" dirty="0" smtClean="0"/>
              <a:t>Storage</a:t>
            </a:r>
          </a:p>
          <a:p>
            <a:pPr lvl="1"/>
            <a:r>
              <a:rPr lang="en-US" dirty="0" smtClean="0"/>
              <a:t>High Availability</a:t>
            </a:r>
          </a:p>
          <a:p>
            <a:pPr lvl="1"/>
            <a:r>
              <a:rPr lang="en-US" dirty="0" smtClean="0"/>
              <a:t>Load Balancing</a:t>
            </a:r>
          </a:p>
          <a:p>
            <a:pPr lvl="1"/>
            <a:r>
              <a:rPr lang="en-US" dirty="0" smtClean="0"/>
              <a:t>High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393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Eliminate Single Points of Failure</a:t>
            </a:r>
          </a:p>
          <a:p>
            <a:r>
              <a:rPr lang="en-US" dirty="0" smtClean="0"/>
              <a:t>Failover</a:t>
            </a:r>
          </a:p>
          <a:p>
            <a:r>
              <a:rPr lang="en-US" dirty="0" smtClean="0"/>
              <a:t>Simultaneous Read/Write</a:t>
            </a:r>
          </a:p>
          <a:p>
            <a:r>
              <a:rPr lang="en-US" dirty="0" smtClean="0"/>
              <a:t>Node failures invisible outside the cluster</a:t>
            </a:r>
          </a:p>
          <a:p>
            <a:r>
              <a:rPr lang="en-US" dirty="0" err="1" smtClean="0"/>
              <a:t>rgmanager</a:t>
            </a:r>
            <a:r>
              <a:rPr lang="en-US" dirty="0" smtClean="0"/>
              <a:t> is the core 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648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Major Components</a:t>
            </a:r>
          </a:p>
          <a:p>
            <a:pPr lvl="1"/>
            <a:r>
              <a:rPr lang="en-US" sz="2000" dirty="0" smtClean="0"/>
              <a:t>Cluster infrastructure — Provides fundamental functions for nodes to work together as a cluster </a:t>
            </a:r>
          </a:p>
          <a:p>
            <a:pPr lvl="2"/>
            <a:r>
              <a:rPr lang="en-US" sz="1800" dirty="0" smtClean="0"/>
              <a:t>Configuration-file management, membership management, lock management, and fencing</a:t>
            </a:r>
          </a:p>
          <a:p>
            <a:pPr lvl="1"/>
            <a:r>
              <a:rPr lang="en-US" sz="2000" dirty="0" smtClean="0"/>
              <a:t>High availability Service Management — Provides failover of services from one cluster node to another in case a node becomes inoperative</a:t>
            </a:r>
          </a:p>
          <a:p>
            <a:pPr lvl="1"/>
            <a:r>
              <a:rPr lang="en-US" sz="2000" dirty="0" smtClean="0"/>
              <a:t>Cluster administration tools — Configuration and management tools for setting up, configuring, and managing the High Availability Implementation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91171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Other Components</a:t>
            </a:r>
          </a:p>
          <a:p>
            <a:pPr lvl="1"/>
            <a:r>
              <a:rPr lang="en-US" dirty="0" smtClean="0"/>
              <a:t>Red Hat GFS2 (Global File System 2) — Provides a cluster file system for use with the High Availability Add-On. GFS2 allows multiple nodes to share storage at a block level as if the storage were connected locally to each cluster node</a:t>
            </a:r>
          </a:p>
          <a:p>
            <a:pPr lvl="1"/>
            <a:r>
              <a:rPr lang="en-US" dirty="0" smtClean="0"/>
              <a:t>Cluster Logical Volume Manager (CLVM) — Provides volume management of cluster storage</a:t>
            </a:r>
          </a:p>
          <a:p>
            <a:pPr lvl="1"/>
            <a:r>
              <a:rPr lang="en-US" dirty="0" smtClean="0"/>
              <a:t>Load Balancer — Routing software that provides IP-Load-balancing</a:t>
            </a:r>
          </a:p>
        </p:txBody>
      </p:sp>
    </p:spTree>
    <p:extLst>
      <p:ext uri="{BB962C8B-B14F-4D97-AF65-F5344CB8AC3E}">
        <p14:creationId xmlns:p14="http://schemas.microsoft.com/office/powerpoint/2010/main" val="4062671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Cluster management</a:t>
            </a:r>
          </a:p>
          <a:p>
            <a:r>
              <a:rPr lang="en-US" dirty="0" smtClean="0"/>
              <a:t>Lock management</a:t>
            </a:r>
          </a:p>
          <a:p>
            <a:r>
              <a:rPr lang="en-US" dirty="0" smtClean="0"/>
              <a:t>Fencing</a:t>
            </a:r>
          </a:p>
          <a:p>
            <a:r>
              <a:rPr lang="en-US" dirty="0" smtClean="0"/>
              <a:t>Cluster configuration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056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CMAN </a:t>
            </a:r>
          </a:p>
          <a:p>
            <a:pPr lvl="1"/>
            <a:r>
              <a:rPr lang="en-US" dirty="0" smtClean="0"/>
              <a:t>Manages quorum and cluster membership</a:t>
            </a:r>
          </a:p>
          <a:p>
            <a:pPr lvl="1"/>
            <a:r>
              <a:rPr lang="en-US" dirty="0" smtClean="0"/>
              <a:t>Distributed manager that runs in each node</a:t>
            </a:r>
          </a:p>
          <a:p>
            <a:pPr lvl="1"/>
            <a:r>
              <a:rPr lang="en-US" dirty="0" smtClean="0"/>
              <a:t>Tracks membership and notifies other nodes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513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Failover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Failover Domains - How the </a:t>
            </a:r>
            <a:r>
              <a:rPr lang="en-US" dirty="0" err="1" smtClean="0"/>
              <a:t>RGManager</a:t>
            </a:r>
            <a:r>
              <a:rPr lang="en-US" dirty="0" smtClean="0"/>
              <a:t> failover domain system work</a:t>
            </a:r>
          </a:p>
          <a:p>
            <a:r>
              <a:rPr lang="en-US" dirty="0" smtClean="0"/>
              <a:t>Service Policies - </a:t>
            </a:r>
            <a:r>
              <a:rPr lang="en-US" dirty="0" err="1" smtClean="0"/>
              <a:t>rgmanager's</a:t>
            </a:r>
            <a:r>
              <a:rPr lang="en-US" dirty="0" smtClean="0"/>
              <a:t> service startup and recovery policies</a:t>
            </a:r>
          </a:p>
          <a:p>
            <a:r>
              <a:rPr lang="en-US" dirty="0" smtClean="0"/>
              <a:t>Resource Trees - How </a:t>
            </a:r>
            <a:r>
              <a:rPr lang="en-US" dirty="0" err="1" smtClean="0"/>
              <a:t>rgmanager's</a:t>
            </a:r>
            <a:r>
              <a:rPr lang="en-US" dirty="0" smtClean="0"/>
              <a:t> resource trees work, including start/stop orders and inheritance</a:t>
            </a:r>
          </a:p>
          <a:p>
            <a:r>
              <a:rPr lang="en-US" dirty="0" smtClean="0"/>
              <a:t>Service Operational Behaviors - How </a:t>
            </a:r>
            <a:r>
              <a:rPr lang="en-US" dirty="0" err="1" smtClean="0"/>
              <a:t>rgmanager's</a:t>
            </a:r>
            <a:r>
              <a:rPr lang="en-US" dirty="0" smtClean="0"/>
              <a:t> operations work and what states mean</a:t>
            </a:r>
          </a:p>
          <a:p>
            <a:r>
              <a:rPr lang="en-US" dirty="0" smtClean="0"/>
              <a:t>Virtual Machine Behaviors - Special things to remember when running </a:t>
            </a:r>
            <a:r>
              <a:rPr lang="en-US" dirty="0" err="1" smtClean="0"/>
              <a:t>VMs</a:t>
            </a:r>
            <a:r>
              <a:rPr lang="en-US" dirty="0" smtClean="0"/>
              <a:t> in a </a:t>
            </a:r>
            <a:r>
              <a:rPr lang="en-US" dirty="0" err="1" smtClean="0"/>
              <a:t>rgmanager</a:t>
            </a:r>
            <a:r>
              <a:rPr lang="en-US" dirty="0" smtClean="0"/>
              <a:t> cluster</a:t>
            </a:r>
          </a:p>
          <a:p>
            <a:r>
              <a:rPr lang="en-US" dirty="0" err="1" smtClean="0"/>
              <a:t>ResourceActions</a:t>
            </a:r>
            <a:r>
              <a:rPr lang="en-US" dirty="0" smtClean="0"/>
              <a:t> - The agent actions </a:t>
            </a:r>
            <a:r>
              <a:rPr lang="en-US" dirty="0" err="1" smtClean="0"/>
              <a:t>RGManager</a:t>
            </a:r>
            <a:r>
              <a:rPr lang="en-US" dirty="0" smtClean="0"/>
              <a:t> uses and how to customize their behavior from the </a:t>
            </a:r>
            <a:r>
              <a:rPr lang="en-US" dirty="0" err="1" smtClean="0"/>
              <a:t>cluster.conf</a:t>
            </a:r>
            <a:r>
              <a:rPr lang="en-US" dirty="0" smtClean="0"/>
              <a:t> file.</a:t>
            </a:r>
          </a:p>
          <a:p>
            <a:r>
              <a:rPr lang="en-US" dirty="0" smtClean="0"/>
              <a:t>Event Scripting - If </a:t>
            </a:r>
            <a:r>
              <a:rPr lang="en-US" dirty="0" err="1" smtClean="0"/>
              <a:t>rgmanager's</a:t>
            </a:r>
            <a:r>
              <a:rPr lang="en-US" dirty="0" smtClean="0"/>
              <a:t> failover and recovery policies do not fit in your environment, you can customize your own using this scripting subsystem.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297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NAGeneric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Myriad Pro Bold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SNAGenericPresentation.pot</Template>
  <TotalTime>26</TotalTime>
  <Words>935</Words>
  <Application>Microsoft Macintosh PowerPoint</Application>
  <PresentationFormat>On-screen Show (4:3)</PresentationFormat>
  <Paragraphs>164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ＭＳ Ｐゴシック</vt:lpstr>
      <vt:lpstr>Myriad Pro Bold</vt:lpstr>
      <vt:lpstr>SNAGenericPresentation</vt:lpstr>
      <vt:lpstr>High Availability for RHEL on System z</vt:lpstr>
      <vt:lpstr>Agenda</vt:lpstr>
      <vt:lpstr>Clustering</vt:lpstr>
      <vt:lpstr>High Availability</vt:lpstr>
      <vt:lpstr>High Availability</vt:lpstr>
      <vt:lpstr>High Availability</vt:lpstr>
      <vt:lpstr>Cluster Infrastructure</vt:lpstr>
      <vt:lpstr>Cluster Management</vt:lpstr>
      <vt:lpstr>Failover Management</vt:lpstr>
      <vt:lpstr>Fencing</vt:lpstr>
      <vt:lpstr>Power Fencing</vt:lpstr>
      <vt:lpstr>z/VM Power Fencing</vt:lpstr>
      <vt:lpstr>Lock Management</vt:lpstr>
      <vt:lpstr>GFS2</vt:lpstr>
      <vt:lpstr>Sample Configuration</vt:lpstr>
      <vt:lpstr>Sample Configuration</vt:lpstr>
      <vt:lpstr>Sample Configuration</vt:lpstr>
      <vt:lpstr>Questions</vt:lpstr>
      <vt:lpstr>PowerPoint Presentation</vt:lpstr>
    </vt:vector>
  </TitlesOfParts>
  <Company>Employee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</dc:title>
  <dc:creator>Employee</dc:creator>
  <cp:lastModifiedBy>David Boyes</cp:lastModifiedBy>
  <cp:revision>6</cp:revision>
  <dcterms:created xsi:type="dcterms:W3CDTF">2008-06-14T00:08:45Z</dcterms:created>
  <dcterms:modified xsi:type="dcterms:W3CDTF">2013-06-21T19:02:59Z</dcterms:modified>
</cp:coreProperties>
</file>