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8" autoAdjust="0"/>
    <p:restoredTop sz="94660"/>
  </p:normalViewPr>
  <p:slideViewPr>
    <p:cSldViewPr snapToGrid="0">
      <p:cViewPr varScale="1">
        <p:scale>
          <a:sx n="53" d="100"/>
          <a:sy n="53" d="100"/>
        </p:scale>
        <p:origin x="61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CBE8FA-91BC-40A4-8694-6BF6490C66CB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57964-8C69-4C26-9C8D-AF892B8D0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545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57964-8C69-4C26-9C8D-AF892B8D02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6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6E25-4046-48F0-AD1E-44AE018A6853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4C40-7169-4028-B96C-3F9F2BBFD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67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6E25-4046-48F0-AD1E-44AE018A6853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4C40-7169-4028-B96C-3F9F2BBFD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750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6E25-4046-48F0-AD1E-44AE018A6853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4C40-7169-4028-B96C-3F9F2BBFD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422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6E25-4046-48F0-AD1E-44AE018A6853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4C40-7169-4028-B96C-3F9F2BBFD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50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6E25-4046-48F0-AD1E-44AE018A6853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4C40-7169-4028-B96C-3F9F2BBFD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914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6E25-4046-48F0-AD1E-44AE018A6853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4C40-7169-4028-B96C-3F9F2BBFD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744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6E25-4046-48F0-AD1E-44AE018A6853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4C40-7169-4028-B96C-3F9F2BBFD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095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6E25-4046-48F0-AD1E-44AE018A6853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4C40-7169-4028-B96C-3F9F2BBFD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34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6E25-4046-48F0-AD1E-44AE018A6853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4C40-7169-4028-B96C-3F9F2BBFD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226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6E25-4046-48F0-AD1E-44AE018A6853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4C40-7169-4028-B96C-3F9F2BBFD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718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96E25-4046-48F0-AD1E-44AE018A6853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4C40-7169-4028-B96C-3F9F2BBFD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78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96E25-4046-48F0-AD1E-44AE018A6853}" type="datetimeFigureOut">
              <a:rPr lang="en-US" smtClean="0"/>
              <a:t>6/25/2015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74C40-7169-4028-B96C-3F9F2BBFD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078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foreman@Binghamton.ed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lsantalucia@vicominfinity.com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66020"/>
            <a:ext cx="9144000" cy="2387600"/>
          </a:xfrm>
        </p:spPr>
        <p:txBody>
          <a:bodyPr/>
          <a:lstStyle/>
          <a:p>
            <a:r>
              <a:rPr lang="en-US" dirty="0" smtClean="0"/>
              <a:t>Using z/VM for Teaching Operating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048000"/>
            <a:ext cx="9144000" cy="3657600"/>
          </a:xfrm>
        </p:spPr>
        <p:txBody>
          <a:bodyPr>
            <a:noAutofit/>
          </a:bodyPr>
          <a:lstStyle/>
          <a:p>
            <a:r>
              <a:rPr lang="en-US" dirty="0" smtClean="0"/>
              <a:t>Tony Poole</a:t>
            </a:r>
          </a:p>
          <a:p>
            <a:r>
              <a:rPr lang="en-US" dirty="0" smtClean="0"/>
              <a:t>BU IT Services</a:t>
            </a:r>
          </a:p>
          <a:p>
            <a:r>
              <a:rPr lang="en-US" smtClean="0"/>
              <a:t>-------------------------</a:t>
            </a:r>
            <a:endParaRPr lang="en-US" dirty="0" smtClean="0"/>
          </a:p>
          <a:p>
            <a:r>
              <a:rPr lang="en-US" dirty="0" smtClean="0"/>
              <a:t>Dr</a:t>
            </a:r>
            <a:r>
              <a:rPr lang="en-US" dirty="0" smtClean="0"/>
              <a:t>. Dennis Foreman</a:t>
            </a:r>
          </a:p>
          <a:p>
            <a:r>
              <a:rPr lang="en-US" dirty="0" smtClean="0"/>
              <a:t>Computer Science Dept.</a:t>
            </a:r>
          </a:p>
          <a:p>
            <a:r>
              <a:rPr lang="en-US" dirty="0" smtClean="0"/>
              <a:t>Binghamton University</a:t>
            </a:r>
          </a:p>
          <a:p>
            <a:r>
              <a:rPr lang="en-US" dirty="0" smtClean="0">
                <a:hlinkClick r:id="rId2"/>
              </a:rPr>
              <a:t>foreman@Binghamton.edu</a:t>
            </a:r>
            <a:endParaRPr lang="en-US" dirty="0" smtClean="0"/>
          </a:p>
          <a:p>
            <a:r>
              <a:rPr lang="en-US" dirty="0" smtClean="0"/>
              <a:t>Retired from IBM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46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 programs on Linux &amp; Windows</a:t>
            </a:r>
          </a:p>
          <a:p>
            <a:r>
              <a:rPr lang="en-US" dirty="0" smtClean="0"/>
              <a:t>Use only portable libraries</a:t>
            </a:r>
          </a:p>
          <a:p>
            <a:r>
              <a:rPr lang="en-US" dirty="0" smtClean="0"/>
              <a:t>Write concurrent (multi-threaded &amp; multi-process) programs</a:t>
            </a:r>
          </a:p>
          <a:p>
            <a:r>
              <a:rPr lang="en-US" dirty="0" smtClean="0"/>
              <a:t>Modify Linux kernel code</a:t>
            </a:r>
          </a:p>
          <a:p>
            <a:r>
              <a:rPr lang="en-US" dirty="0" smtClean="0"/>
              <a:t>Standardized system architectures, compilers, libraries, interfaces</a:t>
            </a:r>
          </a:p>
          <a:p>
            <a:r>
              <a:rPr lang="en-US" dirty="0" smtClean="0"/>
              <a:t>Access from off-campus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79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z/VM System 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Standardized testing interface for TA's</a:t>
            </a:r>
          </a:p>
          <a:p>
            <a:r>
              <a:rPr lang="en-US" dirty="0" smtClean="0"/>
              <a:t>Easy to rebuild system image</a:t>
            </a:r>
          </a:p>
          <a:p>
            <a:r>
              <a:rPr lang="en-US" dirty="0" smtClean="0"/>
              <a:t>Instructor/TA access to student accounts</a:t>
            </a:r>
          </a:p>
          <a:p>
            <a:pPr lvl="1"/>
            <a:r>
              <a:rPr lang="en-US" dirty="0" smtClean="0"/>
              <a:t>reset passwords, see files, verify usage, fix problems</a:t>
            </a:r>
          </a:p>
        </p:txBody>
      </p:sp>
    </p:spTree>
    <p:extLst>
      <p:ext uri="{BB962C8B-B14F-4D97-AF65-F5344CB8AC3E}">
        <p14:creationId xmlns:p14="http://schemas.microsoft.com/office/powerpoint/2010/main" val="309570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z/VM 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timing results </a:t>
            </a:r>
          </a:p>
          <a:p>
            <a:r>
              <a:rPr lang="en-US" dirty="0" smtClean="0"/>
              <a:t>Multiple real disk drives</a:t>
            </a:r>
          </a:p>
          <a:p>
            <a:pPr lvl="1"/>
            <a:r>
              <a:rPr lang="en-US" dirty="0" smtClean="0"/>
              <a:t>Needed for certain problems in concurrency</a:t>
            </a:r>
          </a:p>
          <a:p>
            <a:r>
              <a:rPr lang="en-US" dirty="0" smtClean="0"/>
              <a:t>Link profile exec to a common "startup"  </a:t>
            </a:r>
          </a:p>
          <a:p>
            <a:r>
              <a:rPr lang="en-US" dirty="0" smtClean="0"/>
              <a:t>Protection of original (base) system</a:t>
            </a:r>
          </a:p>
          <a:p>
            <a:r>
              <a:rPr lang="en-US" dirty="0" smtClean="0"/>
              <a:t>Practical experience using a remote system</a:t>
            </a:r>
          </a:p>
          <a:p>
            <a:r>
              <a:rPr lang="en-US" dirty="0" smtClean="0"/>
              <a:t>Practical </a:t>
            </a:r>
            <a:r>
              <a:rPr lang="en-US" smtClean="0"/>
              <a:t>experience using </a:t>
            </a:r>
            <a:r>
              <a:rPr lang="en-US" dirty="0" smtClean="0"/>
              <a:t>a virtual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37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0999"/>
            <a:ext cx="10515600" cy="639763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dirty="0" smtClean="0"/>
              <a:t>The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>
                <a:solidFill>
                  <a:srgbClr val="FF0000"/>
                </a:solidFill>
              </a:rPr>
              <a:t>"Producer-Consumer</a:t>
            </a:r>
            <a:r>
              <a:rPr lang="en-US" altLang="en-US" dirty="0" smtClean="0">
                <a:solidFill>
                  <a:srgbClr val="FF0000"/>
                </a:solidFill>
              </a:rPr>
              <a:t>" Problem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8200" y="6324600"/>
            <a:ext cx="533400" cy="4000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289E8C7-EC51-4D23-985C-F6E51F6FD515}" type="slidenum">
              <a:rPr lang="en-US" altLang="en-US"/>
              <a:pPr eaLnBrk="1" hangingPunct="1"/>
              <a:t>5</a:t>
            </a:fld>
            <a:endParaRPr lang="en-US" alt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81000" y="152400"/>
            <a:ext cx="8229600" cy="71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en-US" sz="4000" dirty="0" smtClean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105400" y="1600200"/>
            <a:ext cx="3200400" cy="2819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5334000" y="2819400"/>
            <a:ext cx="304800" cy="533400"/>
          </a:xfrm>
          <a:custGeom>
            <a:avLst/>
            <a:gdLst>
              <a:gd name="T0" fmla="*/ 144 w 384"/>
              <a:gd name="T1" fmla="*/ 0 h 672"/>
              <a:gd name="T2" fmla="*/ 240 w 384"/>
              <a:gd name="T3" fmla="*/ 0 h 672"/>
              <a:gd name="T4" fmla="*/ 240 w 384"/>
              <a:gd name="T5" fmla="*/ 144 h 672"/>
              <a:gd name="T6" fmla="*/ 384 w 384"/>
              <a:gd name="T7" fmla="*/ 240 h 672"/>
              <a:gd name="T8" fmla="*/ 384 w 384"/>
              <a:gd name="T9" fmla="*/ 672 h 672"/>
              <a:gd name="T10" fmla="*/ 0 w 384"/>
              <a:gd name="T11" fmla="*/ 672 h 672"/>
              <a:gd name="T12" fmla="*/ 0 w 384"/>
              <a:gd name="T13" fmla="*/ 240 h 672"/>
              <a:gd name="T14" fmla="*/ 144 w 384"/>
              <a:gd name="T15" fmla="*/ 144 h 672"/>
              <a:gd name="T16" fmla="*/ 144 w 384"/>
              <a:gd name="T17" fmla="*/ 0 h 6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84"/>
              <a:gd name="T28" fmla="*/ 0 h 672"/>
              <a:gd name="T29" fmla="*/ 384 w 384"/>
              <a:gd name="T30" fmla="*/ 672 h 6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84" h="672">
                <a:moveTo>
                  <a:pt x="144" y="0"/>
                </a:moveTo>
                <a:lnTo>
                  <a:pt x="240" y="0"/>
                </a:lnTo>
                <a:lnTo>
                  <a:pt x="240" y="144"/>
                </a:lnTo>
                <a:lnTo>
                  <a:pt x="384" y="240"/>
                </a:lnTo>
                <a:lnTo>
                  <a:pt x="384" y="672"/>
                </a:lnTo>
                <a:lnTo>
                  <a:pt x="0" y="672"/>
                </a:lnTo>
                <a:lnTo>
                  <a:pt x="0" y="240"/>
                </a:lnTo>
                <a:lnTo>
                  <a:pt x="144" y="144"/>
                </a:lnTo>
                <a:lnTo>
                  <a:pt x="144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914400" y="1600200"/>
            <a:ext cx="3276600" cy="2819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2819400" y="2971800"/>
            <a:ext cx="304800" cy="533400"/>
          </a:xfrm>
          <a:custGeom>
            <a:avLst/>
            <a:gdLst>
              <a:gd name="T0" fmla="*/ 144 w 384"/>
              <a:gd name="T1" fmla="*/ 0 h 672"/>
              <a:gd name="T2" fmla="*/ 240 w 384"/>
              <a:gd name="T3" fmla="*/ 0 h 672"/>
              <a:gd name="T4" fmla="*/ 240 w 384"/>
              <a:gd name="T5" fmla="*/ 144 h 672"/>
              <a:gd name="T6" fmla="*/ 384 w 384"/>
              <a:gd name="T7" fmla="*/ 240 h 672"/>
              <a:gd name="T8" fmla="*/ 384 w 384"/>
              <a:gd name="T9" fmla="*/ 672 h 672"/>
              <a:gd name="T10" fmla="*/ 0 w 384"/>
              <a:gd name="T11" fmla="*/ 672 h 672"/>
              <a:gd name="T12" fmla="*/ 0 w 384"/>
              <a:gd name="T13" fmla="*/ 240 h 672"/>
              <a:gd name="T14" fmla="*/ 144 w 384"/>
              <a:gd name="T15" fmla="*/ 144 h 672"/>
              <a:gd name="T16" fmla="*/ 144 w 384"/>
              <a:gd name="T17" fmla="*/ 0 h 6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84"/>
              <a:gd name="T28" fmla="*/ 0 h 672"/>
              <a:gd name="T29" fmla="*/ 384 w 384"/>
              <a:gd name="T30" fmla="*/ 672 h 6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84" h="672">
                <a:moveTo>
                  <a:pt x="144" y="0"/>
                </a:moveTo>
                <a:lnTo>
                  <a:pt x="240" y="0"/>
                </a:lnTo>
                <a:lnTo>
                  <a:pt x="240" y="144"/>
                </a:lnTo>
                <a:lnTo>
                  <a:pt x="384" y="240"/>
                </a:lnTo>
                <a:lnTo>
                  <a:pt x="384" y="672"/>
                </a:lnTo>
                <a:lnTo>
                  <a:pt x="0" y="672"/>
                </a:lnTo>
                <a:lnTo>
                  <a:pt x="0" y="240"/>
                </a:lnTo>
                <a:lnTo>
                  <a:pt x="144" y="144"/>
                </a:lnTo>
                <a:lnTo>
                  <a:pt x="144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2971800" y="3124200"/>
            <a:ext cx="304800" cy="533400"/>
          </a:xfrm>
          <a:custGeom>
            <a:avLst/>
            <a:gdLst>
              <a:gd name="T0" fmla="*/ 144 w 384"/>
              <a:gd name="T1" fmla="*/ 0 h 672"/>
              <a:gd name="T2" fmla="*/ 240 w 384"/>
              <a:gd name="T3" fmla="*/ 0 h 672"/>
              <a:gd name="T4" fmla="*/ 240 w 384"/>
              <a:gd name="T5" fmla="*/ 144 h 672"/>
              <a:gd name="T6" fmla="*/ 384 w 384"/>
              <a:gd name="T7" fmla="*/ 240 h 672"/>
              <a:gd name="T8" fmla="*/ 384 w 384"/>
              <a:gd name="T9" fmla="*/ 672 h 672"/>
              <a:gd name="T10" fmla="*/ 0 w 384"/>
              <a:gd name="T11" fmla="*/ 672 h 672"/>
              <a:gd name="T12" fmla="*/ 0 w 384"/>
              <a:gd name="T13" fmla="*/ 240 h 672"/>
              <a:gd name="T14" fmla="*/ 144 w 384"/>
              <a:gd name="T15" fmla="*/ 144 h 672"/>
              <a:gd name="T16" fmla="*/ 144 w 384"/>
              <a:gd name="T17" fmla="*/ 0 h 6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84"/>
              <a:gd name="T28" fmla="*/ 0 h 672"/>
              <a:gd name="T29" fmla="*/ 384 w 384"/>
              <a:gd name="T30" fmla="*/ 672 h 6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84" h="672">
                <a:moveTo>
                  <a:pt x="144" y="0"/>
                </a:moveTo>
                <a:lnTo>
                  <a:pt x="240" y="0"/>
                </a:lnTo>
                <a:lnTo>
                  <a:pt x="240" y="144"/>
                </a:lnTo>
                <a:lnTo>
                  <a:pt x="384" y="240"/>
                </a:lnTo>
                <a:lnTo>
                  <a:pt x="384" y="672"/>
                </a:lnTo>
                <a:lnTo>
                  <a:pt x="0" y="672"/>
                </a:lnTo>
                <a:lnTo>
                  <a:pt x="0" y="240"/>
                </a:lnTo>
                <a:lnTo>
                  <a:pt x="144" y="144"/>
                </a:lnTo>
                <a:lnTo>
                  <a:pt x="144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3124200" y="3276600"/>
            <a:ext cx="304800" cy="533400"/>
          </a:xfrm>
          <a:custGeom>
            <a:avLst/>
            <a:gdLst>
              <a:gd name="T0" fmla="*/ 144 w 384"/>
              <a:gd name="T1" fmla="*/ 0 h 672"/>
              <a:gd name="T2" fmla="*/ 240 w 384"/>
              <a:gd name="T3" fmla="*/ 0 h 672"/>
              <a:gd name="T4" fmla="*/ 240 w 384"/>
              <a:gd name="T5" fmla="*/ 144 h 672"/>
              <a:gd name="T6" fmla="*/ 384 w 384"/>
              <a:gd name="T7" fmla="*/ 240 h 672"/>
              <a:gd name="T8" fmla="*/ 384 w 384"/>
              <a:gd name="T9" fmla="*/ 672 h 672"/>
              <a:gd name="T10" fmla="*/ 0 w 384"/>
              <a:gd name="T11" fmla="*/ 672 h 672"/>
              <a:gd name="T12" fmla="*/ 0 w 384"/>
              <a:gd name="T13" fmla="*/ 240 h 672"/>
              <a:gd name="T14" fmla="*/ 144 w 384"/>
              <a:gd name="T15" fmla="*/ 144 h 672"/>
              <a:gd name="T16" fmla="*/ 144 w 384"/>
              <a:gd name="T17" fmla="*/ 0 h 6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84"/>
              <a:gd name="T28" fmla="*/ 0 h 672"/>
              <a:gd name="T29" fmla="*/ 384 w 384"/>
              <a:gd name="T30" fmla="*/ 672 h 6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84" h="672">
                <a:moveTo>
                  <a:pt x="144" y="0"/>
                </a:moveTo>
                <a:lnTo>
                  <a:pt x="240" y="0"/>
                </a:lnTo>
                <a:lnTo>
                  <a:pt x="240" y="144"/>
                </a:lnTo>
                <a:lnTo>
                  <a:pt x="384" y="240"/>
                </a:lnTo>
                <a:lnTo>
                  <a:pt x="384" y="672"/>
                </a:lnTo>
                <a:lnTo>
                  <a:pt x="0" y="672"/>
                </a:lnTo>
                <a:lnTo>
                  <a:pt x="0" y="240"/>
                </a:lnTo>
                <a:lnTo>
                  <a:pt x="144" y="144"/>
                </a:lnTo>
                <a:lnTo>
                  <a:pt x="144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3276600" y="3429000"/>
            <a:ext cx="304800" cy="533400"/>
          </a:xfrm>
          <a:custGeom>
            <a:avLst/>
            <a:gdLst>
              <a:gd name="T0" fmla="*/ 144 w 384"/>
              <a:gd name="T1" fmla="*/ 0 h 672"/>
              <a:gd name="T2" fmla="*/ 240 w 384"/>
              <a:gd name="T3" fmla="*/ 0 h 672"/>
              <a:gd name="T4" fmla="*/ 240 w 384"/>
              <a:gd name="T5" fmla="*/ 144 h 672"/>
              <a:gd name="T6" fmla="*/ 384 w 384"/>
              <a:gd name="T7" fmla="*/ 240 h 672"/>
              <a:gd name="T8" fmla="*/ 384 w 384"/>
              <a:gd name="T9" fmla="*/ 672 h 672"/>
              <a:gd name="T10" fmla="*/ 0 w 384"/>
              <a:gd name="T11" fmla="*/ 672 h 672"/>
              <a:gd name="T12" fmla="*/ 0 w 384"/>
              <a:gd name="T13" fmla="*/ 240 h 672"/>
              <a:gd name="T14" fmla="*/ 144 w 384"/>
              <a:gd name="T15" fmla="*/ 144 h 672"/>
              <a:gd name="T16" fmla="*/ 144 w 384"/>
              <a:gd name="T17" fmla="*/ 0 h 6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84"/>
              <a:gd name="T28" fmla="*/ 0 h 672"/>
              <a:gd name="T29" fmla="*/ 384 w 384"/>
              <a:gd name="T30" fmla="*/ 672 h 6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84" h="672">
                <a:moveTo>
                  <a:pt x="144" y="0"/>
                </a:moveTo>
                <a:lnTo>
                  <a:pt x="240" y="0"/>
                </a:lnTo>
                <a:lnTo>
                  <a:pt x="240" y="144"/>
                </a:lnTo>
                <a:lnTo>
                  <a:pt x="384" y="240"/>
                </a:lnTo>
                <a:lnTo>
                  <a:pt x="384" y="672"/>
                </a:lnTo>
                <a:lnTo>
                  <a:pt x="0" y="672"/>
                </a:lnTo>
                <a:lnTo>
                  <a:pt x="0" y="240"/>
                </a:lnTo>
                <a:lnTo>
                  <a:pt x="144" y="144"/>
                </a:lnTo>
                <a:lnTo>
                  <a:pt x="144" y="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>
            <a:off x="3429000" y="3581400"/>
            <a:ext cx="304800" cy="533400"/>
          </a:xfrm>
          <a:custGeom>
            <a:avLst/>
            <a:gdLst>
              <a:gd name="T0" fmla="*/ 144 w 384"/>
              <a:gd name="T1" fmla="*/ 0 h 672"/>
              <a:gd name="T2" fmla="*/ 240 w 384"/>
              <a:gd name="T3" fmla="*/ 0 h 672"/>
              <a:gd name="T4" fmla="*/ 240 w 384"/>
              <a:gd name="T5" fmla="*/ 144 h 672"/>
              <a:gd name="T6" fmla="*/ 384 w 384"/>
              <a:gd name="T7" fmla="*/ 240 h 672"/>
              <a:gd name="T8" fmla="*/ 384 w 384"/>
              <a:gd name="T9" fmla="*/ 672 h 672"/>
              <a:gd name="T10" fmla="*/ 0 w 384"/>
              <a:gd name="T11" fmla="*/ 672 h 672"/>
              <a:gd name="T12" fmla="*/ 0 w 384"/>
              <a:gd name="T13" fmla="*/ 240 h 672"/>
              <a:gd name="T14" fmla="*/ 144 w 384"/>
              <a:gd name="T15" fmla="*/ 144 h 672"/>
              <a:gd name="T16" fmla="*/ 144 w 384"/>
              <a:gd name="T17" fmla="*/ 0 h 6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84"/>
              <a:gd name="T28" fmla="*/ 0 h 672"/>
              <a:gd name="T29" fmla="*/ 384 w 384"/>
              <a:gd name="T30" fmla="*/ 672 h 6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84" h="672">
                <a:moveTo>
                  <a:pt x="144" y="0"/>
                </a:moveTo>
                <a:lnTo>
                  <a:pt x="240" y="0"/>
                </a:lnTo>
                <a:lnTo>
                  <a:pt x="240" y="144"/>
                </a:lnTo>
                <a:lnTo>
                  <a:pt x="384" y="240"/>
                </a:lnTo>
                <a:lnTo>
                  <a:pt x="384" y="672"/>
                </a:lnTo>
                <a:lnTo>
                  <a:pt x="0" y="672"/>
                </a:lnTo>
                <a:lnTo>
                  <a:pt x="0" y="240"/>
                </a:lnTo>
                <a:lnTo>
                  <a:pt x="144" y="144"/>
                </a:lnTo>
                <a:lnTo>
                  <a:pt x="144" y="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>
            <a:off x="3581400" y="3733800"/>
            <a:ext cx="304800" cy="533400"/>
          </a:xfrm>
          <a:custGeom>
            <a:avLst/>
            <a:gdLst>
              <a:gd name="T0" fmla="*/ 144 w 384"/>
              <a:gd name="T1" fmla="*/ 0 h 672"/>
              <a:gd name="T2" fmla="*/ 240 w 384"/>
              <a:gd name="T3" fmla="*/ 0 h 672"/>
              <a:gd name="T4" fmla="*/ 240 w 384"/>
              <a:gd name="T5" fmla="*/ 144 h 672"/>
              <a:gd name="T6" fmla="*/ 384 w 384"/>
              <a:gd name="T7" fmla="*/ 240 h 672"/>
              <a:gd name="T8" fmla="*/ 384 w 384"/>
              <a:gd name="T9" fmla="*/ 672 h 672"/>
              <a:gd name="T10" fmla="*/ 0 w 384"/>
              <a:gd name="T11" fmla="*/ 672 h 672"/>
              <a:gd name="T12" fmla="*/ 0 w 384"/>
              <a:gd name="T13" fmla="*/ 240 h 672"/>
              <a:gd name="T14" fmla="*/ 144 w 384"/>
              <a:gd name="T15" fmla="*/ 144 h 672"/>
              <a:gd name="T16" fmla="*/ 144 w 384"/>
              <a:gd name="T17" fmla="*/ 0 h 6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84"/>
              <a:gd name="T28" fmla="*/ 0 h 672"/>
              <a:gd name="T29" fmla="*/ 384 w 384"/>
              <a:gd name="T30" fmla="*/ 672 h 6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84" h="672">
                <a:moveTo>
                  <a:pt x="144" y="0"/>
                </a:moveTo>
                <a:lnTo>
                  <a:pt x="240" y="0"/>
                </a:lnTo>
                <a:lnTo>
                  <a:pt x="240" y="144"/>
                </a:lnTo>
                <a:lnTo>
                  <a:pt x="384" y="240"/>
                </a:lnTo>
                <a:lnTo>
                  <a:pt x="384" y="672"/>
                </a:lnTo>
                <a:lnTo>
                  <a:pt x="0" y="672"/>
                </a:lnTo>
                <a:lnTo>
                  <a:pt x="0" y="240"/>
                </a:lnTo>
                <a:lnTo>
                  <a:pt x="144" y="144"/>
                </a:lnTo>
                <a:lnTo>
                  <a:pt x="144" y="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" name="Freeform 13"/>
          <p:cNvSpPr>
            <a:spLocks/>
          </p:cNvSpPr>
          <p:nvPr/>
        </p:nvSpPr>
        <p:spPr bwMode="auto">
          <a:xfrm>
            <a:off x="5486400" y="2971800"/>
            <a:ext cx="304800" cy="533400"/>
          </a:xfrm>
          <a:custGeom>
            <a:avLst/>
            <a:gdLst>
              <a:gd name="T0" fmla="*/ 144 w 384"/>
              <a:gd name="T1" fmla="*/ 0 h 672"/>
              <a:gd name="T2" fmla="*/ 240 w 384"/>
              <a:gd name="T3" fmla="*/ 0 h 672"/>
              <a:gd name="T4" fmla="*/ 240 w 384"/>
              <a:gd name="T5" fmla="*/ 144 h 672"/>
              <a:gd name="T6" fmla="*/ 384 w 384"/>
              <a:gd name="T7" fmla="*/ 240 h 672"/>
              <a:gd name="T8" fmla="*/ 384 w 384"/>
              <a:gd name="T9" fmla="*/ 672 h 672"/>
              <a:gd name="T10" fmla="*/ 0 w 384"/>
              <a:gd name="T11" fmla="*/ 672 h 672"/>
              <a:gd name="T12" fmla="*/ 0 w 384"/>
              <a:gd name="T13" fmla="*/ 240 h 672"/>
              <a:gd name="T14" fmla="*/ 144 w 384"/>
              <a:gd name="T15" fmla="*/ 144 h 672"/>
              <a:gd name="T16" fmla="*/ 144 w 384"/>
              <a:gd name="T17" fmla="*/ 0 h 6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84"/>
              <a:gd name="T28" fmla="*/ 0 h 672"/>
              <a:gd name="T29" fmla="*/ 384 w 384"/>
              <a:gd name="T30" fmla="*/ 672 h 6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84" h="672">
                <a:moveTo>
                  <a:pt x="144" y="0"/>
                </a:moveTo>
                <a:lnTo>
                  <a:pt x="240" y="0"/>
                </a:lnTo>
                <a:lnTo>
                  <a:pt x="240" y="144"/>
                </a:lnTo>
                <a:lnTo>
                  <a:pt x="384" y="240"/>
                </a:lnTo>
                <a:lnTo>
                  <a:pt x="384" y="672"/>
                </a:lnTo>
                <a:lnTo>
                  <a:pt x="0" y="672"/>
                </a:lnTo>
                <a:lnTo>
                  <a:pt x="0" y="240"/>
                </a:lnTo>
                <a:lnTo>
                  <a:pt x="144" y="144"/>
                </a:lnTo>
                <a:lnTo>
                  <a:pt x="144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Freeform 14"/>
          <p:cNvSpPr>
            <a:spLocks/>
          </p:cNvSpPr>
          <p:nvPr/>
        </p:nvSpPr>
        <p:spPr bwMode="auto">
          <a:xfrm>
            <a:off x="5638800" y="3124200"/>
            <a:ext cx="304800" cy="533400"/>
          </a:xfrm>
          <a:custGeom>
            <a:avLst/>
            <a:gdLst>
              <a:gd name="T0" fmla="*/ 144 w 384"/>
              <a:gd name="T1" fmla="*/ 0 h 672"/>
              <a:gd name="T2" fmla="*/ 240 w 384"/>
              <a:gd name="T3" fmla="*/ 0 h 672"/>
              <a:gd name="T4" fmla="*/ 240 w 384"/>
              <a:gd name="T5" fmla="*/ 144 h 672"/>
              <a:gd name="T6" fmla="*/ 384 w 384"/>
              <a:gd name="T7" fmla="*/ 240 h 672"/>
              <a:gd name="T8" fmla="*/ 384 w 384"/>
              <a:gd name="T9" fmla="*/ 672 h 672"/>
              <a:gd name="T10" fmla="*/ 0 w 384"/>
              <a:gd name="T11" fmla="*/ 672 h 672"/>
              <a:gd name="T12" fmla="*/ 0 w 384"/>
              <a:gd name="T13" fmla="*/ 240 h 672"/>
              <a:gd name="T14" fmla="*/ 144 w 384"/>
              <a:gd name="T15" fmla="*/ 144 h 672"/>
              <a:gd name="T16" fmla="*/ 144 w 384"/>
              <a:gd name="T17" fmla="*/ 0 h 6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84"/>
              <a:gd name="T28" fmla="*/ 0 h 672"/>
              <a:gd name="T29" fmla="*/ 384 w 384"/>
              <a:gd name="T30" fmla="*/ 672 h 6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84" h="672">
                <a:moveTo>
                  <a:pt x="144" y="0"/>
                </a:moveTo>
                <a:lnTo>
                  <a:pt x="240" y="0"/>
                </a:lnTo>
                <a:lnTo>
                  <a:pt x="240" y="144"/>
                </a:lnTo>
                <a:lnTo>
                  <a:pt x="384" y="240"/>
                </a:lnTo>
                <a:lnTo>
                  <a:pt x="384" y="672"/>
                </a:lnTo>
                <a:lnTo>
                  <a:pt x="0" y="672"/>
                </a:lnTo>
                <a:lnTo>
                  <a:pt x="0" y="240"/>
                </a:lnTo>
                <a:lnTo>
                  <a:pt x="144" y="144"/>
                </a:lnTo>
                <a:lnTo>
                  <a:pt x="144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Freeform 15"/>
          <p:cNvSpPr>
            <a:spLocks/>
          </p:cNvSpPr>
          <p:nvPr/>
        </p:nvSpPr>
        <p:spPr bwMode="auto">
          <a:xfrm>
            <a:off x="5791200" y="3276600"/>
            <a:ext cx="304800" cy="533400"/>
          </a:xfrm>
          <a:custGeom>
            <a:avLst/>
            <a:gdLst>
              <a:gd name="T0" fmla="*/ 144 w 384"/>
              <a:gd name="T1" fmla="*/ 0 h 672"/>
              <a:gd name="T2" fmla="*/ 240 w 384"/>
              <a:gd name="T3" fmla="*/ 0 h 672"/>
              <a:gd name="T4" fmla="*/ 240 w 384"/>
              <a:gd name="T5" fmla="*/ 144 h 672"/>
              <a:gd name="T6" fmla="*/ 384 w 384"/>
              <a:gd name="T7" fmla="*/ 240 h 672"/>
              <a:gd name="T8" fmla="*/ 384 w 384"/>
              <a:gd name="T9" fmla="*/ 672 h 672"/>
              <a:gd name="T10" fmla="*/ 0 w 384"/>
              <a:gd name="T11" fmla="*/ 672 h 672"/>
              <a:gd name="T12" fmla="*/ 0 w 384"/>
              <a:gd name="T13" fmla="*/ 240 h 672"/>
              <a:gd name="T14" fmla="*/ 144 w 384"/>
              <a:gd name="T15" fmla="*/ 144 h 672"/>
              <a:gd name="T16" fmla="*/ 144 w 384"/>
              <a:gd name="T17" fmla="*/ 0 h 6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84"/>
              <a:gd name="T28" fmla="*/ 0 h 672"/>
              <a:gd name="T29" fmla="*/ 384 w 384"/>
              <a:gd name="T30" fmla="*/ 672 h 6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84" h="672">
                <a:moveTo>
                  <a:pt x="144" y="0"/>
                </a:moveTo>
                <a:lnTo>
                  <a:pt x="240" y="0"/>
                </a:lnTo>
                <a:lnTo>
                  <a:pt x="240" y="144"/>
                </a:lnTo>
                <a:lnTo>
                  <a:pt x="384" y="240"/>
                </a:lnTo>
                <a:lnTo>
                  <a:pt x="384" y="672"/>
                </a:lnTo>
                <a:lnTo>
                  <a:pt x="0" y="672"/>
                </a:lnTo>
                <a:lnTo>
                  <a:pt x="0" y="240"/>
                </a:lnTo>
                <a:lnTo>
                  <a:pt x="144" y="144"/>
                </a:lnTo>
                <a:lnTo>
                  <a:pt x="144" y="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" name="Freeform 16"/>
          <p:cNvSpPr>
            <a:spLocks/>
          </p:cNvSpPr>
          <p:nvPr/>
        </p:nvSpPr>
        <p:spPr bwMode="auto">
          <a:xfrm>
            <a:off x="5943600" y="3429000"/>
            <a:ext cx="304800" cy="533400"/>
          </a:xfrm>
          <a:custGeom>
            <a:avLst/>
            <a:gdLst>
              <a:gd name="T0" fmla="*/ 144 w 384"/>
              <a:gd name="T1" fmla="*/ 0 h 672"/>
              <a:gd name="T2" fmla="*/ 240 w 384"/>
              <a:gd name="T3" fmla="*/ 0 h 672"/>
              <a:gd name="T4" fmla="*/ 240 w 384"/>
              <a:gd name="T5" fmla="*/ 144 h 672"/>
              <a:gd name="T6" fmla="*/ 384 w 384"/>
              <a:gd name="T7" fmla="*/ 240 h 672"/>
              <a:gd name="T8" fmla="*/ 384 w 384"/>
              <a:gd name="T9" fmla="*/ 672 h 672"/>
              <a:gd name="T10" fmla="*/ 0 w 384"/>
              <a:gd name="T11" fmla="*/ 672 h 672"/>
              <a:gd name="T12" fmla="*/ 0 w 384"/>
              <a:gd name="T13" fmla="*/ 240 h 672"/>
              <a:gd name="T14" fmla="*/ 144 w 384"/>
              <a:gd name="T15" fmla="*/ 144 h 672"/>
              <a:gd name="T16" fmla="*/ 144 w 384"/>
              <a:gd name="T17" fmla="*/ 0 h 6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84"/>
              <a:gd name="T28" fmla="*/ 0 h 672"/>
              <a:gd name="T29" fmla="*/ 384 w 384"/>
              <a:gd name="T30" fmla="*/ 672 h 6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84" h="672">
                <a:moveTo>
                  <a:pt x="144" y="0"/>
                </a:moveTo>
                <a:lnTo>
                  <a:pt x="240" y="0"/>
                </a:lnTo>
                <a:lnTo>
                  <a:pt x="240" y="144"/>
                </a:lnTo>
                <a:lnTo>
                  <a:pt x="384" y="240"/>
                </a:lnTo>
                <a:lnTo>
                  <a:pt x="384" y="672"/>
                </a:lnTo>
                <a:lnTo>
                  <a:pt x="0" y="672"/>
                </a:lnTo>
                <a:lnTo>
                  <a:pt x="0" y="240"/>
                </a:lnTo>
                <a:lnTo>
                  <a:pt x="144" y="144"/>
                </a:lnTo>
                <a:lnTo>
                  <a:pt x="144" y="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Freeform 17"/>
          <p:cNvSpPr>
            <a:spLocks/>
          </p:cNvSpPr>
          <p:nvPr/>
        </p:nvSpPr>
        <p:spPr bwMode="auto">
          <a:xfrm>
            <a:off x="6096000" y="3581400"/>
            <a:ext cx="304800" cy="533400"/>
          </a:xfrm>
          <a:custGeom>
            <a:avLst/>
            <a:gdLst>
              <a:gd name="T0" fmla="*/ 144 w 384"/>
              <a:gd name="T1" fmla="*/ 0 h 672"/>
              <a:gd name="T2" fmla="*/ 240 w 384"/>
              <a:gd name="T3" fmla="*/ 0 h 672"/>
              <a:gd name="T4" fmla="*/ 240 w 384"/>
              <a:gd name="T5" fmla="*/ 144 h 672"/>
              <a:gd name="T6" fmla="*/ 384 w 384"/>
              <a:gd name="T7" fmla="*/ 240 h 672"/>
              <a:gd name="T8" fmla="*/ 384 w 384"/>
              <a:gd name="T9" fmla="*/ 672 h 672"/>
              <a:gd name="T10" fmla="*/ 0 w 384"/>
              <a:gd name="T11" fmla="*/ 672 h 672"/>
              <a:gd name="T12" fmla="*/ 0 w 384"/>
              <a:gd name="T13" fmla="*/ 240 h 672"/>
              <a:gd name="T14" fmla="*/ 144 w 384"/>
              <a:gd name="T15" fmla="*/ 144 h 672"/>
              <a:gd name="T16" fmla="*/ 144 w 384"/>
              <a:gd name="T17" fmla="*/ 0 h 67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84"/>
              <a:gd name="T28" fmla="*/ 0 h 672"/>
              <a:gd name="T29" fmla="*/ 384 w 384"/>
              <a:gd name="T30" fmla="*/ 672 h 67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84" h="672">
                <a:moveTo>
                  <a:pt x="144" y="0"/>
                </a:moveTo>
                <a:lnTo>
                  <a:pt x="240" y="0"/>
                </a:lnTo>
                <a:lnTo>
                  <a:pt x="240" y="144"/>
                </a:lnTo>
                <a:lnTo>
                  <a:pt x="384" y="240"/>
                </a:lnTo>
                <a:lnTo>
                  <a:pt x="384" y="672"/>
                </a:lnTo>
                <a:lnTo>
                  <a:pt x="0" y="672"/>
                </a:lnTo>
                <a:lnTo>
                  <a:pt x="0" y="240"/>
                </a:lnTo>
                <a:lnTo>
                  <a:pt x="144" y="144"/>
                </a:lnTo>
                <a:lnTo>
                  <a:pt x="144" y="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Freeform 18"/>
          <p:cNvSpPr>
            <a:spLocks/>
          </p:cNvSpPr>
          <p:nvPr/>
        </p:nvSpPr>
        <p:spPr bwMode="auto">
          <a:xfrm>
            <a:off x="5743575" y="2514600"/>
            <a:ext cx="609600" cy="280988"/>
          </a:xfrm>
          <a:custGeom>
            <a:avLst/>
            <a:gdLst>
              <a:gd name="T0" fmla="*/ 0 w 624"/>
              <a:gd name="T1" fmla="*/ 288 h 288"/>
              <a:gd name="T2" fmla="*/ 96 w 624"/>
              <a:gd name="T3" fmla="*/ 288 h 288"/>
              <a:gd name="T4" fmla="*/ 96 w 624"/>
              <a:gd name="T5" fmla="*/ 96 h 288"/>
              <a:gd name="T6" fmla="*/ 624 w 624"/>
              <a:gd name="T7" fmla="*/ 96 h 288"/>
              <a:gd name="T8" fmla="*/ 624 w 624"/>
              <a:gd name="T9" fmla="*/ 0 h 288"/>
              <a:gd name="T10" fmla="*/ 0 w 624"/>
              <a:gd name="T11" fmla="*/ 0 h 288"/>
              <a:gd name="T12" fmla="*/ 0 w 624"/>
              <a:gd name="T13" fmla="*/ 288 h 28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24"/>
              <a:gd name="T22" fmla="*/ 0 h 288"/>
              <a:gd name="T23" fmla="*/ 624 w 624"/>
              <a:gd name="T24" fmla="*/ 288 h 28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24" h="288">
                <a:moveTo>
                  <a:pt x="0" y="288"/>
                </a:moveTo>
                <a:lnTo>
                  <a:pt x="96" y="288"/>
                </a:lnTo>
                <a:lnTo>
                  <a:pt x="96" y="96"/>
                </a:lnTo>
                <a:lnTo>
                  <a:pt x="624" y="96"/>
                </a:lnTo>
                <a:lnTo>
                  <a:pt x="624" y="0"/>
                </a:lnTo>
                <a:lnTo>
                  <a:pt x="0" y="0"/>
                </a:lnTo>
                <a:lnTo>
                  <a:pt x="0" y="288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Line 19"/>
          <p:cNvSpPr>
            <a:spLocks noChangeShapeType="1"/>
          </p:cNvSpPr>
          <p:nvPr/>
        </p:nvSpPr>
        <p:spPr bwMode="auto">
          <a:xfrm>
            <a:off x="5791200" y="2819400"/>
            <a:ext cx="0" cy="304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5638800" y="3581400"/>
            <a:ext cx="152400" cy="76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" name="AutoShape 21"/>
          <p:cNvSpPr>
            <a:spLocks noChangeArrowheads="1"/>
          </p:cNvSpPr>
          <p:nvPr/>
        </p:nvSpPr>
        <p:spPr bwMode="auto">
          <a:xfrm>
            <a:off x="6357938" y="1905000"/>
            <a:ext cx="1143000" cy="914400"/>
          </a:xfrm>
          <a:prstGeom prst="can">
            <a:avLst>
              <a:gd name="adj" fmla="val 25000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3124200" y="3581400"/>
            <a:ext cx="152400" cy="228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" name="Text Box 23"/>
          <p:cNvSpPr txBox="1">
            <a:spLocks noChangeArrowheads="1"/>
          </p:cNvSpPr>
          <p:nvPr/>
        </p:nvSpPr>
        <p:spPr bwMode="auto">
          <a:xfrm>
            <a:off x="5046264" y="1178868"/>
            <a:ext cx="36786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>
                <a:latin typeface="Times New Roman" panose="02020603050405020304" pitchFamily="18" charset="0"/>
              </a:rPr>
              <a:t>Water </a:t>
            </a:r>
            <a:r>
              <a:rPr lang="en-US" altLang="en-US" sz="2400" dirty="0" smtClean="0">
                <a:latin typeface="Times New Roman" panose="02020603050405020304" pitchFamily="18" charset="0"/>
              </a:rPr>
              <a:t>Company (Producer)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821636" y="1219200"/>
            <a:ext cx="35790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>
                <a:latin typeface="Times New Roman" panose="02020603050405020304" pitchFamily="18" charset="0"/>
              </a:rPr>
              <a:t>Customer </a:t>
            </a:r>
            <a:r>
              <a:rPr lang="en-US" altLang="en-US" sz="2400" dirty="0" smtClean="0">
                <a:latin typeface="Times New Roman" panose="02020603050405020304" pitchFamily="18" charset="0"/>
              </a:rPr>
              <a:t>Office Consumer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>
            <a:off x="990600" y="3581400"/>
            <a:ext cx="2008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000">
                <a:latin typeface="Times New Roman" panose="02020603050405020304" pitchFamily="18" charset="0"/>
              </a:rPr>
              <a:t>Water Consumers</a:t>
            </a:r>
          </a:p>
        </p:txBody>
      </p:sp>
      <p:sp>
        <p:nvSpPr>
          <p:cNvPr id="30" name="AutoShape 27"/>
          <p:cNvSpPr>
            <a:spLocks noChangeArrowheads="1"/>
          </p:cNvSpPr>
          <p:nvPr/>
        </p:nvSpPr>
        <p:spPr bwMode="auto">
          <a:xfrm>
            <a:off x="3200400" y="2362200"/>
            <a:ext cx="2514600" cy="457200"/>
          </a:xfrm>
          <a:prstGeom prst="curvedDownArrow">
            <a:avLst>
              <a:gd name="adj1" fmla="val 110000"/>
              <a:gd name="adj2" fmla="val 220000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1" name="AutoShape 28"/>
          <p:cNvSpPr>
            <a:spLocks noChangeArrowheads="1"/>
          </p:cNvSpPr>
          <p:nvPr/>
        </p:nvSpPr>
        <p:spPr bwMode="auto">
          <a:xfrm flipH="1" flipV="1">
            <a:off x="3276600" y="4343400"/>
            <a:ext cx="2514600" cy="457200"/>
          </a:xfrm>
          <a:prstGeom prst="curvedDownArrow">
            <a:avLst>
              <a:gd name="adj1" fmla="val 110000"/>
              <a:gd name="adj2" fmla="val 220000"/>
              <a:gd name="adj3" fmla="val 33333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2" name="Text Box 29"/>
          <p:cNvSpPr txBox="1">
            <a:spLocks noChangeArrowheads="1"/>
          </p:cNvSpPr>
          <p:nvPr/>
        </p:nvSpPr>
        <p:spPr bwMode="auto">
          <a:xfrm>
            <a:off x="3505200" y="4724400"/>
            <a:ext cx="2305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>
                <a:latin typeface="Times New Roman" panose="02020603050405020304" pitchFamily="18" charset="0"/>
              </a:rPr>
              <a:t>Delivering Water</a:t>
            </a:r>
          </a:p>
        </p:txBody>
      </p:sp>
      <p:sp>
        <p:nvSpPr>
          <p:cNvPr id="33" name="Text Box 30"/>
          <p:cNvSpPr txBox="1">
            <a:spLocks noChangeArrowheads="1"/>
          </p:cNvSpPr>
          <p:nvPr/>
        </p:nvSpPr>
        <p:spPr bwMode="auto">
          <a:xfrm>
            <a:off x="3367960" y="1936403"/>
            <a:ext cx="2497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dirty="0" smtClean="0">
                <a:latin typeface="Times New Roman" panose="02020603050405020304" pitchFamily="18" charset="0"/>
              </a:rPr>
              <a:t>Returning Empties</a:t>
            </a:r>
            <a:endParaRPr lang="en-US" altLang="en-US" sz="2400" dirty="0">
              <a:latin typeface="Times New Roman" panose="02020603050405020304" pitchFamily="18" charset="0"/>
            </a:endParaRPr>
          </a:p>
        </p:txBody>
      </p:sp>
      <p:pic>
        <p:nvPicPr>
          <p:cNvPr id="34" name="Picture 31" descr="PE03239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2667000"/>
            <a:ext cx="1409700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AutoShape 32"/>
          <p:cNvSpPr>
            <a:spLocks noChangeArrowheads="1"/>
          </p:cNvSpPr>
          <p:nvPr/>
        </p:nvSpPr>
        <p:spPr bwMode="auto">
          <a:xfrm>
            <a:off x="7277100" y="4419600"/>
            <a:ext cx="1447800" cy="685800"/>
          </a:xfrm>
          <a:prstGeom prst="wedgeRoundRectCallout">
            <a:avLst>
              <a:gd name="adj1" fmla="val -119190"/>
              <a:gd name="adj2" fmla="val -161574"/>
              <a:gd name="adj3" fmla="val 16667"/>
            </a:avLst>
          </a:prstGeom>
          <a:solidFill>
            <a:srgbClr val="99CCFF">
              <a:alpha val="54901"/>
            </a:srgbClr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/>
              <a:t>Production </a:t>
            </a:r>
            <a:r>
              <a:rPr lang="en-US" altLang="en-US" dirty="0" err="1"/>
              <a:t>qty</a:t>
            </a:r>
            <a:r>
              <a:rPr lang="en-US" altLang="en-US" dirty="0"/>
              <a:t>?</a:t>
            </a:r>
          </a:p>
        </p:txBody>
      </p:sp>
      <p:sp>
        <p:nvSpPr>
          <p:cNvPr id="36" name="AutoShape 33"/>
          <p:cNvSpPr>
            <a:spLocks noChangeArrowheads="1"/>
          </p:cNvSpPr>
          <p:nvPr/>
        </p:nvSpPr>
        <p:spPr bwMode="auto">
          <a:xfrm>
            <a:off x="1524000" y="5029200"/>
            <a:ext cx="1676400" cy="685800"/>
          </a:xfrm>
          <a:prstGeom prst="wedgeRoundRectCallout">
            <a:avLst>
              <a:gd name="adj1" fmla="val 55019"/>
              <a:gd name="adj2" fmla="val -172917"/>
              <a:gd name="adj3" fmla="val 16667"/>
            </a:avLst>
          </a:prstGeom>
          <a:solidFill>
            <a:srgbClr val="99CCFF">
              <a:alpha val="54901"/>
            </a:srgbClr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/>
              <a:t>Consumption qty?</a:t>
            </a:r>
          </a:p>
        </p:txBody>
      </p:sp>
      <p:sp>
        <p:nvSpPr>
          <p:cNvPr id="37" name="AutoShape 34"/>
          <p:cNvSpPr>
            <a:spLocks noChangeArrowheads="1"/>
          </p:cNvSpPr>
          <p:nvPr/>
        </p:nvSpPr>
        <p:spPr bwMode="auto">
          <a:xfrm>
            <a:off x="8343900" y="2857500"/>
            <a:ext cx="1752600" cy="685800"/>
          </a:xfrm>
          <a:prstGeom prst="cloudCallout">
            <a:avLst>
              <a:gd name="adj1" fmla="val -78950"/>
              <a:gd name="adj2" fmla="val -101227"/>
            </a:avLst>
          </a:prstGeom>
          <a:solidFill>
            <a:srgbClr val="99CCFF">
              <a:alpha val="54901"/>
            </a:srgbClr>
          </a:solidFill>
          <a:ln w="9525">
            <a:solidFill>
              <a:schemeClr val="tx1"/>
            </a:solidFill>
            <a:round/>
            <a:headEnd/>
            <a:tailEnd type="none" w="lg" len="lg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dirty="0"/>
              <a:t>Inventory</a:t>
            </a:r>
          </a:p>
        </p:txBody>
      </p:sp>
    </p:spTree>
    <p:extLst>
      <p:ext uri="{BB962C8B-B14F-4D97-AF65-F5344CB8AC3E}">
        <p14:creationId xmlns:p14="http://schemas.microsoft.com/office/powerpoint/2010/main" val="119991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7382"/>
            <a:ext cx="10515600" cy="4310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14400"/>
            <a:ext cx="10515600" cy="5262563"/>
          </a:xfrm>
        </p:spPr>
        <p:txBody>
          <a:bodyPr/>
          <a:lstStyle/>
          <a:p>
            <a:r>
              <a:rPr lang="en-US" dirty="0" smtClean="0"/>
              <a:t>Sequential solution: read, wait, write, wait</a:t>
            </a:r>
          </a:p>
          <a:p>
            <a:pPr lvl="1"/>
            <a:r>
              <a:rPr lang="en-US" dirty="0" smtClean="0"/>
              <a:t>Inefficient (no CPU+I/O overlap)</a:t>
            </a:r>
          </a:p>
          <a:p>
            <a:pPr lvl="1"/>
            <a:r>
              <a:rPr lang="en-US" dirty="0" smtClean="0"/>
              <a:t>Slow (waiting for both devices, even if one is faster)</a:t>
            </a:r>
          </a:p>
          <a:p>
            <a:r>
              <a:rPr lang="en-US" dirty="0" smtClean="0"/>
              <a:t>Multi-threaded solution</a:t>
            </a:r>
          </a:p>
          <a:p>
            <a:pPr lvl="1"/>
            <a:r>
              <a:rPr lang="en-US" dirty="0" smtClean="0"/>
              <a:t>Producer (while writing happens)</a:t>
            </a:r>
          </a:p>
          <a:p>
            <a:pPr lvl="2"/>
            <a:r>
              <a:rPr lang="en-US" dirty="0" smtClean="0"/>
              <a:t>Read continually into a buffer until it is full</a:t>
            </a:r>
          </a:p>
          <a:p>
            <a:pPr lvl="2"/>
            <a:r>
              <a:rPr lang="en-US" dirty="0"/>
              <a:t>Wrap around to beginning of buffer</a:t>
            </a:r>
            <a:r>
              <a:rPr lang="en-US" dirty="0" smtClean="0"/>
              <a:t>, then (</a:t>
            </a:r>
            <a:r>
              <a:rPr lang="en-US" dirty="0"/>
              <a:t>as slots become open) </a:t>
            </a:r>
            <a:r>
              <a:rPr lang="en-US" dirty="0" smtClean="0"/>
              <a:t>read more</a:t>
            </a:r>
          </a:p>
          <a:p>
            <a:pPr lvl="1"/>
            <a:r>
              <a:rPr lang="en-US" dirty="0" smtClean="0"/>
              <a:t>Consumer (while reading happens)</a:t>
            </a:r>
          </a:p>
          <a:p>
            <a:pPr lvl="2"/>
            <a:r>
              <a:rPr lang="en-US" dirty="0" smtClean="0"/>
              <a:t>Start writing from valid buffer slots</a:t>
            </a:r>
          </a:p>
          <a:p>
            <a:pPr lvl="2"/>
            <a:r>
              <a:rPr lang="en-US" dirty="0" smtClean="0"/>
              <a:t>Continue until all slots written</a:t>
            </a:r>
          </a:p>
          <a:p>
            <a:pPr lvl="2"/>
            <a:r>
              <a:rPr lang="en-US" dirty="0" smtClean="0"/>
              <a:t>Wrap around to beginning of buffer and (as slots become full) repeat writing</a:t>
            </a:r>
          </a:p>
          <a:p>
            <a:pPr lvl="1"/>
            <a:r>
              <a:rPr lang="en-US" dirty="0" smtClean="0"/>
              <a:t>Greater efficiency for 2 or more devices </a:t>
            </a:r>
          </a:p>
          <a:p>
            <a:pPr lvl="2"/>
            <a:r>
              <a:rPr lang="en-US" dirty="0" smtClean="0"/>
              <a:t>but works properly on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89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to work in the Linux kernel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Assignment:</a:t>
            </a:r>
          </a:p>
          <a:p>
            <a:pPr lvl="1"/>
            <a:r>
              <a:rPr lang="en-US" dirty="0" smtClean="0"/>
              <a:t>Add a new system service to count page faults</a:t>
            </a:r>
          </a:p>
          <a:p>
            <a:r>
              <a:rPr lang="en-US" dirty="0" smtClean="0"/>
              <a:t>Solution:</a:t>
            </a:r>
          </a:p>
          <a:p>
            <a:pPr lvl="1"/>
            <a:r>
              <a:rPr lang="en-US" dirty="0" smtClean="0"/>
              <a:t>Modify fault.c to add a new function</a:t>
            </a:r>
          </a:p>
          <a:p>
            <a:pPr lvl="1"/>
            <a:r>
              <a:rPr lang="en-US" dirty="0" smtClean="0"/>
              <a:t>Update the required system tables (syscalls.S, unistd.h, etc.)</a:t>
            </a:r>
          </a:p>
          <a:p>
            <a:pPr lvl="1"/>
            <a:r>
              <a:rPr lang="en-US" dirty="0" smtClean="0"/>
              <a:t>Rebuild the Linux kernel (each user has a full copy of the source tree)</a:t>
            </a:r>
          </a:p>
          <a:p>
            <a:pPr lvl="1"/>
            <a:r>
              <a:rPr lang="en-US" dirty="0" smtClean="0"/>
              <a:t>Write a user-mode program to test the call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79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50894" y="533401"/>
            <a:ext cx="9144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For More Information please contact…</a:t>
            </a:r>
          </a:p>
          <a:p>
            <a:endParaRPr lang="en-US" sz="2400" dirty="0"/>
          </a:p>
          <a:p>
            <a:r>
              <a:rPr lang="en-US" sz="2400" dirty="0"/>
              <a:t>                     </a:t>
            </a:r>
            <a:r>
              <a:rPr lang="en-US" sz="2400" b="1" dirty="0"/>
              <a:t> Len Santalucia</a:t>
            </a:r>
            <a:r>
              <a:rPr lang="en-US" sz="2400" dirty="0"/>
              <a:t>, CTO &amp; Business Development Manager</a:t>
            </a:r>
          </a:p>
          <a:p>
            <a:r>
              <a:rPr lang="en-US" sz="2400" dirty="0"/>
              <a:t>                                                                </a:t>
            </a:r>
            <a:r>
              <a:rPr lang="en-US" sz="2400" dirty="0" err="1"/>
              <a:t>Vicom</a:t>
            </a:r>
            <a:r>
              <a:rPr lang="en-US" sz="2400" dirty="0"/>
              <a:t> Infinity, Inc.</a:t>
            </a:r>
          </a:p>
          <a:p>
            <a:r>
              <a:rPr lang="en-US" sz="2400" dirty="0"/>
              <a:t>                                                                One Penn Plaza – Suite 2010</a:t>
            </a:r>
          </a:p>
          <a:p>
            <a:r>
              <a:rPr lang="en-US" sz="2400" dirty="0"/>
              <a:t>                                                                New York, NY 10119</a:t>
            </a:r>
          </a:p>
          <a:p>
            <a:r>
              <a:rPr lang="en-US" sz="2400" dirty="0"/>
              <a:t>                                                                804-918-3728 office</a:t>
            </a:r>
          </a:p>
          <a:p>
            <a:r>
              <a:rPr lang="en-US" sz="2400" dirty="0"/>
              <a:t>                                                                917-856-4493 mobile</a:t>
            </a:r>
          </a:p>
          <a:p>
            <a:r>
              <a:rPr lang="en-US" sz="2400" dirty="0"/>
              <a:t>                                                                </a:t>
            </a:r>
            <a:r>
              <a:rPr lang="en-US" sz="2400" u="sng" dirty="0">
                <a:hlinkClick r:id="rId2"/>
              </a:rPr>
              <a:t>lsantalucia@vicominfinity.com</a:t>
            </a:r>
            <a:r>
              <a:rPr lang="en-US" sz="2400" dirty="0"/>
              <a:t> </a:t>
            </a:r>
          </a:p>
          <a:p>
            <a:r>
              <a:rPr lang="en-US" sz="2400" b="1" dirty="0"/>
              <a:t>About </a:t>
            </a:r>
            <a:r>
              <a:rPr lang="en-US" sz="2400" b="1" dirty="0" err="1"/>
              <a:t>Vicom</a:t>
            </a:r>
            <a:r>
              <a:rPr lang="en-US" sz="2400" b="1" dirty="0"/>
              <a:t> Infinity</a:t>
            </a:r>
            <a:endParaRPr lang="en-US" sz="2400" dirty="0"/>
          </a:p>
          <a:p>
            <a:pPr lvl="0"/>
            <a:r>
              <a:rPr lang="en-US" sz="2400" dirty="0"/>
              <a:t>Account Presence Since Late 1990’s</a:t>
            </a:r>
          </a:p>
          <a:p>
            <a:pPr lvl="0"/>
            <a:r>
              <a:rPr lang="en-US" sz="2400" dirty="0"/>
              <a:t>IBM Premier Business Partner</a:t>
            </a:r>
          </a:p>
          <a:p>
            <a:pPr lvl="0"/>
            <a:r>
              <a:rPr lang="en-US" sz="2400" dirty="0"/>
              <a:t>Reseller of IBM Hardware, Software, and Maintenance</a:t>
            </a:r>
          </a:p>
          <a:p>
            <a:pPr lvl="0"/>
            <a:r>
              <a:rPr lang="en-US" sz="2400" dirty="0"/>
              <a:t>Vendor Source for the </a:t>
            </a:r>
            <a:r>
              <a:rPr lang="en-US" sz="2400"/>
              <a:t>Last 10 </a:t>
            </a:r>
            <a:r>
              <a:rPr lang="en-US" sz="2400" dirty="0"/>
              <a:t>Generations of Mainframes/IBM Storage</a:t>
            </a:r>
          </a:p>
          <a:p>
            <a:pPr lvl="0"/>
            <a:r>
              <a:rPr lang="en-US" sz="2400" dirty="0"/>
              <a:t>Professional and IT Architectural Services</a:t>
            </a:r>
          </a:p>
          <a:p>
            <a:pPr lvl="0"/>
            <a:r>
              <a:rPr lang="en-US" sz="2400" dirty="0" err="1"/>
              <a:t>Vicom</a:t>
            </a:r>
            <a:r>
              <a:rPr lang="en-US" sz="2400" dirty="0"/>
              <a:t> Family of Companies Also Offer Leasing &amp; Financing, Computer Services, and IT Staffing &amp; IT Project Management</a:t>
            </a:r>
          </a:p>
        </p:txBody>
      </p:sp>
    </p:spTree>
    <p:extLst>
      <p:ext uri="{BB962C8B-B14F-4D97-AF65-F5344CB8AC3E}">
        <p14:creationId xmlns:p14="http://schemas.microsoft.com/office/powerpoint/2010/main" val="199371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339</Words>
  <Application>Microsoft Office PowerPoint</Application>
  <PresentationFormat>Widescreen</PresentationFormat>
  <Paragraphs>78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Using z/VM for Teaching Operating Systems</vt:lpstr>
      <vt:lpstr>Course Requirements</vt:lpstr>
      <vt:lpstr>z/VM System advantages</vt:lpstr>
      <vt:lpstr>Other z/VM advantages</vt:lpstr>
      <vt:lpstr>The "Producer-Consumer" Problem</vt:lpstr>
      <vt:lpstr>Solutions</vt:lpstr>
      <vt:lpstr>Learning to work in the Linux kernel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z/VM for Teaching Operating Systems</dc:title>
  <dc:creator>dj</dc:creator>
  <cp:lastModifiedBy>djforeman@passport.com</cp:lastModifiedBy>
  <cp:revision>16</cp:revision>
  <dcterms:created xsi:type="dcterms:W3CDTF">2015-05-21T15:24:16Z</dcterms:created>
  <dcterms:modified xsi:type="dcterms:W3CDTF">2015-06-25T20:55:34Z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-1982891287</vt:i4>
  </property>
  <property fmtid="{D5CDD505-2E9C-101B-9397-08002B2CF9AE}" pid="3" name="_NewReviewCycle">
    <vt:lpwstr/>
  </property>
  <property fmtid="{D5CDD505-2E9C-101B-9397-08002B2CF9AE}" pid="4" name="_EmailSubject">
    <vt:lpwstr>zVM workshop presentation for upload</vt:lpwstr>
  </property>
  <property fmtid="{D5CDD505-2E9C-101B-9397-08002B2CF9AE}" pid="5" name="_AuthorEmail">
    <vt:lpwstr>dforeman@stny.rr.com</vt:lpwstr>
  </property>
  <property fmtid="{D5CDD505-2E9C-101B-9397-08002B2CF9AE}" pid="6" name="_AuthorEmailDisplayName">
    <vt:lpwstr>Dennis Foreman</vt:lpwstr>
  </property>
</Properties>
</file>