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8" r:id="rId1"/>
  </p:sldMasterIdLst>
  <p:notesMasterIdLst>
    <p:notesMasterId r:id="rId42"/>
  </p:notesMasterIdLst>
  <p:handoutMasterIdLst>
    <p:handoutMasterId r:id="rId43"/>
  </p:handoutMasterIdLst>
  <p:sldIdLst>
    <p:sldId id="257" r:id="rId2"/>
    <p:sldId id="258" r:id="rId3"/>
    <p:sldId id="259" r:id="rId4"/>
    <p:sldId id="260" r:id="rId5"/>
    <p:sldId id="261" r:id="rId6"/>
    <p:sldId id="262" r:id="rId7"/>
    <p:sldId id="263" r:id="rId8"/>
    <p:sldId id="264" r:id="rId9"/>
    <p:sldId id="265" r:id="rId10"/>
    <p:sldId id="266" r:id="rId11"/>
    <p:sldId id="267" r:id="rId12"/>
    <p:sldId id="295" r:id="rId13"/>
    <p:sldId id="268" r:id="rId14"/>
    <p:sldId id="304" r:id="rId15"/>
    <p:sldId id="305" r:id="rId16"/>
    <p:sldId id="306" r:id="rId17"/>
    <p:sldId id="303" r:id="rId18"/>
    <p:sldId id="269" r:id="rId19"/>
    <p:sldId id="270" r:id="rId20"/>
    <p:sldId id="271" r:id="rId21"/>
    <p:sldId id="272" r:id="rId22"/>
    <p:sldId id="273" r:id="rId23"/>
    <p:sldId id="296" r:id="rId24"/>
    <p:sldId id="297" r:id="rId25"/>
    <p:sldId id="298" r:id="rId26"/>
    <p:sldId id="299" r:id="rId27"/>
    <p:sldId id="300" r:id="rId28"/>
    <p:sldId id="301" r:id="rId29"/>
    <p:sldId id="274" r:id="rId30"/>
    <p:sldId id="275" r:id="rId31"/>
    <p:sldId id="276" r:id="rId32"/>
    <p:sldId id="277" r:id="rId33"/>
    <p:sldId id="302" r:id="rId34"/>
    <p:sldId id="278" r:id="rId35"/>
    <p:sldId id="279" r:id="rId36"/>
    <p:sldId id="280" r:id="rId37"/>
    <p:sldId id="281" r:id="rId38"/>
    <p:sldId id="290" r:id="rId39"/>
    <p:sldId id="291" r:id="rId40"/>
    <p:sldId id="292" r:id="rId41"/>
  </p:sldIdLst>
  <p:sldSz cx="9144000" cy="5143500" type="screen16x9"/>
  <p:notesSz cx="6858000" cy="9144000"/>
  <p:defaultTex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300B"/>
    <a:srgbClr val="404040"/>
    <a:srgbClr val="C3E3F4"/>
    <a:srgbClr val="3461B6"/>
    <a:srgbClr val="2E2123"/>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770" autoAdjust="0"/>
    <p:restoredTop sz="86275" autoAdjust="0"/>
  </p:normalViewPr>
  <p:slideViewPr>
    <p:cSldViewPr>
      <p:cViewPr varScale="1">
        <p:scale>
          <a:sx n="109" d="100"/>
          <a:sy n="109" d="100"/>
        </p:scale>
        <p:origin x="-744" y="-104"/>
      </p:cViewPr>
      <p:guideLst>
        <p:guide orient="horz" pos="1620"/>
        <p:guide pos="2880"/>
      </p:guideLst>
    </p:cSldViewPr>
  </p:slideViewPr>
  <p:notesTextViewPr>
    <p:cViewPr>
      <p:scale>
        <a:sx n="100" d="100"/>
        <a:sy n="100" d="100"/>
      </p:scale>
      <p:origin x="0" y="0"/>
    </p:cViewPr>
  </p:notesTextViewPr>
  <p:sorterViewPr>
    <p:cViewPr>
      <p:scale>
        <a:sx n="128" d="100"/>
        <a:sy n="128" d="100"/>
      </p:scale>
      <p:origin x="0" y="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handoutMaster" Target="handoutMasters/handoutMaster1.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smtClean="0"/>
              <a:t>Top 5 Data </a:t>
            </a:r>
            <a:r>
              <a:rPr lang="en-US" dirty="0"/>
              <a:t>Sources for Big Data Projects Today</a:t>
            </a:r>
          </a:p>
        </c:rich>
      </c:tx>
      <c:layout/>
      <c:overlay val="0"/>
    </c:title>
    <c:autoTitleDeleted val="0"/>
    <c:plotArea>
      <c:layout/>
      <c:barChart>
        <c:barDir val="bar"/>
        <c:grouping val="clustered"/>
        <c:varyColors val="0"/>
        <c:ser>
          <c:idx val="0"/>
          <c:order val="0"/>
          <c:tx>
            <c:strRef>
              <c:f>Sheet1!$B$1</c:f>
              <c:strCache>
                <c:ptCount val="1"/>
                <c:pt idx="0">
                  <c:v>% Respondents</c:v>
                </c:pt>
              </c:strCache>
            </c:strRef>
          </c:tx>
          <c:invertIfNegative val="0"/>
          <c:dLbls>
            <c:showLegendKey val="0"/>
            <c:showVal val="1"/>
            <c:showCatName val="0"/>
            <c:showSerName val="0"/>
            <c:showPercent val="0"/>
            <c:showBubbleSize val="0"/>
            <c:showLeaderLines val="0"/>
          </c:dLbls>
          <c:cat>
            <c:strRef>
              <c:f>Sheet1!$A$2:$A$6</c:f>
              <c:strCache>
                <c:ptCount val="5"/>
                <c:pt idx="0">
                  <c:v>Social Media</c:v>
                </c:pt>
                <c:pt idx="1">
                  <c:v>Emails/Documents</c:v>
                </c:pt>
                <c:pt idx="2">
                  <c:v>Machine or Sensors</c:v>
                </c:pt>
                <c:pt idx="3">
                  <c:v>Log Data</c:v>
                </c:pt>
                <c:pt idx="4">
                  <c:v>Transactions</c:v>
                </c:pt>
              </c:strCache>
            </c:strRef>
          </c:cat>
          <c:val>
            <c:numRef>
              <c:f>Sheet1!$B$2:$B$6</c:f>
              <c:numCache>
                <c:formatCode>0%</c:formatCode>
                <c:ptCount val="5"/>
                <c:pt idx="0">
                  <c:v>0.32</c:v>
                </c:pt>
                <c:pt idx="1">
                  <c:v>0.36</c:v>
                </c:pt>
                <c:pt idx="2">
                  <c:v>0.42</c:v>
                </c:pt>
                <c:pt idx="3">
                  <c:v>0.55</c:v>
                </c:pt>
                <c:pt idx="4">
                  <c:v>0.7</c:v>
                </c:pt>
              </c:numCache>
            </c:numRef>
          </c:val>
        </c:ser>
        <c:dLbls>
          <c:showLegendKey val="0"/>
          <c:showVal val="0"/>
          <c:showCatName val="0"/>
          <c:showSerName val="0"/>
          <c:showPercent val="0"/>
          <c:showBubbleSize val="0"/>
        </c:dLbls>
        <c:gapWidth val="80"/>
        <c:axId val="2119109256"/>
        <c:axId val="2118939352"/>
      </c:barChart>
      <c:catAx>
        <c:axId val="2119109256"/>
        <c:scaling>
          <c:orientation val="minMax"/>
        </c:scaling>
        <c:delete val="0"/>
        <c:axPos val="l"/>
        <c:majorTickMark val="out"/>
        <c:minorTickMark val="none"/>
        <c:tickLblPos val="nextTo"/>
        <c:crossAx val="2118939352"/>
        <c:crosses val="autoZero"/>
        <c:auto val="1"/>
        <c:lblAlgn val="ctr"/>
        <c:lblOffset val="100"/>
        <c:noMultiLvlLbl val="0"/>
      </c:catAx>
      <c:valAx>
        <c:axId val="2118939352"/>
        <c:scaling>
          <c:orientation val="minMax"/>
        </c:scaling>
        <c:delete val="1"/>
        <c:axPos val="b"/>
        <c:numFmt formatCode="0%" sourceLinked="1"/>
        <c:majorTickMark val="out"/>
        <c:minorTickMark val="none"/>
        <c:tickLblPos val="nextTo"/>
        <c:crossAx val="2119109256"/>
        <c:crosses val="autoZero"/>
        <c:crossBetween val="between"/>
      </c:valAx>
    </c:plotArea>
    <c:legend>
      <c:legendPos val="r"/>
      <c:layout/>
      <c:overlay val="0"/>
    </c:legend>
    <c:plotVisOnly val="1"/>
    <c:dispBlanksAs val="gap"/>
    <c:showDLblsOverMax val="0"/>
  </c:chart>
  <c:txPr>
    <a:bodyPr/>
    <a:lstStyle/>
    <a:p>
      <a:pPr>
        <a:defRPr sz="1200">
          <a:latin typeface="Arial Narrow"/>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7"/>
    </mc:Choice>
    <mc:Fallback>
      <c:style val="27"/>
    </mc:Fallback>
  </mc:AlternateContent>
  <c:chart>
    <c:title>
      <c:tx>
        <c:rich>
          <a:bodyPr/>
          <a:lstStyle/>
          <a:p>
            <a:pPr>
              <a:defRPr/>
            </a:pPr>
            <a:r>
              <a:rPr lang="en-US" dirty="0" smtClean="0"/>
              <a:t>System z Workloads</a:t>
            </a:r>
            <a:endParaRPr lang="en-US" dirty="0"/>
          </a:p>
        </c:rich>
      </c:tx>
      <c:layout/>
      <c:overlay val="0"/>
    </c:title>
    <c:autoTitleDeleted val="0"/>
    <c:plotArea>
      <c:layout/>
      <c:pieChart>
        <c:varyColors val="1"/>
        <c:ser>
          <c:idx val="0"/>
          <c:order val="0"/>
          <c:tx>
            <c:strRef>
              <c:f>Sheet1!$B$1</c:f>
              <c:strCache>
                <c:ptCount val="1"/>
                <c:pt idx="0">
                  <c:v>$6B MIPS Market</c:v>
                </c:pt>
              </c:strCache>
            </c:strRef>
          </c:tx>
          <c:cat>
            <c:strRef>
              <c:f>Sheet1!$A$2:$A$3</c:f>
              <c:strCache>
                <c:ptCount val="2"/>
                <c:pt idx="0">
                  <c:v>Batch</c:v>
                </c:pt>
                <c:pt idx="1">
                  <c:v>Real-time</c:v>
                </c:pt>
              </c:strCache>
            </c:strRef>
          </c:cat>
          <c:val>
            <c:numRef>
              <c:f>Sheet1!$B$2:$B$3</c:f>
              <c:numCache>
                <c:formatCode>General</c:formatCode>
                <c:ptCount val="2"/>
                <c:pt idx="0">
                  <c:v>40.0</c:v>
                </c:pt>
                <c:pt idx="1">
                  <c:v>60.0</c:v>
                </c:pt>
              </c:numCache>
            </c:numRef>
          </c:val>
        </c:ser>
        <c:dLbls>
          <c:showLegendKey val="0"/>
          <c:showVal val="0"/>
          <c:showCatName val="0"/>
          <c:showSerName val="0"/>
          <c:showPercent val="0"/>
          <c:showBubbleSize val="0"/>
          <c:showLeaderLines val="1"/>
        </c:dLbls>
        <c:firstSliceAng val="0"/>
      </c:pieChart>
    </c:plotArea>
    <c:legend>
      <c:legendPos val="b"/>
      <c:layout/>
      <c:overlay val="0"/>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835AD4C-9E72-8145-9071-847B3F23E093}" type="datetimeFigureOut">
              <a:rPr lang="en-US" smtClean="0"/>
              <a:pPr/>
              <a:t>6/27/15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A83CEE9-B71F-5846-8BCF-E5B4A007B663}" type="slidenum">
              <a:rPr lang="en-US" smtClean="0"/>
              <a:pPr/>
              <a:t>‹#›</a:t>
            </a:fld>
            <a:endParaRPr lang="en-US" dirty="0"/>
          </a:p>
        </p:txBody>
      </p:sp>
    </p:spTree>
    <p:extLst>
      <p:ext uri="{BB962C8B-B14F-4D97-AF65-F5344CB8AC3E}">
        <p14:creationId xmlns:p14="http://schemas.microsoft.com/office/powerpoint/2010/main" val="35492636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extLst/>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extLst/>
          </a:lstStyle>
          <a:p>
            <a:fld id="{A8ADFD5B-A66C-449C-B6E8-FB716D07777D}" type="datetimeFigureOut">
              <a:rPr lang="en-US" smtClean="0"/>
              <a:pPr/>
              <a:t>6/27/15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rtlCol="0" anchor="ctr"/>
          <a:lstStyle>
            <a:extLst/>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extLst/>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extLst/>
          </a:lstStyle>
          <a:p>
            <a:fld id="{CA5D3BF3-D352-46FC-8343-31F56E6730EA}" type="slidenum">
              <a:rPr lang="en-US" smtClean="0"/>
              <a:pPr/>
              <a:t>‹#›</a:t>
            </a:fld>
            <a:endParaRPr lang="en-US" dirty="0"/>
          </a:p>
        </p:txBody>
      </p:sp>
    </p:spTree>
    <p:extLst>
      <p:ext uri="{BB962C8B-B14F-4D97-AF65-F5344CB8AC3E}">
        <p14:creationId xmlns:p14="http://schemas.microsoft.com/office/powerpoint/2010/main" val="33252956"/>
      </p:ext>
    </p:extLst>
  </p:cSld>
  <p:clrMap bg1="lt1" tx1="dk1" bg2="lt2" tx2="dk2" accent1="accent1" accent2="accent2" accent3="accent3" accent4="accent4" accent5="accent5" accent6="accent6" hlink="hlink" folHlink="folHlink"/>
  <p:hf hdr="0" ftr="0" dt="0"/>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en.wikipedia.org/wiki/Open_source" TargetMode="External"/><Relationship Id="rId4" Type="http://schemas.openxmlformats.org/officeDocument/2006/relationships/hyperlink" Target="http://en.wikipedia.org/wiki/Software_framework" TargetMode="External"/><Relationship Id="rId5" Type="http://schemas.openxmlformats.org/officeDocument/2006/relationships/hyperlink" Target="http://en.wikipedia.org/wiki/Big_data" TargetMode="External"/><Relationship Id="rId6" Type="http://schemas.openxmlformats.org/officeDocument/2006/relationships/hyperlink" Target="http://en.wikipedia.org/wiki/Distributed_computing" TargetMode="External"/><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a:t>
            </a:r>
            <a:r>
              <a:rPr lang="en-US" baseline="0" dirty="0" smtClean="0"/>
              <a:t> basic value models for big data identified by McKinsey Group.</a:t>
            </a:r>
            <a:endParaRPr lang="en-US" dirty="0"/>
          </a:p>
        </p:txBody>
      </p:sp>
      <p:sp>
        <p:nvSpPr>
          <p:cNvPr id="4" name="Slide Number Placeholder 3"/>
          <p:cNvSpPr>
            <a:spLocks noGrp="1"/>
          </p:cNvSpPr>
          <p:nvPr>
            <p:ph type="sldNum" sz="quarter" idx="10"/>
          </p:nvPr>
        </p:nvSpPr>
        <p:spPr/>
        <p:txBody>
          <a:bodyPr/>
          <a:lstStyle/>
          <a:p>
            <a:fld id="{CA5D3BF3-D352-46FC-8343-31F56E6730EA}" type="slidenum">
              <a:rPr lang="en-US" smtClean="0"/>
              <a:pPr/>
              <a:t>8</a:t>
            </a:fld>
            <a:endParaRPr lang="en-US"/>
          </a:p>
        </p:txBody>
      </p:sp>
    </p:spTree>
    <p:extLst>
      <p:ext uri="{BB962C8B-B14F-4D97-AF65-F5344CB8AC3E}">
        <p14:creationId xmlns:p14="http://schemas.microsoft.com/office/powerpoint/2010/main" val="4335937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5D3BF3-D352-46FC-8343-31F56E6730EA}" type="slidenum">
              <a:rPr lang="en-US" smtClean="0"/>
              <a:pPr/>
              <a:t>24</a:t>
            </a:fld>
            <a:endParaRPr lang="en-US" dirty="0"/>
          </a:p>
        </p:txBody>
      </p:sp>
    </p:spTree>
    <p:extLst>
      <p:ext uri="{BB962C8B-B14F-4D97-AF65-F5344CB8AC3E}">
        <p14:creationId xmlns:p14="http://schemas.microsoft.com/office/powerpoint/2010/main" val="3512550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9106" name="Slide Number Placeholder 7"/>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91391" tIns="45697" rIns="91391" bIns="45697" anchor="b"/>
          <a:lstStyle>
            <a:lvl1pPr defTabSz="928688">
              <a:defRPr kumimoji="1" sz="1100">
                <a:solidFill>
                  <a:schemeClr val="tx1"/>
                </a:solidFill>
                <a:latin typeface="Arial" charset="0"/>
                <a:ea typeface="ＭＳ Ｐゴシック" charset="0"/>
                <a:cs typeface="Arial" charset="0"/>
              </a:defRPr>
            </a:lvl1pPr>
            <a:lvl2pPr marL="742950" indent="-285750" defTabSz="928688">
              <a:defRPr kumimoji="1" sz="1100">
                <a:solidFill>
                  <a:schemeClr val="tx1"/>
                </a:solidFill>
                <a:latin typeface="Arial" charset="0"/>
                <a:ea typeface="Arial" charset="0"/>
                <a:cs typeface="Arial" charset="0"/>
              </a:defRPr>
            </a:lvl2pPr>
            <a:lvl3pPr marL="1143000" indent="-228600" defTabSz="928688">
              <a:defRPr kumimoji="1" sz="1100">
                <a:solidFill>
                  <a:schemeClr val="tx1"/>
                </a:solidFill>
                <a:latin typeface="Arial" charset="0"/>
                <a:ea typeface="Arial" charset="0"/>
                <a:cs typeface="Arial" charset="0"/>
              </a:defRPr>
            </a:lvl3pPr>
            <a:lvl4pPr marL="1600200" indent="-228600" defTabSz="928688">
              <a:defRPr kumimoji="1" sz="1100">
                <a:solidFill>
                  <a:schemeClr val="tx1"/>
                </a:solidFill>
                <a:latin typeface="Arial" charset="0"/>
                <a:ea typeface="Arial" charset="0"/>
                <a:cs typeface="Arial" charset="0"/>
              </a:defRPr>
            </a:lvl4pPr>
            <a:lvl5pPr marL="2057400" indent="-228600" defTabSz="928688">
              <a:defRPr kumimoji="1" sz="1100">
                <a:solidFill>
                  <a:schemeClr val="tx1"/>
                </a:solidFill>
                <a:latin typeface="Arial" charset="0"/>
                <a:ea typeface="Arial" charset="0"/>
                <a:cs typeface="Arial" charset="0"/>
              </a:defRPr>
            </a:lvl5pPr>
            <a:lvl6pPr marL="2514600" indent="-228600" defTabSz="928688" eaLnBrk="0" fontAlgn="base" hangingPunct="0">
              <a:spcBef>
                <a:spcPct val="20000"/>
              </a:spcBef>
              <a:spcAft>
                <a:spcPct val="0"/>
              </a:spcAft>
              <a:defRPr kumimoji="1" sz="1100">
                <a:solidFill>
                  <a:schemeClr val="tx1"/>
                </a:solidFill>
                <a:latin typeface="Arial" charset="0"/>
                <a:ea typeface="Arial" charset="0"/>
                <a:cs typeface="Arial" charset="0"/>
              </a:defRPr>
            </a:lvl6pPr>
            <a:lvl7pPr marL="2971800" indent="-228600" defTabSz="928688" eaLnBrk="0" fontAlgn="base" hangingPunct="0">
              <a:spcBef>
                <a:spcPct val="20000"/>
              </a:spcBef>
              <a:spcAft>
                <a:spcPct val="0"/>
              </a:spcAft>
              <a:defRPr kumimoji="1" sz="1100">
                <a:solidFill>
                  <a:schemeClr val="tx1"/>
                </a:solidFill>
                <a:latin typeface="Arial" charset="0"/>
                <a:ea typeface="Arial" charset="0"/>
                <a:cs typeface="Arial" charset="0"/>
              </a:defRPr>
            </a:lvl7pPr>
            <a:lvl8pPr marL="3429000" indent="-228600" defTabSz="928688" eaLnBrk="0" fontAlgn="base" hangingPunct="0">
              <a:spcBef>
                <a:spcPct val="20000"/>
              </a:spcBef>
              <a:spcAft>
                <a:spcPct val="0"/>
              </a:spcAft>
              <a:defRPr kumimoji="1" sz="1100">
                <a:solidFill>
                  <a:schemeClr val="tx1"/>
                </a:solidFill>
                <a:latin typeface="Arial" charset="0"/>
                <a:ea typeface="Arial" charset="0"/>
                <a:cs typeface="Arial" charset="0"/>
              </a:defRPr>
            </a:lvl8pPr>
            <a:lvl9pPr marL="3886200" indent="-228600" defTabSz="928688" eaLnBrk="0" fontAlgn="base" hangingPunct="0">
              <a:spcBef>
                <a:spcPct val="20000"/>
              </a:spcBef>
              <a:spcAft>
                <a:spcPct val="0"/>
              </a:spcAft>
              <a:defRPr kumimoji="1" sz="1100">
                <a:solidFill>
                  <a:schemeClr val="tx1"/>
                </a:solidFill>
                <a:latin typeface="Arial" charset="0"/>
                <a:ea typeface="Arial" charset="0"/>
                <a:cs typeface="Arial" charset="0"/>
              </a:defRPr>
            </a:lvl9pPr>
          </a:lstStyle>
          <a:p>
            <a:pPr algn="r">
              <a:defRPr/>
            </a:pPr>
            <a:fld id="{E66A83DC-8135-8541-9538-8265431CCA30}" type="slidenum">
              <a:rPr kumimoji="0" lang="en-US" sz="1200">
                <a:ea typeface="MS PGothic" charset="0"/>
                <a:cs typeface="MS PGothic" charset="0"/>
              </a:rPr>
              <a:pPr algn="r">
                <a:defRPr/>
              </a:pPr>
              <a:t>29</a:t>
            </a:fld>
            <a:endParaRPr kumimoji="0" lang="en-US" sz="1200">
              <a:ea typeface="MS PGothic" charset="0"/>
              <a:cs typeface="MS PGothic" charset="0"/>
            </a:endParaRPr>
          </a:p>
        </p:txBody>
      </p:sp>
      <p:sp>
        <p:nvSpPr>
          <p:cNvPr id="1741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64" tIns="45683" rIns="91364" bIns="45683" anchor="b"/>
          <a:lstStyle>
            <a:lvl1pPr defTabSz="915988" eaLnBrk="0" hangingPunct="0">
              <a:defRPr sz="2400">
                <a:solidFill>
                  <a:schemeClr val="tx1"/>
                </a:solidFill>
                <a:latin typeface="Arial" charset="0"/>
                <a:ea typeface="ＭＳ Ｐゴシック" charset="0"/>
                <a:cs typeface="ＭＳ Ｐゴシック" charset="0"/>
              </a:defRPr>
            </a:lvl1pPr>
            <a:lvl2pPr marL="742950" indent="-285750" defTabSz="915988" eaLnBrk="0" hangingPunct="0">
              <a:defRPr sz="2400">
                <a:solidFill>
                  <a:schemeClr val="tx1"/>
                </a:solidFill>
                <a:latin typeface="Arial" charset="0"/>
                <a:ea typeface="ＭＳ Ｐゴシック" charset="0"/>
              </a:defRPr>
            </a:lvl2pPr>
            <a:lvl3pPr marL="1143000" indent="-228600" defTabSz="915988" eaLnBrk="0" hangingPunct="0">
              <a:defRPr sz="2400">
                <a:solidFill>
                  <a:schemeClr val="tx1"/>
                </a:solidFill>
                <a:latin typeface="Arial" charset="0"/>
                <a:ea typeface="ＭＳ Ｐゴシック" charset="0"/>
              </a:defRPr>
            </a:lvl3pPr>
            <a:lvl4pPr marL="1600200" indent="-228600" defTabSz="915988" eaLnBrk="0" hangingPunct="0">
              <a:defRPr sz="2400">
                <a:solidFill>
                  <a:schemeClr val="tx1"/>
                </a:solidFill>
                <a:latin typeface="Arial" charset="0"/>
                <a:ea typeface="ＭＳ Ｐゴシック" charset="0"/>
              </a:defRPr>
            </a:lvl4pPr>
            <a:lvl5pPr marL="2057400" indent="-228600" defTabSz="915988" eaLnBrk="0" hangingPunct="0">
              <a:defRPr sz="2400">
                <a:solidFill>
                  <a:schemeClr val="tx1"/>
                </a:solidFill>
                <a:latin typeface="Arial" charset="0"/>
                <a:ea typeface="ＭＳ Ｐゴシック" charset="0"/>
              </a:defRPr>
            </a:lvl5pPr>
            <a:lvl6pPr marL="2514600" indent="-228600" defTabSz="915988"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15988"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15988"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15988"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lnSpc>
                <a:spcPct val="90000"/>
              </a:lnSpc>
            </a:pPr>
            <a:fld id="{975042F3-3A1F-A741-83D4-EEE074504B24}" type="slidenum">
              <a:rPr lang="en-US" sz="1200">
                <a:ea typeface="MS PGothic" charset="0"/>
                <a:cs typeface="MS PGothic" charset="0"/>
              </a:rPr>
              <a:pPr algn="r" eaLnBrk="1" hangingPunct="1">
                <a:lnSpc>
                  <a:spcPct val="90000"/>
                </a:lnSpc>
              </a:pPr>
              <a:t>29</a:t>
            </a:fld>
            <a:endParaRPr lang="en-US" sz="1200">
              <a:ea typeface="MS PGothic" charset="0"/>
              <a:cs typeface="MS PGothic" charset="0"/>
            </a:endParaRPr>
          </a:p>
        </p:txBody>
      </p:sp>
      <p:sp>
        <p:nvSpPr>
          <p:cNvPr id="17411" name="Rectangle 2"/>
          <p:cNvSpPr>
            <a:spLocks noGrp="1" noRot="1" noChangeAspect="1" noChangeArrowheads="1" noTextEdit="1"/>
          </p:cNvSpPr>
          <p:nvPr>
            <p:ph type="sldImg"/>
          </p:nvPr>
        </p:nvSpPr>
        <p:spPr bwMode="auto">
          <a:xfrm>
            <a:off x="384175"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7412" name="Rectangle 6"/>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 typeface="Arial"/>
              <a:buChar char="•"/>
            </a:pPr>
            <a:r>
              <a:rPr lang="en-US" dirty="0" smtClean="0"/>
              <a:t>Traditionally</a:t>
            </a:r>
            <a:r>
              <a:rPr lang="en-US" baseline="0" dirty="0" smtClean="0"/>
              <a:t> offloading data for analytics is complex</a:t>
            </a:r>
          </a:p>
          <a:p>
            <a:pPr marL="171450" indent="-171450">
              <a:buFont typeface="Arial"/>
              <a:buChar char="•"/>
            </a:pPr>
            <a:r>
              <a:rPr lang="en-US" baseline="0" dirty="0" smtClean="0"/>
              <a:t>First, you must collect from the database. This could be COBOL or SQL work… and consultants and delay</a:t>
            </a:r>
          </a:p>
          <a:p>
            <a:pPr marL="171450" indent="-171450">
              <a:buFont typeface="Arial"/>
              <a:buChar char="•"/>
            </a:pPr>
            <a:r>
              <a:rPr lang="en-US" baseline="0" dirty="0" smtClean="0"/>
              <a:t>Second, often to preserve privacy, the data is </a:t>
            </a:r>
            <a:r>
              <a:rPr lang="en-US" baseline="0" dirty="0" err="1" smtClean="0"/>
              <a:t>anonymized</a:t>
            </a:r>
            <a:r>
              <a:rPr lang="en-US" baseline="0" dirty="0" smtClean="0"/>
              <a:t> and a summary is exported, not the detail data</a:t>
            </a:r>
          </a:p>
          <a:p>
            <a:pPr marL="171450" indent="-171450">
              <a:buFont typeface="Arial"/>
              <a:buChar char="•"/>
            </a:pPr>
            <a:r>
              <a:rPr lang="en-US" baseline="0" dirty="0" smtClean="0"/>
              <a:t>Without detail data, you’re missing the whole point of Hadoop</a:t>
            </a:r>
          </a:p>
          <a:p>
            <a:pPr marL="171450" indent="-171450">
              <a:buFont typeface="Arial"/>
              <a:buChar char="•"/>
            </a:pPr>
            <a:r>
              <a:rPr lang="en-US" baseline="0" dirty="0" smtClean="0"/>
              <a:t>However you export the data, it is staged and then transformed. This could be a change to the code-point (EBCDIC to Unicode) or change to XML.</a:t>
            </a:r>
          </a:p>
          <a:p>
            <a:pPr marL="171450" indent="-171450">
              <a:buFont typeface="Arial"/>
              <a:buChar char="•"/>
            </a:pPr>
            <a:r>
              <a:rPr lang="en-US" baseline="0" dirty="0" smtClean="0"/>
              <a:t>A secure Hadoop cluster must be configured.</a:t>
            </a:r>
          </a:p>
          <a:p>
            <a:pPr marL="171450" indent="-171450">
              <a:buFont typeface="Arial"/>
              <a:buChar char="•"/>
            </a:pPr>
            <a:r>
              <a:rPr lang="en-US" baseline="0" dirty="0" smtClean="0"/>
              <a:t>Finally it is loaded into HDFS.</a:t>
            </a:r>
          </a:p>
          <a:p>
            <a:pPr marL="171450" indent="-171450">
              <a:buFont typeface="Arial"/>
              <a:buChar char="•"/>
            </a:pPr>
            <a:r>
              <a:rPr lang="en-US" baseline="0" dirty="0" smtClean="0"/>
              <a:t>The delay decreases agility and increases costs.</a:t>
            </a:r>
          </a:p>
          <a:p>
            <a:pPr marL="171450" indent="-171450">
              <a:buFont typeface="Arial"/>
              <a:buChar char="•"/>
            </a:pPr>
            <a:r>
              <a:rPr lang="en-US" baseline="0" dirty="0" smtClean="0"/>
              <a:t>Aggregation decreases the possibilities and accuracy of later analytics.</a:t>
            </a:r>
          </a:p>
          <a:p>
            <a:pPr marL="171450" indent="-171450">
              <a:buFont typeface="Arial"/>
              <a:buChar char="•"/>
            </a:pPr>
            <a:endParaRPr lang="en-US" baseline="0" dirty="0" smtClean="0"/>
          </a:p>
        </p:txBody>
      </p:sp>
      <p:sp>
        <p:nvSpPr>
          <p:cNvPr id="4" name="Slide Number Placeholder 3"/>
          <p:cNvSpPr>
            <a:spLocks noGrp="1"/>
          </p:cNvSpPr>
          <p:nvPr>
            <p:ph type="sldNum" sz="quarter" idx="10"/>
          </p:nvPr>
        </p:nvSpPr>
        <p:spPr/>
        <p:txBody>
          <a:bodyPr/>
          <a:lstStyle/>
          <a:p>
            <a:fld id="{CA5D3BF3-D352-46FC-8343-31F56E6730EA}"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3420592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113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pPr>
            <a:r>
              <a:rPr lang="en-US">
                <a:latin typeface="Arial" charset="0"/>
                <a:ea typeface="MS PGothic" charset="0"/>
                <a:cs typeface="MS PGothic" charset="0"/>
              </a:rPr>
              <a:t>Veristorm</a:t>
            </a:r>
            <a:r>
              <a:rPr lang="ja-JP" altLang="en-US">
                <a:latin typeface="Arial" charset="0"/>
                <a:ea typeface="MS PGothic" charset="0"/>
                <a:cs typeface="MS PGothic" charset="0"/>
              </a:rPr>
              <a:t>’</a:t>
            </a:r>
            <a:r>
              <a:rPr lang="en-US" altLang="ja-JP">
                <a:latin typeface="Arial" charset="0"/>
                <a:ea typeface="MS PGothic" charset="0"/>
                <a:cs typeface="MS PGothic" charset="0"/>
              </a:rPr>
              <a:t>s vStorm Enterprise consists of two capabilities, both of which run exclusively on Linux on IBM System z:</a:t>
            </a:r>
          </a:p>
          <a:p>
            <a:pPr>
              <a:lnSpc>
                <a:spcPct val="80000"/>
              </a:lnSpc>
            </a:pPr>
            <a:r>
              <a:rPr lang="en-US">
                <a:latin typeface="Arial" charset="0"/>
                <a:ea typeface="MS PGothic" charset="0"/>
                <a:cs typeface="MS PGothic" charset="0"/>
              </a:rPr>
              <a:t>•	vStorm Connect –a set of native data collectors that uses a graphical interface to facilitate the movement of z/OS data to Hadoop</a:t>
            </a:r>
          </a:p>
          <a:p>
            <a:pPr>
              <a:lnSpc>
                <a:spcPct val="80000"/>
              </a:lnSpc>
            </a:pPr>
            <a:r>
              <a:rPr lang="en-US">
                <a:latin typeface="Arial" charset="0"/>
                <a:ea typeface="MS PGothic" charset="0"/>
                <a:cs typeface="MS PGothic" charset="0"/>
              </a:rPr>
              <a:t>•	zDoop –the industry's first commercial, fully supported implementation of the open source Apache Hadoop project Linux on System z</a:t>
            </a:r>
          </a:p>
          <a:p>
            <a:pPr>
              <a:lnSpc>
                <a:spcPct val="80000"/>
              </a:lnSpc>
            </a:pPr>
            <a:r>
              <a:rPr lang="en-US">
                <a:latin typeface="Arial" charset="0"/>
                <a:ea typeface="MS PGothic" charset="0"/>
                <a:cs typeface="MS PGothic" charset="0"/>
              </a:rPr>
              <a:t>vStorm Enterprise is proving to be quite efficient. Veristorm worked with us to run a series of tests that demonstrated solid scalability, and as I mentioned earlier their 2-2-2 test demonstrated agility in driving a representative workload.  But the real value of Veristorm</a:t>
            </a:r>
            <a:r>
              <a:rPr lang="ja-JP" altLang="en-US">
                <a:latin typeface="Arial" charset="0"/>
                <a:ea typeface="MS PGothic" charset="0"/>
                <a:cs typeface="MS PGothic" charset="0"/>
              </a:rPr>
              <a:t>’</a:t>
            </a:r>
            <a:r>
              <a:rPr lang="en-US" altLang="ja-JP">
                <a:latin typeface="Arial" charset="0"/>
                <a:ea typeface="MS PGothic" charset="0"/>
                <a:cs typeface="MS PGothic" charset="0"/>
              </a:rPr>
              <a:t>s product comes from how being able to run Hadoop directly on System z addresses some of the most critical needs of mainframe shops.</a:t>
            </a:r>
            <a:endParaRPr lang="en-US" altLang="ja-JP" b="1">
              <a:latin typeface="Arial" charset="0"/>
              <a:ea typeface="MS PGothic" charset="0"/>
              <a:cs typeface="MS PGothic" charset="0"/>
            </a:endParaRPr>
          </a:p>
          <a:p>
            <a:pPr>
              <a:lnSpc>
                <a:spcPct val="80000"/>
              </a:lnSpc>
            </a:pPr>
            <a:r>
              <a:rPr lang="en-US" b="1">
                <a:latin typeface="Arial" charset="0"/>
                <a:ea typeface="MS PGothic" charset="0"/>
                <a:cs typeface="MS PGothic" charset="0"/>
              </a:rPr>
              <a:t>A secure pipe for data</a:t>
            </a:r>
            <a:endParaRPr lang="en-US">
              <a:latin typeface="Arial" charset="0"/>
              <a:ea typeface="MS PGothic" charset="0"/>
              <a:cs typeface="MS PGothic" charset="0"/>
            </a:endParaRPr>
          </a:p>
          <a:p>
            <a:pPr>
              <a:lnSpc>
                <a:spcPct val="80000"/>
              </a:lnSpc>
            </a:pPr>
            <a:r>
              <a:rPr lang="en-US">
                <a:latin typeface="Arial" charset="0"/>
                <a:ea typeface="MS PGothic" charset="0"/>
                <a:cs typeface="MS PGothic" charset="0"/>
              </a:rPr>
              <a:t>Virtually </a:t>
            </a:r>
            <a:r>
              <a:rPr lang="en-US" i="1">
                <a:latin typeface="Arial" charset="0"/>
                <a:ea typeface="MS PGothic" charset="0"/>
                <a:cs typeface="MS PGothic" charset="0"/>
              </a:rPr>
              <a:t>all</a:t>
            </a:r>
            <a:r>
              <a:rPr lang="en-US">
                <a:latin typeface="Arial" charset="0"/>
                <a:ea typeface="MS PGothic" charset="0"/>
                <a:cs typeface="MS PGothic" charset="0"/>
              </a:rPr>
              <a:t> mainframe files and logs have the same degree of sensitivity as operational relational data, and therefore require the same governance and security models.  Transmitting such sensitive data over public networks, to racks of commodity servers, breaks those governance and security models and puts data at risk of compromise.  On on-platform solution keeps data within the confines of the mainframe in order to meet compliance challenges without adding the complexity of coordinating multiple governance and security zones or worrying about firewalls.</a:t>
            </a:r>
          </a:p>
          <a:p>
            <a:pPr>
              <a:lnSpc>
                <a:spcPct val="80000"/>
              </a:lnSpc>
            </a:pPr>
            <a:r>
              <a:rPr lang="en-US">
                <a:latin typeface="Arial" charset="0"/>
                <a:ea typeface="MS PGothic" charset="0"/>
                <a:cs typeface="MS PGothic" charset="0"/>
              </a:rPr>
              <a:t>vStorm Enterprise is fully integrated with the z/OS security manager, RACF, so there is no need to establish unique and potentially inconsistent credentials to use vStorm Enterprise; security is built-in, right out of the box.</a:t>
            </a:r>
          </a:p>
          <a:p>
            <a:pPr>
              <a:lnSpc>
                <a:spcPct val="80000"/>
              </a:lnSpc>
            </a:pPr>
            <a:r>
              <a:rPr lang="en-US">
                <a:latin typeface="Arial" charset="0"/>
                <a:ea typeface="MS PGothic" charset="0"/>
                <a:cs typeface="MS PGothic" charset="0"/>
              </a:rPr>
              <a:t>Keeping mainframe data on the mainframe is a critical requirement for many clients, and zDoop enables Hadoop analysis of mainframe data without that data ever leaving the security zone of the mainframe.</a:t>
            </a:r>
            <a:endParaRPr lang="en-US" b="1">
              <a:latin typeface="Arial" charset="0"/>
              <a:ea typeface="MS PGothic" charset="0"/>
              <a:cs typeface="MS PGothic" charset="0"/>
            </a:endParaRPr>
          </a:p>
          <a:p>
            <a:pPr>
              <a:lnSpc>
                <a:spcPct val="80000"/>
              </a:lnSpc>
            </a:pPr>
            <a:r>
              <a:rPr lang="en-US" b="1">
                <a:latin typeface="Arial" charset="0"/>
                <a:ea typeface="MS PGothic" charset="0"/>
                <a:cs typeface="MS PGothic" charset="0"/>
              </a:rPr>
              <a:t>Easy to use ingestion engine</a:t>
            </a:r>
            <a:endParaRPr lang="en-US">
              <a:latin typeface="Arial" charset="0"/>
              <a:ea typeface="MS PGothic" charset="0"/>
              <a:cs typeface="MS PGothic" charset="0"/>
            </a:endParaRPr>
          </a:p>
          <a:p>
            <a:pPr>
              <a:lnSpc>
                <a:spcPct val="80000"/>
              </a:lnSpc>
            </a:pPr>
            <a:r>
              <a:rPr lang="en-US">
                <a:latin typeface="Arial" charset="0"/>
                <a:ea typeface="MS PGothic" charset="0"/>
                <a:cs typeface="MS PGothic" charset="0"/>
              </a:rPr>
              <a:t>vStorm Connect simplifies the transfer of data from z/OS to Hadoop without the end user having to be concerned with outdated file types, COBOL copybooks, or code page conversions; and since it runs in Linux on System z it facilitates that transfer efficiently without driving up the load on the z/OS environment.</a:t>
            </a:r>
            <a:endParaRPr lang="en-US" b="1">
              <a:latin typeface="Arial" charset="0"/>
              <a:ea typeface="MS PGothic" charset="0"/>
              <a:cs typeface="MS PGothic" charset="0"/>
            </a:endParaRPr>
          </a:p>
          <a:p>
            <a:pPr>
              <a:lnSpc>
                <a:spcPct val="80000"/>
              </a:lnSpc>
            </a:pPr>
            <a:r>
              <a:rPr lang="en-US" b="1">
                <a:latin typeface="Arial" charset="0"/>
                <a:ea typeface="MS PGothic" charset="0"/>
                <a:cs typeface="MS PGothic" charset="0"/>
              </a:rPr>
              <a:t>Templates for agile deployment</a:t>
            </a:r>
            <a:endParaRPr lang="en-US">
              <a:latin typeface="Arial" charset="0"/>
              <a:ea typeface="MS PGothic" charset="0"/>
              <a:cs typeface="MS PGothic" charset="0"/>
            </a:endParaRPr>
          </a:p>
          <a:p>
            <a:pPr>
              <a:lnSpc>
                <a:spcPct val="80000"/>
              </a:lnSpc>
            </a:pPr>
            <a:r>
              <a:rPr lang="en-US">
                <a:latin typeface="Arial" charset="0"/>
                <a:ea typeface="MS PGothic" charset="0"/>
                <a:cs typeface="MS PGothic" charset="0"/>
              </a:rPr>
              <a:t>One of the hardest tasks in managing a Hadoop analysis project is sizing the clusters.  Underestimate and the project must be put on hold until capacity is added.  Commodity servers may be cheap, but they still have to be procured, inserted into the data center, configured, loaded with software and made known to the Hadoop management system.  Overestimate and unused capacity sits idle, negating the perceived cost benefit of using commodity infrastructure in the first place.</a:t>
            </a:r>
          </a:p>
          <a:p>
            <a:pPr>
              <a:lnSpc>
                <a:spcPct val="80000"/>
              </a:lnSpc>
            </a:pPr>
            <a:r>
              <a:rPr lang="en-US">
                <a:latin typeface="Arial" charset="0"/>
                <a:ea typeface="MS PGothic" charset="0"/>
                <a:cs typeface="MS PGothic" charset="0"/>
              </a:rPr>
              <a:t>This is not a very agile or friendly process – if you</a:t>
            </a:r>
            <a:r>
              <a:rPr lang="ja-JP" altLang="en-US">
                <a:latin typeface="Arial" charset="0"/>
                <a:ea typeface="MS PGothic" charset="0"/>
                <a:cs typeface="MS PGothic" charset="0"/>
              </a:rPr>
              <a:t>’</a:t>
            </a:r>
            <a:r>
              <a:rPr lang="en-US" altLang="ja-JP">
                <a:latin typeface="Arial" charset="0"/>
                <a:ea typeface="MS PGothic" charset="0"/>
                <a:cs typeface="MS PGothic" charset="0"/>
              </a:rPr>
              <a:t>re in an environment where your analytics needs are likely to change frequently, you will struggle to keep capacity in line with processing requirements.</a:t>
            </a:r>
          </a:p>
          <a:p>
            <a:pPr>
              <a:lnSpc>
                <a:spcPct val="80000"/>
              </a:lnSpc>
            </a:pPr>
            <a:r>
              <a:rPr lang="en-US">
                <a:latin typeface="Arial" charset="0"/>
                <a:ea typeface="MS PGothic" charset="0"/>
                <a:cs typeface="MS PGothic" charset="0"/>
              </a:rPr>
              <a:t>vStorm Enterprise, running on the mainframe, executes within a fully virtualized environment.  It offers – out of the box – templates so that new virtual servers can be added to the Hadoop cluster with just a few basic commands (or via automation software).  This is a true cloud environment where users can obtain and return capacity on demand to suit their needs.</a:t>
            </a:r>
            <a:endParaRPr lang="en-US" b="1">
              <a:latin typeface="Arial" charset="0"/>
              <a:ea typeface="MS PGothic" charset="0"/>
              <a:cs typeface="MS PGothic" charset="0"/>
            </a:endParaRPr>
          </a:p>
          <a:p>
            <a:pPr>
              <a:lnSpc>
                <a:spcPct val="80000"/>
              </a:lnSpc>
            </a:pPr>
            <a:r>
              <a:rPr lang="en-US" b="1">
                <a:latin typeface="Arial" charset="0"/>
                <a:ea typeface="MS PGothic" charset="0"/>
                <a:cs typeface="MS PGothic" charset="0"/>
              </a:rPr>
              <a:t>Mainframe efficiencies</a:t>
            </a:r>
            <a:endParaRPr lang="en-US">
              <a:latin typeface="Arial" charset="0"/>
              <a:ea typeface="MS PGothic" charset="0"/>
              <a:cs typeface="MS PGothic" charset="0"/>
            </a:endParaRPr>
          </a:p>
          <a:p>
            <a:pPr>
              <a:lnSpc>
                <a:spcPct val="80000"/>
              </a:lnSpc>
            </a:pPr>
            <a:r>
              <a:rPr lang="en-US">
                <a:latin typeface="Arial" charset="0"/>
                <a:ea typeface="MS PGothic" charset="0"/>
                <a:cs typeface="MS PGothic" charset="0"/>
              </a:rPr>
              <a:t>Security, simplicity, and agility are the true hallmark value propositions of vStorm Enterprise for analyzing mainframe data.  But there are also some basic efficiencies that arise simply from running Hadoop in a scale-up (mainframe) vs scale-out (commodity) environment.</a:t>
            </a:r>
          </a:p>
          <a:p>
            <a:pPr>
              <a:lnSpc>
                <a:spcPct val="80000"/>
              </a:lnSpc>
            </a:pPr>
            <a:r>
              <a:rPr lang="en-US">
                <a:latin typeface="Arial" charset="0"/>
                <a:ea typeface="MS PGothic" charset="0"/>
                <a:cs typeface="MS PGothic" charset="0"/>
              </a:rPr>
              <a:t>Most notably, consider that Hadoop – to compensate for the unreliability of commodity storage and compute nodes, </a:t>
            </a:r>
            <a:r>
              <a:rPr lang="en-US" i="1">
                <a:latin typeface="Arial" charset="0"/>
                <a:ea typeface="MS PGothic" charset="0"/>
                <a:cs typeface="MS PGothic" charset="0"/>
              </a:rPr>
              <a:t>by default</a:t>
            </a:r>
            <a:r>
              <a:rPr lang="en-US">
                <a:latin typeface="Arial" charset="0"/>
                <a:ea typeface="MS PGothic" charset="0"/>
                <a:cs typeface="MS PGothic" charset="0"/>
              </a:rPr>
              <a:t> triplicates all data for availability purposes.  At some volume, all of this extra storage and associated maintenance undercuts the economics of using Hadoop on commodity systems.  Running Hadoop with the quality of a mainframe underneath it can prove to be more economical in the long run because there is very low risk in running with a single copy of the data.  And it can greatly simply I/O planning by removing bottlenecks.</a:t>
            </a:r>
          </a:p>
          <a:p>
            <a:endParaRPr lang="en-US">
              <a:latin typeface="Arial" charset="0"/>
              <a:ea typeface="MS PGothic" charset="0"/>
              <a:cs typeface="MS PGothic" charset="0"/>
            </a:endParaRPr>
          </a:p>
        </p:txBody>
      </p:sp>
      <p:sp>
        <p:nvSpPr>
          <p:cNvPr id="9113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1" hangingPunct="1"/>
            <a:fld id="{A6D77F34-3FF9-FE47-BB32-AFBAB6427E1E}" type="slidenum">
              <a:rPr lang="en-US" sz="1200">
                <a:ea typeface="MS PGothic" charset="0"/>
                <a:cs typeface="MS PGothic" charset="0"/>
              </a:rPr>
              <a:pPr defTabSz="914400" eaLnBrk="1" hangingPunct="1"/>
              <a:t>31</a:t>
            </a:fld>
            <a:endParaRPr lang="en-US" sz="1200">
              <a:ea typeface="MS PGothic" charset="0"/>
              <a:cs typeface="MS PGothic"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wrap="square" lIns="86493" tIns="43247" rIns="86493" bIns="43247" numCol="1" anchor="t" anchorCtr="0" compatLnSpc="1">
            <a:prstTxWarp prst="textNoShape">
              <a:avLst/>
            </a:prstTxWarp>
          </a:bodyPr>
          <a:lstStyle/>
          <a:p>
            <a:endParaRPr lang="en-US" dirty="0" smtClean="0">
              <a:ea typeface="ＭＳ Ｐゴシック"/>
              <a:cs typeface="ＭＳ Ｐゴシック"/>
            </a:endParaRPr>
          </a:p>
        </p:txBody>
      </p:sp>
      <p:sp>
        <p:nvSpPr>
          <p:cNvPr id="4" name="Slide Number Placeholder 3"/>
          <p:cNvSpPr>
            <a:spLocks noGrp="1"/>
          </p:cNvSpPr>
          <p:nvPr>
            <p:ph type="sldNum" sz="quarter" idx="5"/>
          </p:nvPr>
        </p:nvSpPr>
        <p:spPr/>
        <p:txBody>
          <a:bodyPr lIns="86493" tIns="43247" rIns="86493" bIns="43247"/>
          <a:lstStyle/>
          <a:p>
            <a:pPr>
              <a:defRPr/>
            </a:pPr>
            <a:fld id="{35F9E760-B15D-4319-82A9-DA747830EB2D}" type="slidenum">
              <a:rPr lang="en-US" smtClean="0"/>
              <a:pPr>
                <a:defRPr/>
              </a:pPr>
              <a:t>34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wrap="square" lIns="86493" tIns="43247" rIns="86493" bIns="43247" numCol="1" anchor="t" anchorCtr="0" compatLnSpc="1">
            <a:prstTxWarp prst="textNoShape">
              <a:avLst/>
            </a:prstTxWarp>
          </a:bodyPr>
          <a:lstStyle/>
          <a:p>
            <a:endParaRPr lang="en-US" sz="1100" smtClean="0">
              <a:solidFill>
                <a:schemeClr val="accent2"/>
              </a:solidFill>
              <a:ea typeface="ＭＳ Ｐゴシック"/>
              <a:cs typeface="ＭＳ Ｐゴシック"/>
            </a:endParaRPr>
          </a:p>
          <a:p>
            <a:pPr>
              <a:buFontTx/>
              <a:buChar char="•"/>
            </a:pPr>
            <a:r>
              <a:rPr lang="en-US" sz="1100" smtClean="0">
                <a:ea typeface="ＭＳ Ｐゴシック"/>
                <a:cs typeface="ＭＳ Ｐゴシック"/>
              </a:rPr>
              <a:t>Insights from Big Data are projected to be worth $300 billion in US health care sector</a:t>
            </a:r>
          </a:p>
          <a:p>
            <a:pPr>
              <a:buFontTx/>
              <a:buChar char="•"/>
            </a:pPr>
            <a:r>
              <a:rPr lang="en-US" sz="1100" smtClean="0">
                <a:ea typeface="ＭＳ Ｐゴシック"/>
                <a:cs typeface="ＭＳ Ｐゴシック"/>
              </a:rPr>
              <a:t>Common use case </a:t>
            </a:r>
          </a:p>
          <a:p>
            <a:pPr>
              <a:buFontTx/>
              <a:buChar char="•"/>
            </a:pPr>
            <a:r>
              <a:rPr lang="en-US" sz="1100" smtClean="0">
                <a:ea typeface="ＭＳ Ｐゴシック"/>
                <a:cs typeface="ＭＳ Ｐゴシック"/>
              </a:rPr>
              <a:t>Huge savings/ efficiencies possible from analyzing patient data</a:t>
            </a:r>
          </a:p>
          <a:p>
            <a:pPr eaLnBrk="1" hangingPunct="1">
              <a:spcBef>
                <a:spcPct val="0"/>
              </a:spcBef>
              <a:buFontTx/>
              <a:buChar char="•"/>
            </a:pPr>
            <a:r>
              <a:rPr lang="en-US" sz="1100" smtClean="0">
                <a:ea typeface="ＭＳ Ｐゴシック"/>
                <a:cs typeface="ＭＳ Ｐゴシック"/>
              </a:rPr>
              <a:t>Regulations around offloading from secure platform</a:t>
            </a:r>
          </a:p>
          <a:p>
            <a:pPr>
              <a:buFontTx/>
              <a:buChar char="•"/>
            </a:pPr>
            <a:r>
              <a:rPr lang="en-US" sz="1100" smtClean="0">
                <a:ea typeface="ＭＳ Ｐゴシック"/>
                <a:cs typeface="ＭＳ Ｐゴシック"/>
              </a:rPr>
              <a:t>Prevents efficient/ affordable Big Data Analytics </a:t>
            </a:r>
            <a:endParaRPr lang="en-US" smtClean="0">
              <a:ea typeface="ＭＳ Ｐゴシック"/>
              <a:cs typeface="ＭＳ Ｐゴシック"/>
            </a:endParaRPr>
          </a:p>
        </p:txBody>
      </p:sp>
      <p:sp>
        <p:nvSpPr>
          <p:cNvPr id="4" name="Slide Number Placeholder 3"/>
          <p:cNvSpPr>
            <a:spLocks noGrp="1"/>
          </p:cNvSpPr>
          <p:nvPr>
            <p:ph type="sldNum" sz="quarter" idx="5"/>
          </p:nvPr>
        </p:nvSpPr>
        <p:spPr/>
        <p:txBody>
          <a:bodyPr lIns="86493" tIns="43247" rIns="86493" bIns="43247"/>
          <a:lstStyle/>
          <a:p>
            <a:pPr>
              <a:defRPr/>
            </a:pPr>
            <a:fld id="{35F9E760-B15D-4319-82A9-DA747830EB2D}" type="slidenum">
              <a:rPr lang="en-US" smtClean="0"/>
              <a:pPr>
                <a:defRPr/>
              </a:pPr>
              <a:t>35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lIns="86493" tIns="43247" rIns="86493" bIns="43247" numCol="1" anchor="t" anchorCtr="0" compatLnSpc="1">
            <a:prstTxWarp prst="textNoShape">
              <a:avLst/>
            </a:prstTxWarp>
          </a:bodyPr>
          <a:lstStyle/>
          <a:p>
            <a:endParaRPr lang="en-US" smtClean="0">
              <a:ea typeface="ＭＳ Ｐゴシック"/>
              <a:cs typeface="ＭＳ Ｐゴシック"/>
            </a:endParaRPr>
          </a:p>
        </p:txBody>
      </p:sp>
      <p:sp>
        <p:nvSpPr>
          <p:cNvPr id="4" name="Slide Number Placeholder 3"/>
          <p:cNvSpPr>
            <a:spLocks noGrp="1"/>
          </p:cNvSpPr>
          <p:nvPr>
            <p:ph type="sldNum" sz="quarter" idx="5"/>
          </p:nvPr>
        </p:nvSpPr>
        <p:spPr/>
        <p:txBody>
          <a:bodyPr lIns="86493" tIns="43247" rIns="86493" bIns="43247"/>
          <a:lstStyle/>
          <a:p>
            <a:pPr>
              <a:defRPr/>
            </a:pPr>
            <a:fld id="{BF5A1C98-8075-4822-8985-01169DF9F50F}" type="slidenum">
              <a:rPr lang="en-US" smtClean="0"/>
              <a:pPr>
                <a:defRPr/>
              </a:pPr>
              <a:t>36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lIns="86493" tIns="43247" rIns="86493" bIns="43247"/>
          <a:lstStyle/>
          <a:p>
            <a:pPr>
              <a:defRPr/>
            </a:pPr>
            <a:endParaRPr lang="en-US" sz="1100" dirty="0">
              <a:solidFill>
                <a:schemeClr val="accent2"/>
              </a:solidFill>
              <a:ea typeface="+mn-ea"/>
              <a:cs typeface="+mn-cs"/>
            </a:endParaRPr>
          </a:p>
        </p:txBody>
      </p:sp>
      <p:sp>
        <p:nvSpPr>
          <p:cNvPr id="4" name="Slide Number Placeholder 3"/>
          <p:cNvSpPr>
            <a:spLocks noGrp="1"/>
          </p:cNvSpPr>
          <p:nvPr>
            <p:ph type="sldNum" sz="quarter" idx="5"/>
          </p:nvPr>
        </p:nvSpPr>
        <p:spPr/>
        <p:txBody>
          <a:bodyPr lIns="86493" tIns="43247" rIns="86493" bIns="43247"/>
          <a:lstStyle/>
          <a:p>
            <a:pPr>
              <a:defRPr/>
            </a:pPr>
            <a:fld id="{4BDA37D9-3A86-46CB-A122-C77645BDC3C1}" type="slidenum">
              <a:rPr lang="en-US" smtClean="0"/>
              <a:pPr>
                <a:defRPr/>
              </a:pPr>
              <a:t>37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ChangeArrowheads="1" noTextEdit="1"/>
          </p:cNvSpPr>
          <p:nvPr>
            <p:ph type="sldImg"/>
          </p:nvPr>
        </p:nvSpPr>
        <p:spPr bwMode="auto">
          <a:xfrm>
            <a:off x="382588" y="685800"/>
            <a:ext cx="6094412" cy="3429000"/>
          </a:xfrm>
          <a:noFill/>
          <a:ln>
            <a:solidFill>
              <a:srgbClr val="000000"/>
            </a:solidFill>
            <a:miter lim="800000"/>
            <a:headEnd/>
            <a:tailEnd/>
          </a:ln>
        </p:spPr>
      </p:sp>
      <p:sp>
        <p:nvSpPr>
          <p:cNvPr id="22530" name="Rectangle 3"/>
          <p:cNvSpPr>
            <a:spLocks noGrp="1" noChangeArrowheads="1"/>
          </p:cNvSpPr>
          <p:nvPr>
            <p:ph type="body" idx="1"/>
          </p:nvPr>
        </p:nvSpPr>
        <p:spPr bwMode="auto">
          <a:xfrm>
            <a:off x="92075" y="4343400"/>
            <a:ext cx="6662738" cy="1920875"/>
          </a:xfrm>
          <a:noFill/>
        </p:spPr>
        <p:txBody>
          <a:bodyPr wrap="square" lIns="91418" tIns="45709" rIns="91418" bIns="45709" numCol="1" anchor="t" anchorCtr="0" compatLnSpc="1">
            <a:prstTxWarp prst="textNoShape">
              <a:avLst/>
            </a:prstTxWarp>
            <a:spAutoFit/>
          </a:bodyPr>
          <a:lstStyle/>
          <a:p>
            <a:pPr eaLnBrk="1" hangingPunct="1"/>
            <a:r>
              <a:rPr lang="en-US" b="1" smtClean="0">
                <a:ea typeface="ＭＳ Ｐゴシック"/>
                <a:cs typeface="ＭＳ Ｐゴシック"/>
              </a:rPr>
              <a:t>Apache Hadoop</a:t>
            </a:r>
            <a:r>
              <a:rPr lang="en-US" smtClean="0">
                <a:ea typeface="ＭＳ Ｐゴシック"/>
                <a:cs typeface="ＭＳ Ｐゴシック"/>
              </a:rPr>
              <a:t> is an </a:t>
            </a:r>
            <a:r>
              <a:rPr lang="en-US" smtClean="0">
                <a:ea typeface="ＭＳ Ｐゴシック"/>
                <a:cs typeface="ＭＳ Ｐゴシック"/>
                <a:hlinkClick r:id="rId3" tooltip="Open source"/>
              </a:rPr>
              <a:t>open-source</a:t>
            </a:r>
            <a:r>
              <a:rPr lang="en-US" smtClean="0">
                <a:ea typeface="ＭＳ Ｐゴシック"/>
                <a:cs typeface="ＭＳ Ｐゴシック"/>
              </a:rPr>
              <a:t> </a:t>
            </a:r>
            <a:r>
              <a:rPr lang="en-US" smtClean="0">
                <a:ea typeface="ＭＳ Ｐゴシック"/>
                <a:cs typeface="ＭＳ Ｐゴシック"/>
                <a:hlinkClick r:id="rId4" tooltip="Software framework"/>
              </a:rPr>
              <a:t>software framework</a:t>
            </a:r>
            <a:r>
              <a:rPr lang="en-US" smtClean="0">
                <a:ea typeface="ＭＳ Ｐゴシック"/>
                <a:cs typeface="ＭＳ Ｐゴシック"/>
              </a:rPr>
              <a:t> that supports </a:t>
            </a:r>
            <a:r>
              <a:rPr lang="en-US" smtClean="0">
                <a:ea typeface="ＭＳ Ｐゴシック"/>
                <a:cs typeface="ＭＳ Ｐゴシック"/>
                <a:hlinkClick r:id="rId5" tooltip="Big data"/>
              </a:rPr>
              <a:t>data-intensive</a:t>
            </a:r>
            <a:r>
              <a:rPr lang="en-US" smtClean="0">
                <a:ea typeface="ＭＳ Ｐゴシック"/>
                <a:cs typeface="ＭＳ Ｐゴシック"/>
              </a:rPr>
              <a:t> </a:t>
            </a:r>
            <a:r>
              <a:rPr lang="en-US" smtClean="0">
                <a:ea typeface="ＭＳ Ｐゴシック"/>
                <a:cs typeface="ＭＳ Ｐゴシック"/>
                <a:hlinkClick r:id="rId6" tooltip="Distributed computing"/>
              </a:rPr>
              <a:t>distributed applications</a:t>
            </a:r>
            <a:r>
              <a:rPr lang="en-US" smtClean="0">
                <a:ea typeface="ＭＳ Ｐゴシック"/>
                <a:cs typeface="ＭＳ Ｐゴシック"/>
              </a:rPr>
              <a:t>. It is designed to run on large clusters of commodity hardware. Hadoop framework is designed more for batch processing rather than interactive use by users. So the emphasis is on high throughput of data access.</a:t>
            </a:r>
          </a:p>
          <a:p>
            <a:pPr eaLnBrk="1" hangingPunct="1"/>
            <a:endParaRPr lang="en-US" smtClean="0">
              <a:ea typeface="ＭＳ Ｐゴシック"/>
              <a:cs typeface="ＭＳ Ｐゴシック"/>
            </a:endParaRPr>
          </a:p>
          <a:p>
            <a:r>
              <a:rPr lang="en-US" smtClean="0">
                <a:ea typeface="ＭＳ Ｐゴシック"/>
                <a:cs typeface="ＭＳ Ｐゴシック"/>
              </a:rPr>
              <a:t>Above the file systems is the MapReduce engine, which consists of one </a:t>
            </a:r>
            <a:r>
              <a:rPr lang="en-US" i="1" smtClean="0">
                <a:ea typeface="ＭＳ Ｐゴシック"/>
                <a:cs typeface="ＭＳ Ｐゴシック"/>
              </a:rPr>
              <a:t>JobTracker</a:t>
            </a:r>
            <a:r>
              <a:rPr lang="en-US" smtClean="0">
                <a:ea typeface="ＭＳ Ｐゴシック"/>
                <a:cs typeface="ＭＳ Ｐゴシック"/>
              </a:rPr>
              <a:t>, to which client applications submit MapReduce jobs. The JobTracker pushes work out to available </a:t>
            </a:r>
            <a:r>
              <a:rPr lang="en-US" i="1" smtClean="0">
                <a:ea typeface="ＭＳ Ｐゴシック"/>
                <a:cs typeface="ＭＳ Ｐゴシック"/>
              </a:rPr>
              <a:t>TaskTracker</a:t>
            </a:r>
            <a:r>
              <a:rPr lang="en-US" smtClean="0">
                <a:ea typeface="ＭＳ Ｐゴシック"/>
                <a:cs typeface="ＭＳ Ｐゴシック"/>
              </a:rPr>
              <a:t> nodes in the cluster, striving to keep the work as close to the data as possible. </a:t>
            </a:r>
            <a:endParaRPr lang="en-GB" smtClean="0">
              <a:ea typeface="ＭＳ Ｐゴシック"/>
              <a:cs typeface="ＭＳ Ｐゴシック"/>
            </a:endParaRPr>
          </a:p>
          <a:p>
            <a:pPr eaLnBrk="1" hangingPunct="1"/>
            <a:endParaRPr lang="en-US" smtClean="0">
              <a:ea typeface="ＭＳ Ｐゴシック"/>
              <a:cs typeface="ＭＳ Ｐゴシック"/>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lIns="86493" tIns="43247" rIns="86493" bIns="43247"/>
          <a:lstStyle/>
          <a:p>
            <a:r>
              <a:rPr lang="en-US" dirty="0" smtClean="0"/>
              <a:t>See the TDWI Research</a:t>
            </a:r>
            <a:r>
              <a:rPr lang="en-US" baseline="0" dirty="0" smtClean="0"/>
              <a:t> Report: Integrating Hadoop into BI/DW, Q213</a:t>
            </a:r>
          </a:p>
          <a:p>
            <a:endParaRPr lang="en-US" dirty="0"/>
          </a:p>
        </p:txBody>
      </p:sp>
      <p:sp>
        <p:nvSpPr>
          <p:cNvPr id="4" name="Slide Number Placeholder 3"/>
          <p:cNvSpPr>
            <a:spLocks noGrp="1"/>
          </p:cNvSpPr>
          <p:nvPr>
            <p:ph type="sldNum" sz="quarter" idx="10"/>
          </p:nvPr>
        </p:nvSpPr>
        <p:spPr/>
        <p:txBody>
          <a:bodyPr lIns="86493" tIns="43247" rIns="86493" bIns="43247"/>
          <a:lstStyle/>
          <a:p>
            <a:fld id="{CA5D3BF3-D352-46FC-8343-31F56E6730EA}" type="slidenum">
              <a:rPr lang="en-US" smtClean="0"/>
              <a:pPr/>
              <a:t>11</a:t>
            </a:fld>
            <a:endParaRPr lang="en-US"/>
          </a:p>
        </p:txBody>
      </p:sp>
    </p:spTree>
    <p:extLst>
      <p:ext uri="{BB962C8B-B14F-4D97-AF65-F5344CB8AC3E}">
        <p14:creationId xmlns:p14="http://schemas.microsoft.com/office/powerpoint/2010/main" val="2298204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lIns="86493" tIns="43247" rIns="86493" bIns="43247"/>
          <a:lstStyle/>
          <a:p>
            <a:endParaRPr lang="en-US" dirty="0"/>
          </a:p>
        </p:txBody>
      </p:sp>
      <p:sp>
        <p:nvSpPr>
          <p:cNvPr id="4" name="Slide Number Placeholder 3"/>
          <p:cNvSpPr>
            <a:spLocks noGrp="1"/>
          </p:cNvSpPr>
          <p:nvPr>
            <p:ph type="sldNum" sz="quarter" idx="10"/>
          </p:nvPr>
        </p:nvSpPr>
        <p:spPr/>
        <p:txBody>
          <a:bodyPr lIns="86493" tIns="43247" rIns="86493" bIns="43247"/>
          <a:lstStyle/>
          <a:p>
            <a:fld id="{CA5D3BF3-D352-46FC-8343-31F56E6730EA}" type="slidenum">
              <a:rPr lang="en-US" smtClean="0"/>
              <a:pPr/>
              <a:t>13</a:t>
            </a:fld>
            <a:endParaRPr lang="en-US"/>
          </a:p>
        </p:txBody>
      </p:sp>
    </p:spTree>
    <p:extLst>
      <p:ext uri="{BB962C8B-B14F-4D97-AF65-F5344CB8AC3E}">
        <p14:creationId xmlns:p14="http://schemas.microsoft.com/office/powerpoint/2010/main" val="20465269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spect="1" noChangeArrowheads="1" noTextEdit="1"/>
          </p:cNvSpPr>
          <p:nvPr>
            <p:ph type="sldImg"/>
          </p:nvPr>
        </p:nvSpPr>
        <p:spPr bwMode="auto">
          <a:xfrm>
            <a:off x="382588" y="685800"/>
            <a:ext cx="6094412"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6562" name="Rectangle 3"/>
          <p:cNvSpPr>
            <a:spLocks noGrp="1" noChangeArrowheads="1"/>
          </p:cNvSpPr>
          <p:nvPr>
            <p:ph type="body" idx="1"/>
          </p:nvPr>
        </p:nvSpPr>
        <p:spPr bwMode="auto">
          <a:xfrm>
            <a:off x="685800" y="4341813"/>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compatLnSpc="1">
            <a:prstTxWarp prst="textNoShape">
              <a:avLst/>
            </a:prstTxWarp>
          </a:bodyPr>
          <a:lstStyle/>
          <a:p>
            <a:r>
              <a:rPr lang="en-US" dirty="0">
                <a:latin typeface="Calibri" charset="0"/>
              </a:rPr>
              <a:t>So where do you start?  Do you stop every thing and tell the world </a:t>
            </a:r>
            <a:r>
              <a:rPr lang="ja-JP" altLang="en-US" dirty="0">
                <a:latin typeface="Calibri" charset="0"/>
              </a:rPr>
              <a:t>“</a:t>
            </a:r>
            <a:r>
              <a:rPr lang="en-US" altLang="ja-JP" dirty="0">
                <a:latin typeface="Calibri" charset="0"/>
              </a:rPr>
              <a:t>We are doing Big Data projects from now on.</a:t>
            </a:r>
            <a:r>
              <a:rPr lang="ja-JP" altLang="en-US" dirty="0">
                <a:latin typeface="Calibri" charset="0"/>
              </a:rPr>
              <a:t>”</a:t>
            </a:r>
            <a:r>
              <a:rPr lang="en-US" altLang="ja-JP" dirty="0">
                <a:latin typeface="Calibri" charset="0"/>
              </a:rPr>
              <a:t>?  No.  In reality you have been doing Big Data for many years - particularly if you have the System z mainframe – but the scope is widening beyond the trusted data that you use within your DB2 for z/OS, IMS transaction processing, data warehousing, Cognos. </a:t>
            </a:r>
          </a:p>
          <a:p>
            <a:endParaRPr lang="en-US" altLang="ja-JP" dirty="0">
              <a:latin typeface="Calibri" charset="0"/>
            </a:endParaRPr>
          </a:p>
          <a:p>
            <a:r>
              <a:rPr lang="en-US" altLang="ja-JP" dirty="0">
                <a:latin typeface="Calibri" charset="0"/>
              </a:rPr>
              <a:t>When you hear the term big data many people and organizations immediately think or emails, social media, machine to machine data,  </a:t>
            </a:r>
            <a:r>
              <a:rPr lang="en-US" altLang="ja-JP" dirty="0" err="1">
                <a:latin typeface="Calibri" charset="0"/>
              </a:rPr>
              <a:t>etc</a:t>
            </a:r>
            <a:r>
              <a:rPr lang="en-US" altLang="ja-JP" dirty="0">
                <a:latin typeface="Calibri" charset="0"/>
              </a:rPr>
              <a:t> but in a recent Gartner Big Data survey , when businesses were asked what was the dominant data type being </a:t>
            </a:r>
            <a:r>
              <a:rPr lang="en-US" altLang="ja-JP" dirty="0" err="1">
                <a:latin typeface="Calibri" charset="0"/>
              </a:rPr>
              <a:t>analysed</a:t>
            </a:r>
            <a:r>
              <a:rPr lang="en-US" altLang="ja-JP" dirty="0">
                <a:latin typeface="Calibri" charset="0"/>
              </a:rPr>
              <a:t> in big data initiatives the response was  replied TRANSACTIONS , Log Data – followed by sensor /machine to machine and emails.</a:t>
            </a:r>
          </a:p>
          <a:p>
            <a:endParaRPr lang="en-US" dirty="0">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0D1266F-B3DE-4254-874B-360AA240274A}" type="slidenum">
              <a:rPr lang="en-US" smtClean="0">
                <a:solidFill>
                  <a:prstClr val="black"/>
                </a:solidFill>
              </a:rPr>
              <a:pPr>
                <a:defRPr/>
              </a:pPr>
              <a:t>19</a:t>
            </a:fld>
            <a:r>
              <a:rPr lang="en-US" dirty="0" smtClean="0">
                <a:solidFill>
                  <a:prstClr val="black"/>
                </a:solidFill>
              </a:rPr>
              <a:t> of 38  </a:t>
            </a:r>
            <a:endParaRPr lang="en-US" dirty="0">
              <a:solidFill>
                <a:prstClr val="black"/>
              </a:solidFill>
            </a:endParaRPr>
          </a:p>
        </p:txBody>
      </p:sp>
    </p:spTree>
    <p:extLst>
      <p:ext uri="{BB962C8B-B14F-4D97-AF65-F5344CB8AC3E}">
        <p14:creationId xmlns:p14="http://schemas.microsoft.com/office/powerpoint/2010/main" val="1418543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solidFill>
                  <a:schemeClr val="tx1"/>
                </a:solidFill>
              </a:rPr>
              <a:t>IBM invented the Mainframe 50 years ago and it continues to be the infrastructure of choice for large enterprise information.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solidFill>
                <a:schemeClr val="tx1"/>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solidFill>
                  <a:schemeClr val="tx1"/>
                </a:solidFill>
              </a:rPr>
              <a:t>The mainframe utilizes proprietary languages (databases) that need to be "translated" into current languages in order to be integrated and utilized.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solidFill>
                <a:schemeClr val="tx1"/>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solidFill>
                  <a:schemeClr val="tx1"/>
                </a:solidFill>
              </a:rPr>
              <a:t>The mainframe continues to be very important to world infrastructure due to its ability to crunch numbers and tables with the highest reliability of any computing machine.  For instance: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solidFill>
                <a:schemeClr val="tx1"/>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solidFill>
                  <a:schemeClr val="tx1"/>
                </a:solidFill>
              </a:rPr>
              <a:t>IBM mainframes run the core operations of:</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solidFill>
                <a:schemeClr val="tx1"/>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solidFill>
                  <a:schemeClr val="tx1"/>
                </a:solidFill>
              </a:rPr>
              <a:t>92 out of the top 100 global banks (perhaps an explanation of ATM, credit card data?)</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solidFill>
                  <a:schemeClr val="tx1"/>
                </a:solidFill>
              </a:rPr>
              <a:t>21 out of the top 25 global Insurance firms (explanation?)</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solidFill>
                  <a:schemeClr val="tx1"/>
                </a:solidFill>
              </a:rPr>
              <a:t>23 of the top 25 worldwide retailers  (same here)</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solidFill>
                  <a:schemeClr val="tx1"/>
                </a:solidFill>
              </a:rPr>
              <a:t>Veristorm's market opportunity is the top 5000 largest global organizations</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solidFill>
                  <a:schemeClr val="tx1"/>
                </a:solidFill>
              </a:rPr>
              <a:t>70% of all global enterprise information is on mainframe computers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solidFill>
                <a:schemeClr val="tx1"/>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solidFill>
                  <a:schemeClr val="tx1"/>
                </a:solidFill>
              </a:rPr>
              <a:t>Vibrant growth among new generation of mainframe needs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solidFill>
                <a:schemeClr val="tx1"/>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solidFill>
                  <a:schemeClr val="tx1"/>
                </a:solidFill>
              </a:rPr>
              <a:t>IBM's academic initiative - 1,000 higher education institutions in 67 countries are using the IBM mainframe Academic Initiative, enabling 59,000 students to various courses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solidFill>
                <a:schemeClr val="tx1"/>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solidFill>
                  <a:schemeClr val="tx1"/>
                </a:solidFill>
              </a:rPr>
              <a:t>We should put something here about our video, where IBM pimps us at MF50</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solidFill>
                  <a:schemeClr val="tx1"/>
                </a:solidFill>
              </a:rPr>
              <a:t>IBM's new mainframe focus is CAMS (cloud, analytics, mobile and social).  </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solidFill>
                  <a:schemeClr val="tx1"/>
                </a:solidFill>
              </a:rPr>
              <a:t>Our zDoop product enables IBM to use the mainframe as an integrated analytics computer, whereas previously they needed to off-load the information, now they can perform the analytics on the mainframe.  This is where we're integrating our products with theirs.</a:t>
            </a:r>
            <a:endParaRPr lang="en-US" dirty="0">
              <a:solidFill>
                <a:schemeClr val="tx1"/>
              </a:solidFill>
            </a:endParaRPr>
          </a:p>
        </p:txBody>
      </p:sp>
      <p:sp>
        <p:nvSpPr>
          <p:cNvPr id="4" name="Slide Number Placeholder 3"/>
          <p:cNvSpPr>
            <a:spLocks noGrp="1"/>
          </p:cNvSpPr>
          <p:nvPr>
            <p:ph type="sldNum" sz="quarter" idx="10"/>
          </p:nvPr>
        </p:nvSpPr>
        <p:spPr/>
        <p:txBody>
          <a:bodyPr/>
          <a:lstStyle/>
          <a:p>
            <a:pPr>
              <a:defRPr/>
            </a:pPr>
            <a:fld id="{AF6A6FEF-43DE-FA42-AF99-C135238AF6BD}" type="slidenum">
              <a:rPr lang="en-US" smtClean="0"/>
              <a:pPr>
                <a:defRPr/>
              </a:pPr>
              <a:t>20</a:t>
            </a:fld>
            <a:endParaRPr lang="en-US"/>
          </a:p>
        </p:txBody>
      </p:sp>
    </p:spTree>
    <p:extLst>
      <p:ext uri="{BB962C8B-B14F-4D97-AF65-F5344CB8AC3E}">
        <p14:creationId xmlns:p14="http://schemas.microsoft.com/office/powerpoint/2010/main" val="1978175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The most</a:t>
            </a:r>
            <a:r>
              <a:rPr lang="en-US" baseline="0" dirty="0" smtClean="0"/>
              <a:t> valuable insights are the ones you get before your competition gets them</a:t>
            </a:r>
          </a:p>
          <a:p>
            <a:pPr marL="171450" indent="-171450">
              <a:buFontTx/>
              <a:buChar char="•"/>
            </a:pPr>
            <a:r>
              <a:rPr lang="en-US" baseline="0" dirty="0" smtClean="0"/>
              <a:t>This is likely to come from the data you have that is unique to your customer relationships</a:t>
            </a:r>
          </a:p>
          <a:p>
            <a:pPr marL="171450" indent="-171450">
              <a:buFontTx/>
              <a:buChar char="•"/>
            </a:pPr>
            <a:r>
              <a:rPr lang="en-US" baseline="0" dirty="0" smtClean="0"/>
              <a:t>The power of big data is in performing analytics on the fully detailed data, not aggregates or averages</a:t>
            </a:r>
          </a:p>
          <a:p>
            <a:pPr marL="171450" indent="-171450">
              <a:buFontTx/>
              <a:buChar char="•"/>
            </a:pPr>
            <a:r>
              <a:rPr lang="en-US" baseline="0" dirty="0" smtClean="0"/>
              <a:t>Semi-public data are things like twitter, </a:t>
            </a:r>
            <a:r>
              <a:rPr lang="en-US" baseline="0" dirty="0" err="1" smtClean="0"/>
              <a:t>facebook</a:t>
            </a:r>
            <a:endParaRPr lang="en-US" baseline="0" dirty="0" smtClean="0"/>
          </a:p>
          <a:p>
            <a:pPr marL="171450" indent="-171450">
              <a:buFontTx/>
              <a:buChar char="•"/>
            </a:pPr>
            <a:r>
              <a:rPr lang="en-US" baseline="0" dirty="0" smtClean="0"/>
              <a:t>Gmail is semi-private. Google analyzes it to tune ads to the users, but the email is not published.</a:t>
            </a:r>
          </a:p>
          <a:p>
            <a:pPr marL="171450" indent="-171450">
              <a:buFontTx/>
              <a:buChar char="•"/>
            </a:pPr>
            <a:r>
              <a:rPr lang="en-US" baseline="0" dirty="0" smtClean="0"/>
              <a:t>This data may not fit into rows and tables… it could be photos, videos</a:t>
            </a:r>
            <a:endParaRPr lang="en-US" dirty="0" smtClean="0"/>
          </a:p>
          <a:p>
            <a:endParaRPr lang="en-US" dirty="0" smtClean="0"/>
          </a:p>
          <a:p>
            <a:r>
              <a:rPr lang="en-US" dirty="0" smtClean="0"/>
              <a:t>Primary</a:t>
            </a:r>
            <a:r>
              <a:rPr lang="en-US" baseline="0" dirty="0" smtClean="0"/>
              <a:t> data: Customer/core/enterprise, private enterprise data</a:t>
            </a:r>
          </a:p>
          <a:p>
            <a:endParaRPr lang="en-US" baseline="0" dirty="0" smtClean="0"/>
          </a:p>
          <a:p>
            <a:r>
              <a:rPr lang="en-US" dirty="0" smtClean="0"/>
              <a:t>Center things around your customer</a:t>
            </a:r>
            <a:endParaRPr lang="en-US" dirty="0"/>
          </a:p>
        </p:txBody>
      </p:sp>
      <p:sp>
        <p:nvSpPr>
          <p:cNvPr id="4" name="Slide Number Placeholder 3"/>
          <p:cNvSpPr>
            <a:spLocks noGrp="1"/>
          </p:cNvSpPr>
          <p:nvPr>
            <p:ph type="sldNum" sz="quarter" idx="10"/>
          </p:nvPr>
        </p:nvSpPr>
        <p:spPr/>
        <p:txBody>
          <a:bodyPr/>
          <a:lstStyle/>
          <a:p>
            <a:fld id="{CA5D3BF3-D352-46FC-8343-31F56E6730EA}" type="slidenum">
              <a:rPr lang="en-US" smtClean="0"/>
              <a:pPr/>
              <a:t>21</a:t>
            </a:fld>
            <a:endParaRPr lang="en-US"/>
          </a:p>
        </p:txBody>
      </p:sp>
    </p:spTree>
    <p:extLst>
      <p:ext uri="{BB962C8B-B14F-4D97-AF65-F5344CB8AC3E}">
        <p14:creationId xmlns:p14="http://schemas.microsoft.com/office/powerpoint/2010/main" val="1748986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44EB8031-A364-9147-BC6C-88E483E63B62}" type="slidenum">
              <a:rPr lang="en-US" sz="1200"/>
              <a:pPr eaLnBrk="1" fontAlgn="base" hangingPunct="1">
                <a:spcBef>
                  <a:spcPct val="0"/>
                </a:spcBef>
                <a:spcAft>
                  <a:spcPct val="0"/>
                </a:spcAft>
              </a:pPr>
              <a:t>22</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gradFill rotWithShape="1">
          <a:gsLst>
            <a:gs pos="0">
              <a:schemeClr val="bg2">
                <a:lumMod val="10000"/>
              </a:schemeClr>
            </a:gs>
            <a:gs pos="35000">
              <a:schemeClr val="bg2">
                <a:lumMod val="50000"/>
              </a:schemeClr>
            </a:gs>
            <a:gs pos="100000">
              <a:schemeClr val="bg2"/>
            </a:gs>
          </a:gsLst>
          <a:lin ang="16200000" scaled="1"/>
        </a:gradFill>
        <a:effectLst/>
      </p:bgPr>
    </p:bg>
    <p:spTree>
      <p:nvGrpSpPr>
        <p:cNvPr id="1" name=""/>
        <p:cNvGrpSpPr/>
        <p:nvPr/>
      </p:nvGrpSpPr>
      <p:grpSpPr>
        <a:xfrm>
          <a:off x="0" y="0"/>
          <a:ext cx="0" cy="0"/>
          <a:chOff x="0" y="0"/>
          <a:chExt cx="0" cy="0"/>
        </a:xfrm>
      </p:grpSpPr>
      <p:sp>
        <p:nvSpPr>
          <p:cNvPr id="4" name="Rectangle 3"/>
          <p:cNvSpPr/>
          <p:nvPr/>
        </p:nvSpPr>
        <p:spPr>
          <a:xfrm>
            <a:off x="0" y="4478338"/>
            <a:ext cx="9144000" cy="66516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5" name="Rectangle 4"/>
          <p:cNvSpPr/>
          <p:nvPr/>
        </p:nvSpPr>
        <p:spPr>
          <a:xfrm>
            <a:off x="0" y="4048125"/>
            <a:ext cx="2371725" cy="295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6" name="Rectangle 5"/>
          <p:cNvSpPr/>
          <p:nvPr/>
        </p:nvSpPr>
        <p:spPr>
          <a:xfrm>
            <a:off x="2359025" y="4625975"/>
            <a:ext cx="6784975" cy="284163"/>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pic>
        <p:nvPicPr>
          <p:cNvPr id="7" name="Picture 16" descr="logo_veristor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4629150"/>
            <a:ext cx="2057400"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Subtitle 8"/>
          <p:cNvSpPr>
            <a:spLocks noGrp="1"/>
          </p:cNvSpPr>
          <p:nvPr>
            <p:ph type="subTitle" idx="1"/>
          </p:nvPr>
        </p:nvSpPr>
        <p:spPr>
          <a:xfrm>
            <a:off x="2438400" y="2190750"/>
            <a:ext cx="6438900" cy="971550"/>
          </a:xfrm>
        </p:spPr>
        <p:txBody>
          <a:bodyPr anchor="ctr"/>
          <a:lstStyle>
            <a:lvl1pPr marL="0" indent="0" algn="l">
              <a:buNone/>
              <a:defRPr sz="2400">
                <a:solidFill>
                  <a:schemeClr val="bg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dirty="0"/>
          </a:p>
        </p:txBody>
      </p:sp>
      <p:sp>
        <p:nvSpPr>
          <p:cNvPr id="12" name="Rectangle 11"/>
          <p:cNvSpPr>
            <a:spLocks noGrp="1"/>
          </p:cNvSpPr>
          <p:nvPr>
            <p:ph type="title"/>
          </p:nvPr>
        </p:nvSpPr>
        <p:spPr>
          <a:xfrm>
            <a:off x="2438400" y="666750"/>
            <a:ext cx="6400800" cy="1524000"/>
          </a:xfrm>
        </p:spPr>
        <p:txBody>
          <a:bodyPr rtlCol="0" anchor="ctr"/>
          <a:lstStyle>
            <a:lvl1pPr>
              <a:defRPr cap="all" baseline="0">
                <a:solidFill>
                  <a:srgbClr val="144563"/>
                </a:solidFill>
              </a:defRPr>
            </a:lvl1pPr>
            <a:extLst/>
          </a:lstStyle>
          <a:p>
            <a:r>
              <a:rPr lang="en-US" smtClean="0"/>
              <a:t>Click to edit Master title style</a:t>
            </a:r>
            <a:endParaRPr lang="en-US" dirty="0"/>
          </a:p>
        </p:txBody>
      </p:sp>
      <p:sp>
        <p:nvSpPr>
          <p:cNvPr id="8" name="Date Placeholder 27"/>
          <p:cNvSpPr>
            <a:spLocks noGrp="1"/>
          </p:cNvSpPr>
          <p:nvPr>
            <p:ph type="dt" sz="half" idx="10"/>
          </p:nvPr>
        </p:nvSpPr>
        <p:spPr>
          <a:xfrm>
            <a:off x="152400" y="3898900"/>
            <a:ext cx="2057400" cy="514350"/>
          </a:xfrm>
        </p:spPr>
        <p:txBody>
          <a:bodyPr>
            <a:noAutofit/>
          </a:bodyPr>
          <a:lstStyle>
            <a:lvl1pPr algn="ctr">
              <a:defRPr sz="2000">
                <a:solidFill>
                  <a:srgbClr val="FFFFFF"/>
                </a:solidFill>
              </a:defRPr>
            </a:lvl1pPr>
            <a:extLst/>
          </a:lstStyle>
          <a:p>
            <a:pPr algn="ctr"/>
            <a:fld id="{E24F015D-32D2-E942-B265-608E8BC8A7E3}" type="datetime1">
              <a:rPr lang="en-US" smtClean="0">
                <a:solidFill>
                  <a:srgbClr val="FFFFFF"/>
                </a:solidFill>
              </a:rPr>
              <a:pPr algn="ctr"/>
              <a:t>6/27/15</a:t>
            </a:fld>
            <a:endParaRPr lang="en-US" sz="2000" dirty="0">
              <a:solidFill>
                <a:srgbClr val="FFFFFF"/>
              </a:solidFill>
            </a:endParaRPr>
          </a:p>
        </p:txBody>
      </p:sp>
      <p:sp>
        <p:nvSpPr>
          <p:cNvPr id="10" name="Footer Placeholder 16"/>
          <p:cNvSpPr>
            <a:spLocks noGrp="1"/>
          </p:cNvSpPr>
          <p:nvPr>
            <p:ph type="ftr" sz="quarter" idx="11"/>
          </p:nvPr>
        </p:nvSpPr>
        <p:spPr>
          <a:xfrm>
            <a:off x="6858000" y="177800"/>
            <a:ext cx="1981200" cy="412750"/>
          </a:xfrm>
        </p:spPr>
        <p:txBody>
          <a:bodyPr/>
          <a:lstStyle>
            <a:lvl1pPr algn="r">
              <a:defRPr>
                <a:solidFill>
                  <a:schemeClr val="tx2"/>
                </a:solidFill>
              </a:defRPr>
            </a:lvl1pPr>
            <a:extLst/>
          </a:lstStyle>
          <a:p>
            <a:pPr algn="r"/>
            <a:r>
              <a:rPr lang="en-US" smtClean="0">
                <a:solidFill>
                  <a:schemeClr val="tx2"/>
                </a:solidFill>
              </a:rPr>
              <a:t>Confidential</a:t>
            </a:r>
            <a:endParaRPr lang="en-US" dirty="0">
              <a:solidFill>
                <a:schemeClr val="tx2"/>
              </a:solidFill>
            </a:endParaRPr>
          </a:p>
        </p:txBody>
      </p:sp>
      <p:pic>
        <p:nvPicPr>
          <p:cNvPr id="11" name="Picture 10" descr="logo_veristorm.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2400" y="4629150"/>
            <a:ext cx="2057400" cy="296083"/>
          </a:xfrm>
          <a:prstGeom prst="rect">
            <a:avLst/>
          </a:prstGeom>
        </p:spPr>
      </p:pic>
    </p:spTree>
    <p:extLst>
      <p:ext uri="{BB962C8B-B14F-4D97-AF65-F5344CB8AC3E}">
        <p14:creationId xmlns:p14="http://schemas.microsoft.com/office/powerpoint/2010/main" val="4057734668"/>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3"/>
          </p:nvPr>
        </p:nvSpPr>
        <p:spPr>
          <a:xfrm>
            <a:off x="609600" y="742950"/>
            <a:ext cx="2590800" cy="4114800"/>
          </a:xfrm>
        </p:spPr>
        <p:txBody>
          <a:bodyPr>
            <a:noAutofit/>
          </a:bodyPr>
          <a:lstStyle>
            <a:lvl1pPr>
              <a:defRPr sz="1600"/>
            </a:lvl1pPr>
            <a:lvl2pPr marL="396875" indent="-273050">
              <a:defRPr sz="1600"/>
            </a:lvl2pPr>
            <a:lvl3pPr marL="517525" indent="-228600">
              <a:defRPr sz="1600"/>
            </a:lvl3pPr>
            <a:lvl4pPr marL="690563" indent="-228600">
              <a:defRPr sz="1600"/>
            </a:lvl4pPr>
            <a:lvl5pPr marL="854075" indent="-228600">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6"/>
          <p:cNvSpPr>
            <a:spLocks noGrp="1"/>
          </p:cNvSpPr>
          <p:nvPr>
            <p:ph sz="quarter" idx="14"/>
          </p:nvPr>
        </p:nvSpPr>
        <p:spPr>
          <a:xfrm>
            <a:off x="3352800" y="742950"/>
            <a:ext cx="2590800" cy="4114800"/>
          </a:xfrm>
        </p:spPr>
        <p:txBody>
          <a:bodyPr>
            <a:noAutofit/>
          </a:bodyPr>
          <a:lstStyle>
            <a:lvl1pPr>
              <a:defRPr sz="1600"/>
            </a:lvl1pPr>
            <a:lvl2pPr marL="396875" indent="-273050">
              <a:defRPr sz="1600"/>
            </a:lvl2pPr>
            <a:lvl3pPr marL="517525" indent="-228600">
              <a:defRPr sz="1600"/>
            </a:lvl3pPr>
            <a:lvl4pPr marL="690563" indent="-228600">
              <a:defRPr sz="1600"/>
            </a:lvl4pPr>
            <a:lvl5pPr marL="854075" indent="-228600">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6"/>
          <p:cNvSpPr>
            <a:spLocks noGrp="1"/>
          </p:cNvSpPr>
          <p:nvPr>
            <p:ph sz="quarter" idx="15"/>
          </p:nvPr>
        </p:nvSpPr>
        <p:spPr>
          <a:xfrm>
            <a:off x="6096000" y="742950"/>
            <a:ext cx="2590800" cy="4114800"/>
          </a:xfrm>
        </p:spPr>
        <p:txBody>
          <a:bodyPr>
            <a:noAutofit/>
          </a:bodyPr>
          <a:lstStyle>
            <a:lvl1pPr>
              <a:defRPr sz="1600"/>
            </a:lvl1pPr>
            <a:lvl2pPr marL="396875" indent="-273050">
              <a:defRPr sz="1600"/>
            </a:lvl2pPr>
            <a:lvl3pPr marL="517525" indent="-228600">
              <a:defRPr sz="1600"/>
            </a:lvl3pPr>
            <a:lvl4pPr marL="690563" indent="-228600">
              <a:defRPr sz="1600"/>
            </a:lvl4pPr>
            <a:lvl5pPr marL="854075" indent="-228600">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2"/>
          <p:cNvSpPr>
            <a:spLocks noGrp="1"/>
          </p:cNvSpPr>
          <p:nvPr>
            <p:ph type="dt" sz="half" idx="16"/>
          </p:nvPr>
        </p:nvSpPr>
        <p:spPr/>
        <p:txBody>
          <a:bodyPr/>
          <a:lstStyle>
            <a:lvl1pPr>
              <a:defRPr/>
            </a:lvl1pPr>
          </a:lstStyle>
          <a:p>
            <a:fld id="{73DFBBB7-7A61-1D43-A48E-91D9CBFC6519}" type="datetime1">
              <a:rPr lang="en-US" smtClean="0"/>
              <a:pPr/>
              <a:t>6/27/15</a:t>
            </a:fld>
            <a:endParaRPr lang="en-US" sz="1400" dirty="0">
              <a:solidFill>
                <a:schemeClr val="tx2"/>
              </a:solidFill>
            </a:endParaRPr>
          </a:p>
        </p:txBody>
      </p:sp>
      <p:sp>
        <p:nvSpPr>
          <p:cNvPr id="8" name="Slide Number Placeholder 4"/>
          <p:cNvSpPr>
            <a:spLocks noGrp="1"/>
          </p:cNvSpPr>
          <p:nvPr>
            <p:ph type="sldNum" sz="quarter" idx="17"/>
          </p:nvPr>
        </p:nvSpPr>
        <p:spPr/>
        <p:txBody>
          <a:bodyPr/>
          <a:lstStyle>
            <a:lvl1pPr>
              <a:defRPr sz="1400"/>
            </a:lvl1pPr>
          </a:lstStyle>
          <a:p>
            <a:pPr algn="ctr"/>
            <a:fld id="{8F82E0A0-C266-4798-8C8F-B9F91E9DA37E}" type="slidenum">
              <a:rPr lang="en-US" sz="1400" b="1" smtClean="0">
                <a:solidFill>
                  <a:srgbClr val="FFFFFF"/>
                </a:solidFill>
              </a:rPr>
              <a:pPr algn="ctr"/>
              <a:t>‹#›</a:t>
            </a:fld>
            <a:endParaRPr lang="en-US" sz="1400" b="1" dirty="0">
              <a:solidFill>
                <a:srgbClr val="FFFFFF"/>
              </a:solidFill>
            </a:endParaRPr>
          </a:p>
        </p:txBody>
      </p:sp>
      <p:sp>
        <p:nvSpPr>
          <p:cNvPr id="9" name="Footer Placeholder 3"/>
          <p:cNvSpPr>
            <a:spLocks noGrp="1"/>
          </p:cNvSpPr>
          <p:nvPr>
            <p:ph type="ftr" sz="quarter" idx="18"/>
          </p:nvPr>
        </p:nvSpPr>
        <p:spPr/>
        <p:txBody>
          <a:bodyPr/>
          <a:lstStyle>
            <a:lvl1pPr algn="ctr" fontAlgn="auto">
              <a:spcBef>
                <a:spcPts val="0"/>
              </a:spcBef>
              <a:spcAft>
                <a:spcPts val="0"/>
              </a:spcAft>
              <a:defRPr sz="1400" i="1" dirty="0" smtClean="0">
                <a:solidFill>
                  <a:schemeClr val="bg1"/>
                </a:solidFill>
                <a:latin typeface="+mn-lt"/>
                <a:ea typeface="+mn-ea"/>
                <a:cs typeface="+mn-cs"/>
              </a:defRPr>
            </a:lvl1pPr>
            <a:extLst/>
          </a:lstStyle>
          <a:p>
            <a:r>
              <a:rPr lang="en-US" smtClean="0"/>
              <a:t>Confidential</a:t>
            </a:r>
            <a:endParaRPr lang="en-US" dirty="0"/>
          </a:p>
        </p:txBody>
      </p:sp>
    </p:spTree>
    <p:extLst>
      <p:ext uri="{BB962C8B-B14F-4D97-AF65-F5344CB8AC3E}">
        <p14:creationId xmlns:p14="http://schemas.microsoft.com/office/powerpoint/2010/main" val="2153640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DF1BC6A-CEB9-EA46-9D5C-0E81B9BA156E}" type="datetime1">
              <a:rPr lang="en-US" smtClean="0"/>
              <a:pPr/>
              <a:t>6/27/15</a:t>
            </a:fld>
            <a:endParaRPr lang="en-US" dirty="0"/>
          </a:p>
        </p:txBody>
      </p:sp>
      <p:sp>
        <p:nvSpPr>
          <p:cNvPr id="4" name="Slide Number Placeholder 3"/>
          <p:cNvSpPr>
            <a:spLocks noGrp="1"/>
          </p:cNvSpPr>
          <p:nvPr>
            <p:ph type="sldNum" sz="quarter" idx="11"/>
          </p:nvPr>
        </p:nvSpPr>
        <p:spPr/>
        <p:txBody>
          <a:bodyPr/>
          <a:lstStyle/>
          <a:p>
            <a:fld id="{8F82E0A0-C266-4798-8C8F-B9F91E9DA37E}" type="slidenum">
              <a:rPr lang="en-US" smtClean="0"/>
              <a:pPr/>
              <a:t>‹#›</a:t>
            </a:fld>
            <a:endParaRPr lang="en-US" sz="1400" dirty="0"/>
          </a:p>
        </p:txBody>
      </p:sp>
      <p:sp>
        <p:nvSpPr>
          <p:cNvPr id="5" name="Footer Placeholder 4"/>
          <p:cNvSpPr>
            <a:spLocks noGrp="1"/>
          </p:cNvSpPr>
          <p:nvPr>
            <p:ph type="ftr" sz="quarter" idx="12"/>
          </p:nvPr>
        </p:nvSpPr>
        <p:spPr/>
        <p:txBody>
          <a:bodyPr/>
          <a:lstStyle/>
          <a:p>
            <a:r>
              <a:rPr lang="en-US" dirty="0" smtClean="0"/>
              <a:t>Confidential</a:t>
            </a:r>
            <a:endParaRPr lang="en-US" dirty="0"/>
          </a:p>
        </p:txBody>
      </p:sp>
      <p:sp>
        <p:nvSpPr>
          <p:cNvPr id="7" name="Content Placeholder 6"/>
          <p:cNvSpPr>
            <a:spLocks noGrp="1"/>
          </p:cNvSpPr>
          <p:nvPr>
            <p:ph sz="quarter" idx="13"/>
          </p:nvPr>
        </p:nvSpPr>
        <p:spPr>
          <a:xfrm>
            <a:off x="609600" y="1428750"/>
            <a:ext cx="81534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238696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dirty="0"/>
          </a:p>
        </p:txBody>
      </p:sp>
      <p:sp>
        <p:nvSpPr>
          <p:cNvPr id="9" name="Content Placeholder 8"/>
          <p:cNvSpPr>
            <a:spLocks noGrp="1"/>
          </p:cNvSpPr>
          <p:nvPr>
            <p:ph sz="quarter" idx="13"/>
          </p:nvPr>
        </p:nvSpPr>
        <p:spPr>
          <a:xfrm>
            <a:off x="609600" y="1352551"/>
            <a:ext cx="3886200" cy="3268624"/>
          </a:xfrm>
        </p:spPr>
        <p:txBody>
          <a:bodyPr>
            <a:normAutofit/>
          </a:bodyPr>
          <a:lstStyle>
            <a:lvl1pPr marL="227013" indent="-227013">
              <a:defRPr sz="2000"/>
            </a:lvl1pPr>
            <a:lvl2pPr marL="396875" indent="-227013">
              <a:defRPr sz="1800"/>
            </a:lvl2pPr>
            <a:lvl3pPr marL="571500" indent="-228600">
              <a:defRPr sz="1800" i="1"/>
            </a:lvl3pPr>
            <a:lvl4pPr marL="742950" indent="-228600">
              <a:defRPr sz="1600"/>
            </a:lvl4pPr>
            <a:lvl5pPr marL="920750" indent="-228600">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5"/>
          </p:nvPr>
        </p:nvSpPr>
        <p:spPr/>
        <p:txBody>
          <a:bodyPr rtlCol="0"/>
          <a:lstStyle>
            <a:extLst/>
          </a:lstStyle>
          <a:p>
            <a:fld id="{D21D13C3-3472-D648-A3D2-9B7FA94CADC0}" type="datetime1">
              <a:rPr lang="en-US" smtClean="0"/>
              <a:pPr/>
              <a:t>6/27/15</a:t>
            </a:fld>
            <a:endParaRPr lang="en-US" dirty="0"/>
          </a:p>
        </p:txBody>
      </p:sp>
      <p:sp>
        <p:nvSpPr>
          <p:cNvPr id="10" name="Slide Number Placeholder 9"/>
          <p:cNvSpPr>
            <a:spLocks noGrp="1"/>
          </p:cNvSpPr>
          <p:nvPr>
            <p:ph type="sldNum" sz="quarter" idx="16"/>
          </p:nvPr>
        </p:nvSpPr>
        <p:spPr/>
        <p:txBody>
          <a:bodyPr rtlCol="0"/>
          <a:lstStyle>
            <a:extLst/>
          </a:lstStyle>
          <a:p>
            <a:pPr algn="ctr"/>
            <a:fld id="{8F82E0A0-C266-4798-8C8F-B9F91E9DA37E}" type="slidenum">
              <a:rPr lang="en-US" sz="1400" b="1" smtClean="0">
                <a:solidFill>
                  <a:srgbClr val="FFFFFF"/>
                </a:solidFill>
              </a:rPr>
              <a:pPr algn="ctr"/>
              <a:t>‹#›</a:t>
            </a:fld>
            <a:endParaRPr lang="en-US" dirty="0"/>
          </a:p>
        </p:txBody>
      </p:sp>
      <p:sp>
        <p:nvSpPr>
          <p:cNvPr id="13" name="Footer Placeholder 3"/>
          <p:cNvSpPr>
            <a:spLocks noGrp="1"/>
          </p:cNvSpPr>
          <p:nvPr>
            <p:ph type="ftr" sz="quarter" idx="3"/>
          </p:nvPr>
        </p:nvSpPr>
        <p:spPr>
          <a:xfrm>
            <a:off x="7162800" y="361950"/>
            <a:ext cx="1600200" cy="228600"/>
          </a:xfrm>
          <a:prstGeom prst="rect">
            <a:avLst/>
          </a:prstGeom>
        </p:spPr>
        <p:txBody>
          <a:bodyPr lIns="0" tIns="0" rIns="0" bIns="0"/>
          <a:lstStyle>
            <a:lvl1pPr>
              <a:defRPr sz="1600"/>
            </a:lvl1pPr>
            <a:extLst/>
          </a:lstStyle>
          <a:p>
            <a:pPr algn="r"/>
            <a:r>
              <a:rPr lang="en-US" dirty="0" smtClean="0"/>
              <a:t>Confidential</a:t>
            </a:r>
            <a:endParaRPr lang="en-US" dirty="0"/>
          </a:p>
        </p:txBody>
      </p:sp>
      <p:sp>
        <p:nvSpPr>
          <p:cNvPr id="4" name="Content Placeholder 3"/>
          <p:cNvSpPr>
            <a:spLocks noGrp="1"/>
          </p:cNvSpPr>
          <p:nvPr>
            <p:ph sz="quarter" idx="17"/>
          </p:nvPr>
        </p:nvSpPr>
        <p:spPr>
          <a:xfrm>
            <a:off x="4876800" y="1352550"/>
            <a:ext cx="3886200" cy="3276600"/>
          </a:xfrm>
        </p:spPr>
        <p:txBody>
          <a:bodyPr/>
          <a:lstStyle>
            <a:lvl1pPr>
              <a:defRPr sz="2000"/>
            </a:lvl1pPr>
            <a:lvl2pPr>
              <a:defRPr sz="1800"/>
            </a:lvl2pPr>
            <a:lvl3pPr>
              <a:defRPr sz="1800" i="1"/>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3DFBBB7-7A61-1D43-A48E-91D9CBFC6519}" type="datetime1">
              <a:rPr lang="en-US" smtClean="0"/>
              <a:pPr/>
              <a:t>6/27/15</a:t>
            </a:fld>
            <a:endParaRPr lang="en-US" sz="1400" dirty="0">
              <a:solidFill>
                <a:schemeClr val="tx2"/>
              </a:solidFill>
            </a:endParaRPr>
          </a:p>
        </p:txBody>
      </p:sp>
      <p:sp>
        <p:nvSpPr>
          <p:cNvPr id="4" name="Footer Placeholder 3"/>
          <p:cNvSpPr>
            <a:spLocks noGrp="1"/>
          </p:cNvSpPr>
          <p:nvPr>
            <p:ph type="ftr" sz="quarter" idx="11"/>
          </p:nvPr>
        </p:nvSpPr>
        <p:spPr>
          <a:xfrm>
            <a:off x="3352800" y="4686155"/>
            <a:ext cx="2677884" cy="273844"/>
          </a:xfrm>
          <a:prstGeom prst="rect">
            <a:avLst/>
          </a:prstGeom>
        </p:spPr>
        <p:txBody>
          <a:bodyPr/>
          <a:lstStyle>
            <a:lvl1pPr algn="ctr">
              <a:defRPr/>
            </a:lvl1pPr>
          </a:lstStyle>
          <a:p>
            <a:r>
              <a:rPr lang="en-US" dirty="0" smtClean="0"/>
              <a:t>Confidential</a:t>
            </a:r>
            <a:endParaRPr lang="en-US" dirty="0"/>
          </a:p>
        </p:txBody>
      </p:sp>
      <p:sp>
        <p:nvSpPr>
          <p:cNvPr id="5" name="Slide Number Placeholder 4"/>
          <p:cNvSpPr>
            <a:spLocks noGrp="1"/>
          </p:cNvSpPr>
          <p:nvPr>
            <p:ph type="sldNum" sz="quarter" idx="12"/>
          </p:nvPr>
        </p:nvSpPr>
        <p:spPr/>
        <p:txBody>
          <a:bodyPr/>
          <a:lstStyle/>
          <a:p>
            <a:pPr algn="ctr"/>
            <a:fld id="{8F82E0A0-C266-4798-8C8F-B9F91E9DA37E}" type="slidenum">
              <a:rPr lang="en-US" sz="1400" b="1" smtClean="0">
                <a:solidFill>
                  <a:srgbClr val="FFFFFF"/>
                </a:solidFill>
              </a:rPr>
              <a:pPr algn="ctr"/>
              <a:t>‹#›</a:t>
            </a:fld>
            <a:endParaRPr lang="en-US" sz="1400" b="1" dirty="0">
              <a:solidFill>
                <a:srgbClr val="FFFFFF"/>
              </a:solidFill>
            </a:endParaRPr>
          </a:p>
        </p:txBody>
      </p:sp>
      <p:sp>
        <p:nvSpPr>
          <p:cNvPr id="7" name="Content Placeholder 6"/>
          <p:cNvSpPr>
            <a:spLocks noGrp="1"/>
          </p:cNvSpPr>
          <p:nvPr>
            <p:ph sz="quarter" idx="13"/>
          </p:nvPr>
        </p:nvSpPr>
        <p:spPr>
          <a:xfrm>
            <a:off x="685800" y="1352550"/>
            <a:ext cx="2590800" cy="3276600"/>
          </a:xfrm>
        </p:spPr>
        <p:txBody>
          <a:bodyPr>
            <a:noAutofit/>
          </a:bodyPr>
          <a:lstStyle>
            <a:lvl1pPr>
              <a:defRPr sz="1600"/>
            </a:lvl1pPr>
            <a:lvl2pPr marL="396875" indent="-273050">
              <a:defRPr sz="1600"/>
            </a:lvl2pPr>
            <a:lvl3pPr marL="517525" indent="-228600">
              <a:defRPr sz="1600"/>
            </a:lvl3pPr>
            <a:lvl4pPr marL="690563" indent="-228600">
              <a:defRPr sz="1600"/>
            </a:lvl4pPr>
            <a:lvl5pPr marL="854075" indent="-228600">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6"/>
          <p:cNvSpPr>
            <a:spLocks noGrp="1"/>
          </p:cNvSpPr>
          <p:nvPr>
            <p:ph sz="quarter" idx="14"/>
          </p:nvPr>
        </p:nvSpPr>
        <p:spPr>
          <a:xfrm>
            <a:off x="3429000" y="1352550"/>
            <a:ext cx="2590800" cy="3276600"/>
          </a:xfrm>
        </p:spPr>
        <p:txBody>
          <a:bodyPr>
            <a:noAutofit/>
          </a:bodyPr>
          <a:lstStyle>
            <a:lvl1pPr>
              <a:defRPr sz="1600"/>
            </a:lvl1pPr>
            <a:lvl2pPr marL="396875" indent="-273050">
              <a:defRPr sz="1600"/>
            </a:lvl2pPr>
            <a:lvl3pPr marL="517525" indent="-228600">
              <a:defRPr sz="1600"/>
            </a:lvl3pPr>
            <a:lvl4pPr marL="690563" indent="-228600">
              <a:defRPr sz="1600"/>
            </a:lvl4pPr>
            <a:lvl5pPr marL="854075" indent="-228600">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6"/>
          <p:cNvSpPr>
            <a:spLocks noGrp="1"/>
          </p:cNvSpPr>
          <p:nvPr>
            <p:ph sz="quarter" idx="15"/>
          </p:nvPr>
        </p:nvSpPr>
        <p:spPr>
          <a:xfrm>
            <a:off x="6172200" y="1352550"/>
            <a:ext cx="2590800" cy="3276600"/>
          </a:xfrm>
        </p:spPr>
        <p:txBody>
          <a:bodyPr>
            <a:noAutofit/>
          </a:bodyPr>
          <a:lstStyle>
            <a:lvl1pPr>
              <a:defRPr sz="1600"/>
            </a:lvl1pPr>
            <a:lvl2pPr marL="396875" indent="-273050">
              <a:defRPr sz="1600"/>
            </a:lvl2pPr>
            <a:lvl3pPr marL="517525" indent="-228600">
              <a:defRPr sz="1600"/>
            </a:lvl3pPr>
            <a:lvl4pPr marL="690563" indent="-228600">
              <a:defRPr sz="1600"/>
            </a:lvl4pPr>
            <a:lvl5pPr marL="854075" indent="-228600">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417859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57735"/>
            <a:ext cx="8229600" cy="875111"/>
          </a:xfrm>
        </p:spPr>
        <p:txBody>
          <a:bodyPr/>
          <a:lstStyle>
            <a:lvl1pPr>
              <a:defRPr/>
            </a:lvl1pPr>
          </a:lstStyle>
          <a:p>
            <a:r>
              <a:rPr lang="en-US" dirty="0" smtClean="0"/>
              <a:t>Title - Title Case, Calibri 28 </a:t>
            </a:r>
            <a:r>
              <a:rPr lang="en-US" dirty="0" err="1" smtClean="0"/>
              <a:t>Pt</a:t>
            </a:r>
            <a:r>
              <a:rPr lang="en-US" dirty="0" smtClean="0"/>
              <a:t/>
            </a:r>
            <a:br>
              <a:rPr lang="en-US" dirty="0" smtClean="0"/>
            </a:br>
            <a:r>
              <a:rPr lang="en-US" dirty="0" smtClean="0"/>
              <a:t>2 Line Max</a:t>
            </a:r>
            <a:endParaRPr lang="en-US" dirty="0"/>
          </a:p>
        </p:txBody>
      </p:sp>
      <p:sp>
        <p:nvSpPr>
          <p:cNvPr id="3" name="Content Placeholder 3"/>
          <p:cNvSpPr>
            <a:spLocks noGrp="1"/>
          </p:cNvSpPr>
          <p:nvPr>
            <p:ph sz="quarter" idx="10" hasCustomPrompt="1"/>
          </p:nvPr>
        </p:nvSpPr>
        <p:spPr>
          <a:xfrm>
            <a:off x="459615" y="4443505"/>
            <a:ext cx="8224770" cy="177404"/>
          </a:xfrm>
        </p:spPr>
        <p:txBody>
          <a:bodyPr tIns="45720" bIns="45720"/>
          <a:lstStyle>
            <a:lvl1pPr marL="0" indent="0">
              <a:lnSpc>
                <a:spcPct val="100000"/>
              </a:lnSpc>
              <a:spcBef>
                <a:spcPts val="0"/>
              </a:spcBef>
              <a:buNone/>
              <a:defRPr sz="1000">
                <a:solidFill>
                  <a:schemeClr val="tx2"/>
                </a:solidFill>
              </a:defRPr>
            </a:lvl1pPr>
            <a:lvl2pPr marL="393700" indent="0">
              <a:buNone/>
              <a:defRPr sz="1100"/>
            </a:lvl2pPr>
            <a:lvl3pPr marL="749300" indent="0">
              <a:buNone/>
              <a:defRPr sz="1100"/>
            </a:lvl3pPr>
            <a:lvl4pPr marL="1092200" indent="0">
              <a:buNone/>
              <a:defRPr sz="1100"/>
            </a:lvl4pPr>
            <a:lvl5pPr marL="1371600" indent="0">
              <a:buNone/>
              <a:defRPr sz="1100"/>
            </a:lvl5pPr>
          </a:lstStyle>
          <a:p>
            <a:pPr lvl="0"/>
            <a:r>
              <a:rPr lang="en-US" dirty="0" smtClean="0"/>
              <a:t>Click to add a Source or Note</a:t>
            </a:r>
          </a:p>
        </p:txBody>
      </p:sp>
    </p:spTree>
    <p:extLst>
      <p:ext uri="{BB962C8B-B14F-4D97-AF65-F5344CB8AC3E}">
        <p14:creationId xmlns:p14="http://schemas.microsoft.com/office/powerpoint/2010/main" val="3253427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57735"/>
            <a:ext cx="8229600" cy="875111"/>
          </a:xfrm>
        </p:spPr>
        <p:txBody>
          <a:bodyPr/>
          <a:lstStyle>
            <a:lvl1pPr>
              <a:defRPr/>
            </a:lvl1pPr>
          </a:lstStyle>
          <a:p>
            <a:r>
              <a:rPr lang="en-US" dirty="0" smtClean="0"/>
              <a:t>Title - Title Case, Calibri 28 </a:t>
            </a:r>
            <a:r>
              <a:rPr lang="en-US" dirty="0" err="1" smtClean="0"/>
              <a:t>Pt</a:t>
            </a:r>
            <a:r>
              <a:rPr lang="en-US" dirty="0" smtClean="0"/>
              <a:t/>
            </a:r>
            <a:br>
              <a:rPr lang="en-US" dirty="0" smtClean="0"/>
            </a:br>
            <a:r>
              <a:rPr lang="en-US" dirty="0" smtClean="0"/>
              <a:t>2 Line Max</a:t>
            </a:r>
            <a:endParaRPr lang="en-US" dirty="0"/>
          </a:p>
        </p:txBody>
      </p:sp>
      <p:sp>
        <p:nvSpPr>
          <p:cNvPr id="3" name="Content Placeholder 3"/>
          <p:cNvSpPr>
            <a:spLocks noGrp="1"/>
          </p:cNvSpPr>
          <p:nvPr>
            <p:ph sz="quarter" idx="10" hasCustomPrompt="1"/>
          </p:nvPr>
        </p:nvSpPr>
        <p:spPr>
          <a:xfrm>
            <a:off x="459615" y="4443505"/>
            <a:ext cx="8224770" cy="177404"/>
          </a:xfrm>
        </p:spPr>
        <p:txBody>
          <a:bodyPr tIns="45720" bIns="45720"/>
          <a:lstStyle>
            <a:lvl1pPr marL="0" indent="0">
              <a:lnSpc>
                <a:spcPct val="100000"/>
              </a:lnSpc>
              <a:spcBef>
                <a:spcPts val="0"/>
              </a:spcBef>
              <a:buNone/>
              <a:defRPr sz="1000">
                <a:solidFill>
                  <a:schemeClr val="tx2"/>
                </a:solidFill>
              </a:defRPr>
            </a:lvl1pPr>
            <a:lvl2pPr marL="393700" indent="0">
              <a:buNone/>
              <a:defRPr sz="1100"/>
            </a:lvl2pPr>
            <a:lvl3pPr marL="749300" indent="0">
              <a:buNone/>
              <a:defRPr sz="1100"/>
            </a:lvl3pPr>
            <a:lvl4pPr marL="1092200" indent="0">
              <a:buNone/>
              <a:defRPr sz="1100"/>
            </a:lvl4pPr>
            <a:lvl5pPr marL="1371600" indent="0">
              <a:buNone/>
              <a:defRPr sz="1100"/>
            </a:lvl5pPr>
          </a:lstStyle>
          <a:p>
            <a:pPr lvl="0"/>
            <a:r>
              <a:rPr lang="en-US" dirty="0" smtClean="0"/>
              <a:t>Click to add a Source or Note</a:t>
            </a:r>
          </a:p>
        </p:txBody>
      </p:sp>
    </p:spTree>
    <p:extLst>
      <p:ext uri="{BB962C8B-B14F-4D97-AF65-F5344CB8AC3E}">
        <p14:creationId xmlns:p14="http://schemas.microsoft.com/office/powerpoint/2010/main" val="1106711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idebar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dirty="0"/>
          </a:p>
        </p:txBody>
      </p:sp>
      <p:sp>
        <p:nvSpPr>
          <p:cNvPr id="9" name="Content Placeholder 8"/>
          <p:cNvSpPr>
            <a:spLocks noGrp="1"/>
          </p:cNvSpPr>
          <p:nvPr>
            <p:ph sz="quarter" idx="13"/>
          </p:nvPr>
        </p:nvSpPr>
        <p:spPr>
          <a:xfrm>
            <a:off x="609600" y="742950"/>
            <a:ext cx="5334000" cy="4114800"/>
          </a:xfrm>
        </p:spPr>
        <p:txBody>
          <a:bodyPr>
            <a:normAutofit/>
          </a:bodyPr>
          <a:lstStyle>
            <a:lvl1pPr marL="227013" indent="-227013">
              <a:defRPr sz="2400"/>
            </a:lvl1pPr>
            <a:lvl2pPr marL="396875" indent="-227013">
              <a:defRPr sz="1800"/>
            </a:lvl2pPr>
            <a:lvl3pPr marL="571500" indent="-228600">
              <a:defRPr sz="1800" i="1"/>
            </a:lvl3pPr>
            <a:lvl4pPr marL="742950" indent="-228600">
              <a:defRPr sz="1600"/>
            </a:lvl4pPr>
            <a:lvl5pPr marL="920750" indent="-228600">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quarter" idx="17"/>
          </p:nvPr>
        </p:nvSpPr>
        <p:spPr>
          <a:xfrm>
            <a:off x="6096000" y="742950"/>
            <a:ext cx="2667000" cy="4114800"/>
          </a:xfrm>
        </p:spPr>
        <p:txBody>
          <a:bodyPr/>
          <a:lstStyle>
            <a:lvl1pPr>
              <a:defRPr sz="2400"/>
            </a:lvl1pPr>
            <a:lvl2pPr>
              <a:defRPr sz="1800"/>
            </a:lvl2pPr>
            <a:lvl3pPr>
              <a:defRPr sz="1800" i="1"/>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9"/>
          <p:cNvSpPr>
            <a:spLocks noGrp="1"/>
          </p:cNvSpPr>
          <p:nvPr>
            <p:ph type="sldNum" sz="quarter" idx="18"/>
          </p:nvPr>
        </p:nvSpPr>
        <p:spPr/>
        <p:txBody>
          <a:bodyPr rtlCol="0"/>
          <a:lstStyle>
            <a:lvl1pPr>
              <a:defRPr sz="1400"/>
            </a:lvl1pPr>
            <a:extLst/>
          </a:lstStyle>
          <a:p>
            <a:pPr>
              <a:defRPr/>
            </a:pPr>
            <a:fld id="{333174ED-BA9C-EB48-AC96-54E547E29A74}" type="slidenum">
              <a:rPr lang="en-US"/>
              <a:pPr>
                <a:defRPr/>
              </a:pPr>
              <a:t>‹#›</a:t>
            </a:fld>
            <a:endParaRPr lang="en-US" sz="1600"/>
          </a:p>
        </p:txBody>
      </p:sp>
      <p:sp>
        <p:nvSpPr>
          <p:cNvPr id="6" name="Footer Placeholder 3"/>
          <p:cNvSpPr>
            <a:spLocks noGrp="1"/>
          </p:cNvSpPr>
          <p:nvPr>
            <p:ph type="ftr" sz="quarter" idx="19"/>
          </p:nvPr>
        </p:nvSpPr>
        <p:spPr/>
        <p:txBody>
          <a:bodyPr/>
          <a:lstStyle>
            <a:lvl1pPr algn="ctr" fontAlgn="auto">
              <a:spcBef>
                <a:spcPts val="0"/>
              </a:spcBef>
              <a:spcAft>
                <a:spcPts val="0"/>
              </a:spcAft>
              <a:defRPr sz="1400" i="1" dirty="0" smtClean="0">
                <a:solidFill>
                  <a:schemeClr val="bg1"/>
                </a:solidFill>
                <a:latin typeface="+mn-lt"/>
                <a:ea typeface="+mn-ea"/>
                <a:cs typeface="+mn-cs"/>
              </a:defRPr>
            </a:lvl1pPr>
            <a:extLst/>
          </a:lstStyle>
          <a:p>
            <a:pPr>
              <a:defRPr/>
            </a:pPr>
            <a:r>
              <a:rPr lang="en-US"/>
              <a:t>Confidential</a:t>
            </a:r>
          </a:p>
        </p:txBody>
      </p:sp>
      <p:sp>
        <p:nvSpPr>
          <p:cNvPr id="7" name="Date Placeholder 13"/>
          <p:cNvSpPr>
            <a:spLocks noGrp="1"/>
          </p:cNvSpPr>
          <p:nvPr>
            <p:ph type="dt" sz="half" idx="20"/>
          </p:nvPr>
        </p:nvSpPr>
        <p:spPr/>
        <p:txBody>
          <a:bodyPr/>
          <a:lstStyle>
            <a:lvl1pPr algn="r" fontAlgn="auto">
              <a:spcBef>
                <a:spcPts val="0"/>
              </a:spcBef>
              <a:spcAft>
                <a:spcPts val="0"/>
              </a:spcAft>
              <a:defRPr sz="1400" i="1" smtClean="0">
                <a:solidFill>
                  <a:srgbClr val="FFFFFF"/>
                </a:solidFill>
                <a:latin typeface="+mn-lt"/>
                <a:ea typeface="+mn-ea"/>
                <a:cs typeface="+mn-cs"/>
              </a:defRPr>
            </a:lvl1pPr>
            <a:extLst/>
          </a:lstStyle>
          <a:p>
            <a:pPr>
              <a:defRPr/>
            </a:pPr>
            <a:fld id="{D2F498D8-703A-4C49-9F44-EBD2DDCCDD8C}" type="datetime1">
              <a:rPr lang="en-US" smtClean="0"/>
              <a:t>6/27/15</a:t>
            </a:fld>
            <a:endParaRPr lang="en-US" dirty="0"/>
          </a:p>
        </p:txBody>
      </p:sp>
    </p:spTree>
    <p:extLst>
      <p:ext uri="{BB962C8B-B14F-4D97-AF65-F5344CB8AC3E}">
        <p14:creationId xmlns:p14="http://schemas.microsoft.com/office/powerpoint/2010/main" val="480845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p:spPr>
        <p:txBody>
          <a:bodyPr/>
          <a:lstStyle>
            <a:extLst/>
          </a:lstStyle>
          <a:p>
            <a:r>
              <a:rPr lang="en-US" smtClean="0"/>
              <a:t>Click to edit Master title style</a:t>
            </a:r>
            <a:endParaRPr lang="en-US" dirty="0"/>
          </a:p>
        </p:txBody>
      </p:sp>
      <p:sp>
        <p:nvSpPr>
          <p:cNvPr id="3" name="Slide Number Placeholder 4"/>
          <p:cNvSpPr>
            <a:spLocks noGrp="1"/>
          </p:cNvSpPr>
          <p:nvPr>
            <p:ph type="sldNum" sz="quarter" idx="10"/>
          </p:nvPr>
        </p:nvSpPr>
        <p:spPr/>
        <p:txBody>
          <a:bodyPr/>
          <a:lstStyle>
            <a:lvl1pPr>
              <a:defRPr>
                <a:solidFill>
                  <a:srgbClr val="FFFFFF"/>
                </a:solidFill>
              </a:defRPr>
            </a:lvl1pPr>
            <a:extLst/>
          </a:lstStyle>
          <a:p>
            <a:fld id="{A3F7CB7D-F184-43C7-B6FD-03D728E1BBFF}"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p:ph type="ftr" sz="quarter" idx="11"/>
          </p:nvPr>
        </p:nvSpPr>
        <p:spPr/>
        <p:txBody>
          <a:bodyPr/>
          <a:lstStyle>
            <a:lvl1pPr algn="ctr" fontAlgn="auto">
              <a:spcBef>
                <a:spcPts val="0"/>
              </a:spcBef>
              <a:spcAft>
                <a:spcPts val="0"/>
              </a:spcAft>
              <a:defRPr sz="1400" i="1" dirty="0" smtClean="0">
                <a:solidFill>
                  <a:schemeClr val="bg1"/>
                </a:solidFill>
                <a:latin typeface="+mn-lt"/>
                <a:ea typeface="+mn-ea"/>
                <a:cs typeface="+mn-cs"/>
              </a:defRPr>
            </a:lvl1pPr>
            <a:extLst/>
          </a:lstStyle>
          <a:p>
            <a:r>
              <a:rPr lang="en-US" smtClean="0"/>
              <a:t>Confidential</a:t>
            </a:r>
            <a:endParaRPr lang="en-US" dirty="0"/>
          </a:p>
        </p:txBody>
      </p:sp>
      <p:sp>
        <p:nvSpPr>
          <p:cNvPr id="5" name="Date Placeholder 13"/>
          <p:cNvSpPr>
            <a:spLocks noGrp="1"/>
          </p:cNvSpPr>
          <p:nvPr>
            <p:ph type="dt" sz="half" idx="12"/>
          </p:nvPr>
        </p:nvSpPr>
        <p:spPr/>
        <p:txBody>
          <a:bodyPr/>
          <a:lstStyle>
            <a:lvl1pPr algn="r" fontAlgn="auto">
              <a:spcBef>
                <a:spcPts val="0"/>
              </a:spcBef>
              <a:spcAft>
                <a:spcPts val="0"/>
              </a:spcAft>
              <a:defRPr sz="1400" i="1" smtClean="0">
                <a:solidFill>
                  <a:srgbClr val="FFFFFF"/>
                </a:solidFill>
                <a:latin typeface="+mn-lt"/>
                <a:ea typeface="+mn-ea"/>
                <a:cs typeface="+mn-cs"/>
              </a:defRPr>
            </a:lvl1pPr>
            <a:extLst/>
          </a:lstStyle>
          <a:p>
            <a:fld id="{1CB01DD5-E0AF-E143-AC85-A40BADF918C1}" type="datetime1">
              <a:rPr lang="en-US" smtClean="0"/>
              <a:pPr/>
              <a:t>6/27/15</a:t>
            </a:fld>
            <a:endParaRPr lang="en-US" dirty="0"/>
          </a:p>
        </p:txBody>
      </p:sp>
    </p:spTree>
    <p:extLst>
      <p:ext uri="{BB962C8B-B14F-4D97-AF65-F5344CB8AC3E}">
        <p14:creationId xmlns:p14="http://schemas.microsoft.com/office/powerpoint/2010/main" val="106522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Content Placeholder 6"/>
          <p:cNvSpPr>
            <a:spLocks noGrp="1"/>
          </p:cNvSpPr>
          <p:nvPr>
            <p:ph sz="quarter" idx="13"/>
          </p:nvPr>
        </p:nvSpPr>
        <p:spPr>
          <a:xfrm>
            <a:off x="609600" y="742950"/>
            <a:ext cx="81534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2"/>
          <p:cNvSpPr>
            <a:spLocks noGrp="1"/>
          </p:cNvSpPr>
          <p:nvPr>
            <p:ph type="dt" sz="half" idx="14"/>
          </p:nvPr>
        </p:nvSpPr>
        <p:spPr/>
        <p:txBody>
          <a:bodyPr/>
          <a:lstStyle>
            <a:lvl1pPr>
              <a:defRPr/>
            </a:lvl1pPr>
          </a:lstStyle>
          <a:p>
            <a:pPr>
              <a:defRPr/>
            </a:pPr>
            <a:fld id="{51C1A87A-C887-C348-8F3B-02CFC8D406F2}" type="datetime1">
              <a:rPr lang="en-US"/>
              <a:pPr>
                <a:defRPr/>
              </a:pPr>
              <a:t>6/27/15</a:t>
            </a:fld>
            <a:endParaRPr lang="en-US" dirty="0"/>
          </a:p>
        </p:txBody>
      </p:sp>
      <p:sp>
        <p:nvSpPr>
          <p:cNvPr id="5" name="Slide Number Placeholder 3"/>
          <p:cNvSpPr>
            <a:spLocks noGrp="1"/>
          </p:cNvSpPr>
          <p:nvPr>
            <p:ph type="sldNum" sz="quarter" idx="15"/>
          </p:nvPr>
        </p:nvSpPr>
        <p:spPr/>
        <p:txBody>
          <a:bodyPr/>
          <a:lstStyle>
            <a:lvl1pPr>
              <a:defRPr/>
            </a:lvl1pPr>
          </a:lstStyle>
          <a:p>
            <a:pPr>
              <a:defRPr/>
            </a:pPr>
            <a:fld id="{96CE96B8-D7F5-124F-84AD-25F560942019}" type="slidenum">
              <a:rPr lang="en-US"/>
              <a:pPr>
                <a:defRPr/>
              </a:pPr>
              <a:t>‹#›</a:t>
            </a:fld>
            <a:endParaRPr lang="en-US" dirty="0"/>
          </a:p>
        </p:txBody>
      </p:sp>
      <p:sp>
        <p:nvSpPr>
          <p:cNvPr id="6" name="Footer Placeholder 4"/>
          <p:cNvSpPr>
            <a:spLocks noGrp="1"/>
          </p:cNvSpPr>
          <p:nvPr>
            <p:ph type="ftr" sz="quarter" idx="16"/>
          </p:nvPr>
        </p:nvSpPr>
        <p:spPr/>
        <p:txBody>
          <a:bodyPr/>
          <a:lstStyle>
            <a:lvl1pPr>
              <a:defRPr/>
            </a:lvl1pPr>
          </a:lstStyle>
          <a:p>
            <a:pPr>
              <a:defRPr/>
            </a:pPr>
            <a:r>
              <a:rPr lang="en-US"/>
              <a:t>Confidential</a:t>
            </a:r>
          </a:p>
        </p:txBody>
      </p:sp>
    </p:spTree>
    <p:extLst>
      <p:ext uri="{BB962C8B-B14F-4D97-AF65-F5344CB8AC3E}">
        <p14:creationId xmlns:p14="http://schemas.microsoft.com/office/powerpoint/2010/main" val="3661030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dirty="0"/>
          </a:p>
        </p:txBody>
      </p:sp>
      <p:sp>
        <p:nvSpPr>
          <p:cNvPr id="9" name="Content Placeholder 8"/>
          <p:cNvSpPr>
            <a:spLocks noGrp="1"/>
          </p:cNvSpPr>
          <p:nvPr>
            <p:ph sz="quarter" idx="13"/>
          </p:nvPr>
        </p:nvSpPr>
        <p:spPr>
          <a:xfrm>
            <a:off x="609600" y="742950"/>
            <a:ext cx="3886200" cy="4114800"/>
          </a:xfrm>
        </p:spPr>
        <p:txBody>
          <a:bodyPr>
            <a:normAutofit/>
          </a:bodyPr>
          <a:lstStyle>
            <a:lvl1pPr marL="227013" indent="-227013">
              <a:defRPr sz="2400"/>
            </a:lvl1pPr>
            <a:lvl2pPr marL="396875" indent="-227013">
              <a:defRPr sz="1800"/>
            </a:lvl2pPr>
            <a:lvl3pPr marL="571500" indent="-228600">
              <a:defRPr sz="1800" i="1"/>
            </a:lvl3pPr>
            <a:lvl4pPr marL="742950" indent="-228600">
              <a:defRPr sz="1600"/>
            </a:lvl4pPr>
            <a:lvl5pPr marL="920750" indent="-228600">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quarter" idx="17"/>
          </p:nvPr>
        </p:nvSpPr>
        <p:spPr>
          <a:xfrm>
            <a:off x="4876800" y="742950"/>
            <a:ext cx="3886200" cy="4114800"/>
          </a:xfrm>
        </p:spPr>
        <p:txBody>
          <a:bodyPr/>
          <a:lstStyle>
            <a:lvl1pPr>
              <a:defRPr sz="2400"/>
            </a:lvl1pPr>
            <a:lvl2pPr>
              <a:defRPr sz="1800"/>
            </a:lvl2pPr>
            <a:lvl3pPr>
              <a:defRPr sz="1800" i="1"/>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9"/>
          <p:cNvSpPr>
            <a:spLocks noGrp="1"/>
          </p:cNvSpPr>
          <p:nvPr>
            <p:ph type="sldNum" sz="quarter" idx="18"/>
          </p:nvPr>
        </p:nvSpPr>
        <p:spPr/>
        <p:txBody>
          <a:bodyPr rtlCol="0"/>
          <a:lstStyle>
            <a:lvl1pPr>
              <a:defRPr sz="1400"/>
            </a:lvl1pPr>
            <a:extLst/>
          </a:lstStyle>
          <a:p>
            <a:pPr algn="ctr"/>
            <a:fld id="{8F82E0A0-C266-4798-8C8F-B9F91E9DA37E}" type="slidenum">
              <a:rPr lang="en-US" sz="1400" b="1" smtClean="0">
                <a:solidFill>
                  <a:srgbClr val="FFFFFF"/>
                </a:solidFill>
              </a:rPr>
              <a:pPr algn="ctr"/>
              <a:t>‹#›</a:t>
            </a:fld>
            <a:endParaRPr lang="en-US" dirty="0"/>
          </a:p>
        </p:txBody>
      </p:sp>
      <p:sp>
        <p:nvSpPr>
          <p:cNvPr id="6" name="Footer Placeholder 3"/>
          <p:cNvSpPr>
            <a:spLocks noGrp="1"/>
          </p:cNvSpPr>
          <p:nvPr>
            <p:ph type="ftr" sz="quarter" idx="19"/>
          </p:nvPr>
        </p:nvSpPr>
        <p:spPr/>
        <p:txBody>
          <a:bodyPr/>
          <a:lstStyle>
            <a:lvl1pPr algn="ctr" fontAlgn="auto">
              <a:spcBef>
                <a:spcPts val="0"/>
              </a:spcBef>
              <a:spcAft>
                <a:spcPts val="0"/>
              </a:spcAft>
              <a:defRPr sz="1400" i="1" dirty="0" smtClean="0">
                <a:solidFill>
                  <a:schemeClr val="bg1"/>
                </a:solidFill>
                <a:latin typeface="+mn-lt"/>
                <a:ea typeface="+mn-ea"/>
                <a:cs typeface="+mn-cs"/>
              </a:defRPr>
            </a:lvl1pPr>
            <a:extLst/>
          </a:lstStyle>
          <a:p>
            <a:pPr algn="r"/>
            <a:r>
              <a:rPr lang="en-US" smtClean="0"/>
              <a:t>Confidential</a:t>
            </a:r>
            <a:endParaRPr lang="en-US" dirty="0"/>
          </a:p>
        </p:txBody>
      </p:sp>
      <p:sp>
        <p:nvSpPr>
          <p:cNvPr id="7" name="Date Placeholder 13"/>
          <p:cNvSpPr>
            <a:spLocks noGrp="1"/>
          </p:cNvSpPr>
          <p:nvPr>
            <p:ph type="dt" sz="half" idx="20"/>
          </p:nvPr>
        </p:nvSpPr>
        <p:spPr/>
        <p:txBody>
          <a:bodyPr/>
          <a:lstStyle>
            <a:lvl1pPr algn="r" fontAlgn="auto">
              <a:spcBef>
                <a:spcPts val="0"/>
              </a:spcBef>
              <a:spcAft>
                <a:spcPts val="0"/>
              </a:spcAft>
              <a:defRPr sz="1400" i="1" smtClean="0">
                <a:solidFill>
                  <a:srgbClr val="FFFFFF"/>
                </a:solidFill>
                <a:latin typeface="+mn-lt"/>
                <a:ea typeface="+mn-ea"/>
                <a:cs typeface="+mn-cs"/>
              </a:defRPr>
            </a:lvl1pPr>
            <a:extLst/>
          </a:lstStyle>
          <a:p>
            <a:fld id="{D21D13C3-3472-D648-A3D2-9B7FA94CADC0}" type="datetime1">
              <a:rPr lang="en-US" smtClean="0"/>
              <a:pPr/>
              <a:t>6/27/15</a:t>
            </a:fld>
            <a:endParaRPr lang="en-US" dirty="0"/>
          </a:p>
        </p:txBody>
      </p:sp>
    </p:spTree>
    <p:extLst>
      <p:ext uri="{BB962C8B-B14F-4D97-AF65-F5344CB8AC3E}">
        <p14:creationId xmlns:p14="http://schemas.microsoft.com/office/powerpoint/2010/main" val="3963264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a:xfrm>
            <a:off x="0" y="1123950"/>
            <a:ext cx="9144000" cy="85725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5" name="Rectangle 4"/>
          <p:cNvSpPr/>
          <p:nvPr/>
        </p:nvSpPr>
        <p:spPr>
          <a:xfrm>
            <a:off x="0" y="1200150"/>
            <a:ext cx="1295400" cy="7429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6" name="Rectangle 5"/>
          <p:cNvSpPr/>
          <p:nvPr/>
        </p:nvSpPr>
        <p:spPr>
          <a:xfrm>
            <a:off x="1371600" y="1200150"/>
            <a:ext cx="7162800" cy="7429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pic>
        <p:nvPicPr>
          <p:cNvPr id="7" name="Picture 3" descr="logo_veristor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1600" y="4960938"/>
            <a:ext cx="990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1371600" y="2057400"/>
            <a:ext cx="7123113" cy="1254919"/>
          </a:xfrm>
        </p:spPr>
        <p:txBody>
          <a:bodyPr/>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2" name="Title 1"/>
          <p:cNvSpPr>
            <a:spLocks noGrp="1"/>
          </p:cNvSpPr>
          <p:nvPr>
            <p:ph type="title"/>
          </p:nvPr>
        </p:nvSpPr>
        <p:spPr>
          <a:xfrm>
            <a:off x="1371600" y="1200150"/>
            <a:ext cx="7162800" cy="742950"/>
          </a:xfrm>
        </p:spPr>
        <p:txBody>
          <a:bodyPr anchor="ctr"/>
          <a:lstStyle>
            <a:lvl1pPr algn="l">
              <a:buNone/>
              <a:defRPr sz="3200" b="0" cap="none">
                <a:solidFill>
                  <a:srgbClr val="FFFFFF"/>
                </a:solidFill>
              </a:defRPr>
            </a:lvl1pPr>
            <a:extLst/>
          </a:lstStyle>
          <a:p>
            <a:r>
              <a:rPr lang="en-US" smtClean="0"/>
              <a:t>Click to edit Master title style</a:t>
            </a:r>
            <a:endParaRPr lang="en-US" dirty="0"/>
          </a:p>
        </p:txBody>
      </p:sp>
      <p:sp>
        <p:nvSpPr>
          <p:cNvPr id="8" name="Slide Number Placeholder 12"/>
          <p:cNvSpPr>
            <a:spLocks noGrp="1"/>
          </p:cNvSpPr>
          <p:nvPr>
            <p:ph type="sldNum" sz="quarter" idx="10"/>
          </p:nvPr>
        </p:nvSpPr>
        <p:spPr>
          <a:xfrm>
            <a:off x="0" y="1314450"/>
            <a:ext cx="1295400" cy="527050"/>
          </a:xfrm>
        </p:spPr>
        <p:txBody>
          <a:bodyPr/>
          <a:lstStyle>
            <a:lvl1pPr>
              <a:defRPr sz="2400">
                <a:solidFill>
                  <a:srgbClr val="FFFFFF"/>
                </a:solidFill>
              </a:defRPr>
            </a:lvl1pPr>
            <a:extLst/>
          </a:lstStyle>
          <a:p>
            <a:pPr algn="ctr"/>
            <a:fld id="{8F82E0A0-C266-4798-8C8F-B9F91E9DA37E}" type="slidenum">
              <a:rPr lang="en-US" sz="2400" b="1" smtClean="0">
                <a:solidFill>
                  <a:srgbClr val="FFFFFF"/>
                </a:solidFill>
              </a:rPr>
              <a:pPr algn="ctr"/>
              <a:t>‹#›</a:t>
            </a:fld>
            <a:endParaRPr lang="en-US" sz="2400" dirty="0">
              <a:solidFill>
                <a:srgbClr val="FFFFFF"/>
              </a:solidFill>
            </a:endParaRPr>
          </a:p>
        </p:txBody>
      </p:sp>
      <p:sp>
        <p:nvSpPr>
          <p:cNvPr id="9" name="Footer Placeholder 3"/>
          <p:cNvSpPr>
            <a:spLocks noGrp="1"/>
          </p:cNvSpPr>
          <p:nvPr>
            <p:ph type="ftr" sz="quarter" idx="11"/>
          </p:nvPr>
        </p:nvSpPr>
        <p:spPr/>
        <p:txBody>
          <a:bodyPr/>
          <a:lstStyle>
            <a:lvl1pPr algn="ctr" fontAlgn="auto">
              <a:spcBef>
                <a:spcPts val="0"/>
              </a:spcBef>
              <a:spcAft>
                <a:spcPts val="0"/>
              </a:spcAft>
              <a:defRPr sz="1400" i="1" smtClean="0">
                <a:solidFill>
                  <a:schemeClr val="accent1"/>
                </a:solidFill>
                <a:latin typeface="+mn-lt"/>
                <a:ea typeface="+mn-ea"/>
                <a:cs typeface="+mn-cs"/>
              </a:defRPr>
            </a:lvl1pPr>
            <a:extLst/>
          </a:lstStyle>
          <a:p>
            <a:pPr algn="r"/>
            <a:r>
              <a:rPr lang="en-US" smtClean="0"/>
              <a:t>Confidential</a:t>
            </a:r>
            <a:endParaRPr lang="en-US" dirty="0"/>
          </a:p>
        </p:txBody>
      </p:sp>
      <p:sp>
        <p:nvSpPr>
          <p:cNvPr id="10" name="Date Placeholder 13"/>
          <p:cNvSpPr>
            <a:spLocks noGrp="1"/>
          </p:cNvSpPr>
          <p:nvPr>
            <p:ph type="dt" sz="half" idx="12"/>
          </p:nvPr>
        </p:nvSpPr>
        <p:spPr>
          <a:xfrm>
            <a:off x="7086600" y="4914900"/>
            <a:ext cx="1295400" cy="228600"/>
          </a:xfrm>
        </p:spPr>
        <p:txBody>
          <a:bodyPr/>
          <a:lstStyle>
            <a:lvl1pPr algn="r" fontAlgn="auto">
              <a:spcBef>
                <a:spcPts val="0"/>
              </a:spcBef>
              <a:spcAft>
                <a:spcPts val="0"/>
              </a:spcAft>
              <a:defRPr sz="1400" i="1" smtClean="0">
                <a:solidFill>
                  <a:schemeClr val="accent1"/>
                </a:solidFill>
                <a:latin typeface="+mn-lt"/>
                <a:ea typeface="+mn-ea"/>
                <a:cs typeface="+mn-cs"/>
              </a:defRPr>
            </a:lvl1pPr>
            <a:extLst/>
          </a:lstStyle>
          <a:p>
            <a:fld id="{F574EAE7-7AA8-D34C-87B2-2ABFB06AEEF8}" type="datetime1">
              <a:rPr lang="en-US" smtClean="0"/>
              <a:pPr/>
              <a:t>6/27/15</a:t>
            </a:fld>
            <a:endParaRPr lang="en-US" dirty="0"/>
          </a:p>
        </p:txBody>
      </p:sp>
      <p:pic>
        <p:nvPicPr>
          <p:cNvPr id="11" name="Picture 10" descr="logo_veristorm.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2400" y="209550"/>
            <a:ext cx="990600" cy="142559"/>
          </a:xfrm>
          <a:prstGeom prst="rect">
            <a:avLst/>
          </a:prstGeom>
        </p:spPr>
      </p:pic>
    </p:spTree>
    <p:extLst>
      <p:ext uri="{BB962C8B-B14F-4D97-AF65-F5344CB8AC3E}">
        <p14:creationId xmlns:p14="http://schemas.microsoft.com/office/powerpoint/2010/main" val="1286722669"/>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118110"/>
            <a:ext cx="8153400" cy="1005840"/>
          </a:xfrm>
        </p:spPr>
        <p:txBody>
          <a:bodyPr/>
          <a:lstStyle>
            <a:lvl1pPr algn="l">
              <a:buNone/>
              <a:defRPr sz="4200" b="0"/>
            </a:lvl1pPr>
            <a:extLst/>
          </a:lstStyle>
          <a:p>
            <a:r>
              <a:rPr lang="en-US" smtClean="0"/>
              <a:t>Click to edit Master title style</a:t>
            </a:r>
            <a:endParaRPr lang="en-US" dirty="0"/>
          </a:p>
        </p:txBody>
      </p:sp>
      <p:sp>
        <p:nvSpPr>
          <p:cNvPr id="3" name="Text Placeholder 2"/>
          <p:cNvSpPr>
            <a:spLocks noGrp="1"/>
          </p:cNvSpPr>
          <p:nvPr>
            <p:ph type="body" idx="1"/>
          </p:nvPr>
        </p:nvSpPr>
        <p:spPr>
          <a:xfrm>
            <a:off x="609600" y="1428750"/>
            <a:ext cx="1600200" cy="31242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9" name="Content Placeholder 8"/>
          <p:cNvSpPr>
            <a:spLocks noGrp="1"/>
          </p:cNvSpPr>
          <p:nvPr>
            <p:ph sz="quarter" idx="13"/>
          </p:nvPr>
        </p:nvSpPr>
        <p:spPr>
          <a:xfrm>
            <a:off x="2362200" y="1428750"/>
            <a:ext cx="6400800" cy="32004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6"/>
          <p:cNvSpPr>
            <a:spLocks noGrp="1"/>
          </p:cNvSpPr>
          <p:nvPr>
            <p:ph type="sldNum" sz="quarter" idx="14"/>
          </p:nvPr>
        </p:nvSpPr>
        <p:spPr/>
        <p:txBody>
          <a:bodyPr/>
          <a:lstStyle>
            <a:lvl1pPr>
              <a:defRPr>
                <a:solidFill>
                  <a:srgbClr val="FFFFFF"/>
                </a:solidFill>
              </a:defRPr>
            </a:lvl1pPr>
            <a:extLst/>
          </a:lstStyle>
          <a:p>
            <a:fld id="{A3F7CB7D-F184-43C7-B6FD-03D728E1BBFF}" type="slidenum">
              <a:rPr lang="en-US" smtClean="0">
                <a:solidFill>
                  <a:srgbClr val="FFFFFF"/>
                </a:solidFill>
              </a:rPr>
              <a:pPr/>
              <a:t>‹#›</a:t>
            </a:fld>
            <a:endParaRPr lang="en-US" dirty="0">
              <a:solidFill>
                <a:srgbClr val="FFFFFF"/>
              </a:solidFill>
            </a:endParaRPr>
          </a:p>
        </p:txBody>
      </p:sp>
      <p:sp>
        <p:nvSpPr>
          <p:cNvPr id="6" name="Footer Placeholder 3"/>
          <p:cNvSpPr>
            <a:spLocks noGrp="1"/>
          </p:cNvSpPr>
          <p:nvPr>
            <p:ph type="ftr" sz="quarter" idx="15"/>
          </p:nvPr>
        </p:nvSpPr>
        <p:spPr/>
        <p:txBody>
          <a:bodyPr/>
          <a:lstStyle>
            <a:lvl1pPr algn="ctr" fontAlgn="auto">
              <a:spcBef>
                <a:spcPts val="0"/>
              </a:spcBef>
              <a:spcAft>
                <a:spcPts val="0"/>
              </a:spcAft>
              <a:defRPr sz="1400" i="1" dirty="0" smtClean="0">
                <a:solidFill>
                  <a:schemeClr val="bg1"/>
                </a:solidFill>
                <a:latin typeface="+mn-lt"/>
                <a:ea typeface="+mn-ea"/>
                <a:cs typeface="+mn-cs"/>
              </a:defRPr>
            </a:lvl1pPr>
            <a:extLst/>
          </a:lstStyle>
          <a:p>
            <a:r>
              <a:rPr lang="en-US" smtClean="0"/>
              <a:t>Confidential</a:t>
            </a:r>
            <a:endParaRPr lang="en-US" dirty="0"/>
          </a:p>
        </p:txBody>
      </p:sp>
      <p:sp>
        <p:nvSpPr>
          <p:cNvPr id="7" name="Date Placeholder 13"/>
          <p:cNvSpPr>
            <a:spLocks noGrp="1"/>
          </p:cNvSpPr>
          <p:nvPr>
            <p:ph type="dt" sz="half" idx="16"/>
          </p:nvPr>
        </p:nvSpPr>
        <p:spPr/>
        <p:txBody>
          <a:bodyPr/>
          <a:lstStyle>
            <a:lvl1pPr algn="r" fontAlgn="auto">
              <a:spcBef>
                <a:spcPts val="0"/>
              </a:spcBef>
              <a:spcAft>
                <a:spcPts val="0"/>
              </a:spcAft>
              <a:defRPr sz="1400" i="1" smtClean="0">
                <a:solidFill>
                  <a:srgbClr val="FFFFFF"/>
                </a:solidFill>
                <a:latin typeface="+mn-lt"/>
                <a:ea typeface="+mn-ea"/>
                <a:cs typeface="+mn-cs"/>
              </a:defRPr>
            </a:lvl1pPr>
            <a:extLst/>
          </a:lstStyle>
          <a:p>
            <a:fld id="{46B0F176-16F1-134F-8ABD-57AA30CDC3A2}" type="datetime1">
              <a:rPr lang="en-US" smtClean="0"/>
              <a:pPr/>
              <a:t>6/27/15</a:t>
            </a:fld>
            <a:endParaRPr lang="en-US" dirty="0"/>
          </a:p>
        </p:txBody>
      </p:sp>
    </p:spTree>
    <p:extLst>
      <p:ext uri="{BB962C8B-B14F-4D97-AF65-F5344CB8AC3E}">
        <p14:creationId xmlns:p14="http://schemas.microsoft.com/office/powerpoint/2010/main" val="1989058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300480"/>
            <a:ext cx="3886200" cy="3557270"/>
          </a:xfrm>
        </p:spPr>
        <p:txBody>
          <a:bodyPr/>
          <a:lstStyle>
            <a:lvl1pPr>
              <a:defRPr sz="2000"/>
            </a:lvl1pPr>
            <a:lvl2pPr>
              <a:defRPr sz="1800"/>
            </a:lvl2pPr>
            <a:lvl3pPr marL="860425" indent="-228600">
              <a:defRPr sz="1800" i="1"/>
            </a:lvl3pPr>
            <a:lvl4pPr marL="1085850" indent="-228600">
              <a:defRPr sz="1600"/>
            </a:lvl4pPr>
            <a:lvl5pPr marL="1311275" indent="-228600">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800600" y="1300480"/>
            <a:ext cx="3886200" cy="3557269"/>
          </a:xfrm>
        </p:spPr>
        <p:txBody>
          <a:bodyPr/>
          <a:lstStyle>
            <a:lvl1pPr>
              <a:defRPr sz="2000"/>
            </a:lvl1pPr>
            <a:lvl2pPr>
              <a:defRPr sz="1800"/>
            </a:lvl2pPr>
            <a:lvl3pPr>
              <a:defRPr sz="1800" i="1"/>
            </a:lvl3pPr>
            <a:lvl4pPr marL="1147763" indent="-228600">
              <a:defRPr sz="1600"/>
            </a:lvl4pPr>
            <a:lvl5pPr marL="1365250" indent="-228600">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ext Placeholder 15"/>
          <p:cNvSpPr>
            <a:spLocks noGrp="1"/>
          </p:cNvSpPr>
          <p:nvPr>
            <p:ph type="body" sz="quarter" idx="18"/>
          </p:nvPr>
        </p:nvSpPr>
        <p:spPr>
          <a:xfrm>
            <a:off x="609600" y="742950"/>
            <a:ext cx="3886200" cy="530352"/>
          </a:xfrm>
          <a:solidFill>
            <a:schemeClr val="accent2"/>
          </a:solidFill>
        </p:spPr>
        <p:txBody>
          <a:bodyPr rtlCol="0" anchor="ctr"/>
          <a:lstStyle>
            <a:lvl1pPr>
              <a:buFontTx/>
              <a:buNone/>
              <a:defRPr sz="2000" b="1">
                <a:solidFill>
                  <a:srgbClr val="FFFFFF"/>
                </a:solidFill>
              </a:defRPr>
            </a:lvl1pPr>
            <a:extLst/>
          </a:lstStyle>
          <a:p>
            <a:pPr lvl="0"/>
            <a:r>
              <a:rPr lang="en-US" smtClean="0"/>
              <a:t>Click to edit Master text styles</a:t>
            </a:r>
          </a:p>
        </p:txBody>
      </p:sp>
      <p:sp>
        <p:nvSpPr>
          <p:cNvPr id="15" name="Text Placeholder 14"/>
          <p:cNvSpPr>
            <a:spLocks noGrp="1"/>
          </p:cNvSpPr>
          <p:nvPr>
            <p:ph type="body" sz="quarter" idx="19"/>
          </p:nvPr>
        </p:nvSpPr>
        <p:spPr>
          <a:xfrm>
            <a:off x="4800600" y="742950"/>
            <a:ext cx="3886200" cy="530352"/>
          </a:xfrm>
          <a:solidFill>
            <a:srgbClr val="D1300B"/>
          </a:solidFill>
        </p:spPr>
        <p:txBody>
          <a:bodyPr rtlCol="0" anchor="ctr"/>
          <a:lstStyle>
            <a:lvl1pPr>
              <a:buFontTx/>
              <a:buNone/>
              <a:defRPr sz="2000" b="1">
                <a:solidFill>
                  <a:srgbClr val="FFFFFF"/>
                </a:solidFill>
              </a:defRPr>
            </a:lvl1pPr>
            <a:extLst/>
          </a:lstStyle>
          <a:p>
            <a:pPr lvl="0"/>
            <a:r>
              <a:rPr lang="en-US" smtClean="0"/>
              <a:t>Click to edit Master text styles</a:t>
            </a:r>
          </a:p>
        </p:txBody>
      </p:sp>
      <p:sp>
        <p:nvSpPr>
          <p:cNvPr id="10" name="Title 1"/>
          <p:cNvSpPr>
            <a:spLocks noGrp="1"/>
          </p:cNvSpPr>
          <p:nvPr>
            <p:ph type="title"/>
          </p:nvPr>
        </p:nvSpPr>
        <p:spPr>
          <a:xfrm>
            <a:off x="609600" y="57150"/>
            <a:ext cx="8153400" cy="533400"/>
          </a:xfrm>
        </p:spPr>
        <p:txBody>
          <a:bodyPr/>
          <a:lstStyle/>
          <a:p>
            <a:r>
              <a:rPr lang="en-US" smtClean="0"/>
              <a:t>Click to edit Master title style</a:t>
            </a:r>
            <a:endParaRPr lang="en-US"/>
          </a:p>
        </p:txBody>
      </p:sp>
      <p:sp>
        <p:nvSpPr>
          <p:cNvPr id="7" name="Slide Number Placeholder 11"/>
          <p:cNvSpPr>
            <a:spLocks noGrp="1"/>
          </p:cNvSpPr>
          <p:nvPr>
            <p:ph type="sldNum" sz="quarter" idx="20"/>
          </p:nvPr>
        </p:nvSpPr>
        <p:spPr/>
        <p:txBody>
          <a:bodyPr rtlCol="0"/>
          <a:lstStyle>
            <a:lvl1pPr>
              <a:defRPr sz="1400"/>
            </a:lvl1pPr>
            <a:extLst/>
          </a:lstStyle>
          <a:p>
            <a:pPr algn="ctr"/>
            <a:fld id="{8F82E0A0-C266-4798-8C8F-B9F91E9DA37E}" type="slidenum">
              <a:rPr lang="en-US" sz="1400" b="1" smtClean="0">
                <a:solidFill>
                  <a:srgbClr val="FFFFFF"/>
                </a:solidFill>
              </a:rPr>
              <a:pPr algn="ctr"/>
              <a:t>‹#›</a:t>
            </a:fld>
            <a:endParaRPr lang="en-US" dirty="0"/>
          </a:p>
        </p:txBody>
      </p:sp>
      <p:sp>
        <p:nvSpPr>
          <p:cNvPr id="8" name="Footer Placeholder 3"/>
          <p:cNvSpPr>
            <a:spLocks noGrp="1"/>
          </p:cNvSpPr>
          <p:nvPr>
            <p:ph type="ftr" sz="quarter" idx="21"/>
          </p:nvPr>
        </p:nvSpPr>
        <p:spPr/>
        <p:txBody>
          <a:bodyPr/>
          <a:lstStyle>
            <a:lvl1pPr algn="ctr" fontAlgn="auto">
              <a:spcBef>
                <a:spcPts val="0"/>
              </a:spcBef>
              <a:spcAft>
                <a:spcPts val="0"/>
              </a:spcAft>
              <a:defRPr sz="1400" i="1" dirty="0" smtClean="0">
                <a:solidFill>
                  <a:schemeClr val="bg1"/>
                </a:solidFill>
                <a:latin typeface="+mn-lt"/>
                <a:ea typeface="+mn-ea"/>
                <a:cs typeface="+mn-cs"/>
              </a:defRPr>
            </a:lvl1pPr>
            <a:extLst/>
          </a:lstStyle>
          <a:p>
            <a:r>
              <a:rPr lang="en-US" smtClean="0"/>
              <a:t>Confidential</a:t>
            </a:r>
            <a:endParaRPr lang="en-US" dirty="0"/>
          </a:p>
        </p:txBody>
      </p:sp>
      <p:sp>
        <p:nvSpPr>
          <p:cNvPr id="9" name="Date Placeholder 13"/>
          <p:cNvSpPr>
            <a:spLocks noGrp="1"/>
          </p:cNvSpPr>
          <p:nvPr>
            <p:ph type="dt" sz="half" idx="22"/>
          </p:nvPr>
        </p:nvSpPr>
        <p:spPr/>
        <p:txBody>
          <a:bodyPr/>
          <a:lstStyle>
            <a:lvl1pPr algn="r" fontAlgn="auto">
              <a:spcBef>
                <a:spcPts val="0"/>
              </a:spcBef>
              <a:spcAft>
                <a:spcPts val="0"/>
              </a:spcAft>
              <a:defRPr sz="1400" i="1" smtClean="0">
                <a:solidFill>
                  <a:srgbClr val="FFFFFF"/>
                </a:solidFill>
                <a:latin typeface="+mn-lt"/>
                <a:ea typeface="+mn-ea"/>
                <a:cs typeface="+mn-cs"/>
              </a:defRPr>
            </a:lvl1pPr>
            <a:extLst/>
          </a:lstStyle>
          <a:p>
            <a:fld id="{F80AB103-3E46-8D49-B6D6-5FA276880BB4}" type="datetime1">
              <a:rPr lang="en-US" smtClean="0"/>
              <a:pPr/>
              <a:t>6/27/15</a:t>
            </a:fld>
            <a:endParaRPr lang="en-US" dirty="0"/>
          </a:p>
        </p:txBody>
      </p:sp>
    </p:spTree>
    <p:extLst>
      <p:ext uri="{BB962C8B-B14F-4D97-AF65-F5344CB8AC3E}">
        <p14:creationId xmlns:p14="http://schemas.microsoft.com/office/powerpoint/2010/main" val="2441306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59820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Rectangle 4"/>
          <p:cNvSpPr/>
          <p:nvPr/>
        </p:nvSpPr>
        <p:spPr>
          <a:xfrm>
            <a:off x="-9525" y="3429000"/>
            <a:ext cx="9144000" cy="66516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6" name="Rectangle 5"/>
          <p:cNvSpPr/>
          <p:nvPr/>
        </p:nvSpPr>
        <p:spPr>
          <a:xfrm>
            <a:off x="-9525" y="3497263"/>
            <a:ext cx="1463675" cy="5349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7" name="Rectangle 6"/>
          <p:cNvSpPr/>
          <p:nvPr/>
        </p:nvSpPr>
        <p:spPr>
          <a:xfrm>
            <a:off x="1544638" y="3490913"/>
            <a:ext cx="7589837" cy="534987"/>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8" name="Rectangle 7"/>
          <p:cNvSpPr/>
          <p:nvPr/>
        </p:nvSpPr>
        <p:spPr>
          <a:xfrm>
            <a:off x="1447800" y="0"/>
            <a:ext cx="100013" cy="514985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3" name="Picture Placeholder 2"/>
          <p:cNvSpPr>
            <a:spLocks noGrp="1"/>
          </p:cNvSpPr>
          <p:nvPr>
            <p:ph type="pic" idx="1"/>
          </p:nvPr>
        </p:nvSpPr>
        <p:spPr>
          <a:xfrm>
            <a:off x="1557668" y="0"/>
            <a:ext cx="7586332" cy="3419856"/>
          </a:xfrm>
          <a:solidFill>
            <a:schemeClr val="tx2">
              <a:shade val="50000"/>
            </a:schemeClr>
          </a:solidFill>
          <a:ln>
            <a:noFill/>
          </a:ln>
        </p:spPr>
        <p:txBody>
          <a:bodyPr>
            <a:normAutofit/>
          </a:bodyPr>
          <a:lstStyle>
            <a:lvl1pPr>
              <a:buNone/>
              <a:defRPr sz="3200"/>
            </a:lvl1pPr>
            <a:extLst/>
          </a:lstStyle>
          <a:p>
            <a:pPr lvl="0"/>
            <a:r>
              <a:rPr lang="en-US" noProof="0" smtClean="0"/>
              <a:t>Drag picture to placeholder or click icon to add</a:t>
            </a:r>
            <a:endParaRPr lang="en-US" noProof="0" dirty="0"/>
          </a:p>
        </p:txBody>
      </p:sp>
      <p:sp>
        <p:nvSpPr>
          <p:cNvPr id="4" name="Text Placeholder 3"/>
          <p:cNvSpPr>
            <a:spLocks noGrp="1"/>
          </p:cNvSpPr>
          <p:nvPr>
            <p:ph type="body" sz="half" idx="2"/>
          </p:nvPr>
        </p:nvSpPr>
        <p:spPr>
          <a:xfrm>
            <a:off x="1600200" y="4114800"/>
            <a:ext cx="7315200" cy="51435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extLst/>
          </a:lstStyle>
          <a:p>
            <a:pPr lvl="0"/>
            <a:r>
              <a:rPr lang="en-US" smtClean="0"/>
              <a:t>Click to edit Master text styles</a:t>
            </a:r>
          </a:p>
        </p:txBody>
      </p:sp>
      <p:sp>
        <p:nvSpPr>
          <p:cNvPr id="2" name="Title 1"/>
          <p:cNvSpPr>
            <a:spLocks noGrp="1"/>
          </p:cNvSpPr>
          <p:nvPr>
            <p:ph type="title"/>
          </p:nvPr>
        </p:nvSpPr>
        <p:spPr>
          <a:xfrm>
            <a:off x="1600200" y="3543300"/>
            <a:ext cx="7315200" cy="457200"/>
          </a:xfrm>
        </p:spPr>
        <p:txBody>
          <a:bodyPr anchor="ctr"/>
          <a:lstStyle>
            <a:lvl1pPr algn="l">
              <a:buNone/>
              <a:defRPr sz="2800" b="0">
                <a:solidFill>
                  <a:srgbClr val="FFFFFF"/>
                </a:solidFill>
              </a:defRPr>
            </a:lvl1pPr>
            <a:extLst/>
          </a:lstStyle>
          <a:p>
            <a:r>
              <a:rPr lang="en-US" smtClean="0"/>
              <a:t>Click to edit Master title style</a:t>
            </a:r>
            <a:endParaRPr lang="en-US" dirty="0"/>
          </a:p>
        </p:txBody>
      </p:sp>
      <p:sp>
        <p:nvSpPr>
          <p:cNvPr id="9" name="Date Placeholder 11"/>
          <p:cNvSpPr>
            <a:spLocks noGrp="1"/>
          </p:cNvSpPr>
          <p:nvPr>
            <p:ph type="dt" sz="half" idx="10"/>
          </p:nvPr>
        </p:nvSpPr>
        <p:spPr>
          <a:xfrm>
            <a:off x="6248400" y="4686300"/>
            <a:ext cx="2667000" cy="274638"/>
          </a:xfrm>
        </p:spPr>
        <p:txBody>
          <a:bodyPr rtlCol="0"/>
          <a:lstStyle>
            <a:lvl1pPr>
              <a:defRPr/>
            </a:lvl1pPr>
            <a:extLst/>
          </a:lstStyle>
          <a:p>
            <a:fld id="{35C86D96-5532-D645-835C-BB8F82C81D1B}" type="datetime1">
              <a:rPr lang="en-US" smtClean="0"/>
              <a:pPr/>
              <a:t>6/27/15</a:t>
            </a:fld>
            <a:endParaRPr lang="en-US" dirty="0"/>
          </a:p>
        </p:txBody>
      </p:sp>
      <p:sp>
        <p:nvSpPr>
          <p:cNvPr id="10" name="Slide Number Placeholder 12"/>
          <p:cNvSpPr>
            <a:spLocks noGrp="1"/>
          </p:cNvSpPr>
          <p:nvPr>
            <p:ph type="sldNum" sz="quarter" idx="11"/>
          </p:nvPr>
        </p:nvSpPr>
        <p:spPr>
          <a:xfrm>
            <a:off x="0" y="3500438"/>
            <a:ext cx="1447800" cy="498475"/>
          </a:xfrm>
        </p:spPr>
        <p:txBody>
          <a:bodyPr rtlCol="0"/>
          <a:lstStyle>
            <a:lvl1pPr>
              <a:defRPr sz="2800"/>
            </a:lvl1pPr>
            <a:extLst/>
          </a:lstStyle>
          <a:p>
            <a:pPr algn="ctr"/>
            <a:fld id="{8F82E0A0-C266-4798-8C8F-B9F91E9DA37E}" type="slidenum">
              <a:rPr lang="en-US" sz="2800" b="1" smtClean="0">
                <a:solidFill>
                  <a:srgbClr val="FFFFFF"/>
                </a:solidFill>
              </a:rPr>
              <a:pPr algn="ctr"/>
              <a:t>‹#›</a:t>
            </a:fld>
            <a:endParaRPr lang="en-US" sz="2800" dirty="0"/>
          </a:p>
        </p:txBody>
      </p:sp>
      <p:sp>
        <p:nvSpPr>
          <p:cNvPr id="11" name="Footer Placeholder 13"/>
          <p:cNvSpPr>
            <a:spLocks noGrp="1"/>
          </p:cNvSpPr>
          <p:nvPr>
            <p:ph type="ftr" sz="quarter" idx="12"/>
          </p:nvPr>
        </p:nvSpPr>
        <p:spPr>
          <a:xfrm>
            <a:off x="2971800" y="4686300"/>
            <a:ext cx="3200400" cy="273050"/>
          </a:xfrm>
        </p:spPr>
        <p:txBody>
          <a:bodyPr rtlCol="0"/>
          <a:lstStyle>
            <a:lvl1pPr algn="ctr">
              <a:defRPr smtClean="0">
                <a:solidFill>
                  <a:schemeClr val="tx1"/>
                </a:solidFill>
              </a:defRPr>
            </a:lvl1pPr>
            <a:extLst/>
          </a:lstStyle>
          <a:p>
            <a:r>
              <a:rPr lang="en-US" smtClean="0"/>
              <a:t>Confidential</a:t>
            </a:r>
            <a:endParaRPr lang="en-US" dirty="0"/>
          </a:p>
        </p:txBody>
      </p:sp>
    </p:spTree>
    <p:extLst>
      <p:ext uri="{BB962C8B-B14F-4D97-AF65-F5344CB8AC3E}">
        <p14:creationId xmlns:p14="http://schemas.microsoft.com/office/powerpoint/2010/main" val="3367239696"/>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66750"/>
          </a:xfrm>
          <a:prstGeom prst="rect">
            <a:avLst/>
          </a:prstGeom>
          <a:solidFill>
            <a:schemeClr val="accent1">
              <a:alpha val="100000"/>
            </a:schemeClr>
          </a:solidFill>
          <a:ln w="50800" cap="rnd" cmpd="dbl" algn="ctr">
            <a:noFill/>
            <a:prstDash val="solid"/>
          </a:ln>
          <a:effectLst>
            <a:outerShdw blurRad="50800" dist="50800" dir="5400000" algn="tl" rotWithShape="0">
              <a:srgbClr val="000000">
                <a:alpha val="43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1027" name="Text Placeholder 12"/>
          <p:cNvSpPr>
            <a:spLocks noGrp="1"/>
          </p:cNvSpPr>
          <p:nvPr>
            <p:ph type="body" idx="1"/>
          </p:nvPr>
        </p:nvSpPr>
        <p:spPr bwMode="auto">
          <a:xfrm>
            <a:off x="612775" y="742950"/>
            <a:ext cx="8153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Cglick to edit Master text styles </a:t>
            </a:r>
            <a:br>
              <a:rPr lang="en-US"/>
            </a:br>
            <a:r>
              <a:rPr lang="en-US"/>
              <a:t>Whi</a:t>
            </a:r>
          </a:p>
          <a:p>
            <a:pPr lvl="1"/>
            <a:r>
              <a:rPr lang="en-US"/>
              <a:t>Segcond level</a:t>
            </a:r>
            <a:br>
              <a:rPr lang="en-US"/>
            </a:br>
            <a:r>
              <a:rPr lang="en-US"/>
              <a:t>whi</a:t>
            </a:r>
          </a:p>
          <a:p>
            <a:pPr lvl="2"/>
            <a:r>
              <a:rPr lang="en-US"/>
              <a:t>Third level</a:t>
            </a:r>
          </a:p>
          <a:p>
            <a:pPr lvl="3"/>
            <a:r>
              <a:rPr lang="en-US"/>
              <a:t>Fourth level</a:t>
            </a:r>
          </a:p>
          <a:p>
            <a:pPr lvl="4"/>
            <a:r>
              <a:rPr lang="en-US"/>
              <a:t>Fifth level</a:t>
            </a:r>
          </a:p>
        </p:txBody>
      </p:sp>
      <p:sp>
        <p:nvSpPr>
          <p:cNvPr id="8" name="Rectangle 7"/>
          <p:cNvSpPr/>
          <p:nvPr/>
        </p:nvSpPr>
        <p:spPr>
          <a:xfrm>
            <a:off x="0" y="4914900"/>
            <a:ext cx="533400" cy="228600"/>
          </a:xfrm>
          <a:prstGeom prst="rect">
            <a:avLst/>
          </a:prstGeom>
          <a:solidFill>
            <a:schemeClr val="accent2">
              <a:alpha val="100000"/>
            </a:schemeClr>
          </a:solidFill>
          <a:ln w="9525" cap="rnd" cmpd="sng" algn="ctr">
            <a:solidFill>
              <a:schemeClr val="accent2"/>
            </a:solidFill>
            <a:prstDash val="solid"/>
          </a:ln>
          <a:effectLst>
            <a:outerShdw blurRad="50800" dist="50800" dir="18900000" algn="tl" rotWithShape="0">
              <a:srgbClr val="000000">
                <a:alpha val="43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9" name="Rectangle 8"/>
          <p:cNvSpPr/>
          <p:nvPr/>
        </p:nvSpPr>
        <p:spPr>
          <a:xfrm>
            <a:off x="1676400" y="4914900"/>
            <a:ext cx="7467600" cy="228600"/>
          </a:xfrm>
          <a:prstGeom prst="rect">
            <a:avLst/>
          </a:prstGeom>
          <a:solidFill>
            <a:schemeClr val="accent1">
              <a:alpha val="100000"/>
            </a:schemeClr>
          </a:solidFill>
          <a:ln w="9525" cap="rnd" cmpd="sng" algn="ctr">
            <a:solidFill>
              <a:schemeClr val="accent1"/>
            </a:solidFill>
            <a:prstDash val="solid"/>
          </a:ln>
          <a:effectLst>
            <a:outerShdw blurRad="50800" dist="50800" dir="18900000" algn="tl" rotWithShape="0">
              <a:srgbClr val="000000">
                <a:alpha val="43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23" name="Slide Number Placeholder 22"/>
          <p:cNvSpPr>
            <a:spLocks noGrp="1"/>
          </p:cNvSpPr>
          <p:nvPr>
            <p:ph type="sldNum" sz="quarter" idx="4"/>
          </p:nvPr>
        </p:nvSpPr>
        <p:spPr>
          <a:xfrm>
            <a:off x="8229600" y="4914900"/>
            <a:ext cx="533400" cy="228600"/>
          </a:xfrm>
          <a:prstGeom prst="rect">
            <a:avLst/>
          </a:prstGeom>
        </p:spPr>
        <p:txBody>
          <a:bodyPr vert="horz" anchor="ctr" anchorCtr="0">
            <a:noAutofit/>
          </a:bodyPr>
          <a:lstStyle>
            <a:lvl1pPr algn="r" fontAlgn="auto">
              <a:spcBef>
                <a:spcPts val="0"/>
              </a:spcBef>
              <a:spcAft>
                <a:spcPts val="0"/>
              </a:spcAft>
              <a:defRPr sz="1400" b="0" i="0" smtClean="0">
                <a:solidFill>
                  <a:srgbClr val="FFFFFF"/>
                </a:solidFill>
                <a:latin typeface="+mn-lt"/>
                <a:ea typeface="+mn-ea"/>
                <a:cs typeface="+mn-cs"/>
              </a:defRPr>
            </a:lvl1pPr>
            <a:extLst/>
          </a:lstStyle>
          <a:p>
            <a:fld id="{8F82E0A0-C266-4798-8C8F-B9F91E9DA37E}" type="slidenum">
              <a:rPr lang="en-US" smtClean="0"/>
              <a:pPr/>
              <a:t>‹#›</a:t>
            </a:fld>
            <a:endParaRPr lang="en-US" sz="1400" dirty="0"/>
          </a:p>
        </p:txBody>
      </p:sp>
      <p:sp>
        <p:nvSpPr>
          <p:cNvPr id="1031" name="Title Placeholder 21"/>
          <p:cNvSpPr>
            <a:spLocks noGrp="1"/>
          </p:cNvSpPr>
          <p:nvPr>
            <p:ph type="title"/>
          </p:nvPr>
        </p:nvSpPr>
        <p:spPr bwMode="auto">
          <a:xfrm>
            <a:off x="609600" y="57150"/>
            <a:ext cx="815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endParaRPr lang="en-US"/>
          </a:p>
        </p:txBody>
      </p:sp>
      <p:pic>
        <p:nvPicPr>
          <p:cNvPr id="1032" name="Picture 3" descr="logo_veristorm.png"/>
          <p:cNvPicPr>
            <a:picLocks noChangeAspect="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609600" y="4960938"/>
            <a:ext cx="9906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ooter Placeholder 3"/>
          <p:cNvSpPr>
            <a:spLocks noGrp="1"/>
          </p:cNvSpPr>
          <p:nvPr>
            <p:ph type="ftr" sz="quarter" idx="3"/>
          </p:nvPr>
        </p:nvSpPr>
        <p:spPr>
          <a:xfrm>
            <a:off x="3810000" y="4914900"/>
            <a:ext cx="1600200" cy="228600"/>
          </a:xfrm>
          <a:prstGeom prst="rect">
            <a:avLst/>
          </a:prstGeom>
        </p:spPr>
        <p:txBody>
          <a:bodyPr lIns="0" tIns="0" rIns="0" bIns="0"/>
          <a:lstStyle>
            <a:lvl1pPr algn="ctr" fontAlgn="auto">
              <a:spcBef>
                <a:spcPts val="0"/>
              </a:spcBef>
              <a:spcAft>
                <a:spcPts val="0"/>
              </a:spcAft>
              <a:defRPr sz="1400" i="1" dirty="0" smtClean="0">
                <a:solidFill>
                  <a:schemeClr val="bg1"/>
                </a:solidFill>
                <a:latin typeface="+mn-lt"/>
                <a:ea typeface="+mn-ea"/>
                <a:cs typeface="+mn-cs"/>
              </a:defRPr>
            </a:lvl1pPr>
            <a:extLst/>
          </a:lstStyle>
          <a:p>
            <a:r>
              <a:rPr lang="en-US" smtClean="0"/>
              <a:t>Confidential</a:t>
            </a:r>
            <a:endParaRPr lang="en-US" dirty="0"/>
          </a:p>
        </p:txBody>
      </p:sp>
      <p:sp>
        <p:nvSpPr>
          <p:cNvPr id="14" name="Date Placeholder 13"/>
          <p:cNvSpPr>
            <a:spLocks noGrp="1"/>
          </p:cNvSpPr>
          <p:nvPr>
            <p:ph type="dt" sz="half" idx="2"/>
          </p:nvPr>
        </p:nvSpPr>
        <p:spPr>
          <a:xfrm>
            <a:off x="6858000" y="4914900"/>
            <a:ext cx="1295400" cy="228600"/>
          </a:xfrm>
          <a:prstGeom prst="rect">
            <a:avLst/>
          </a:prstGeom>
        </p:spPr>
        <p:txBody>
          <a:bodyPr vert="horz" anchor="ctr" anchorCtr="0"/>
          <a:lstStyle>
            <a:lvl1pPr algn="r" fontAlgn="auto">
              <a:spcBef>
                <a:spcPts val="0"/>
              </a:spcBef>
              <a:spcAft>
                <a:spcPts val="0"/>
              </a:spcAft>
              <a:defRPr sz="1400" i="1" smtClean="0">
                <a:solidFill>
                  <a:srgbClr val="FFFFFF"/>
                </a:solidFill>
                <a:latin typeface="+mn-lt"/>
                <a:ea typeface="+mn-ea"/>
                <a:cs typeface="+mn-cs"/>
              </a:defRPr>
            </a:lvl1pPr>
            <a:extLst/>
          </a:lstStyle>
          <a:p>
            <a:fld id="{8DF1BC6A-CEB9-EA46-9D5C-0E81B9BA156E}" type="datetime1">
              <a:rPr lang="en-US" smtClean="0"/>
              <a:pPr/>
              <a:t>6/27/15</a:t>
            </a:fld>
            <a:endParaRPr lang="en-US" dirty="0"/>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61" r:id="rId11"/>
    <p:sldLayoutId id="2147483652" r:id="rId12"/>
    <p:sldLayoutId id="2147483660" r:id="rId13"/>
    <p:sldLayoutId id="2147483663" r:id="rId14"/>
    <p:sldLayoutId id="2147483666" r:id="rId15"/>
    <p:sldLayoutId id="2147483679" r:id="rId16"/>
  </p:sldLayoutIdLst>
  <p:hf hdr="0" ftr="0" dt="0"/>
  <p:txStyles>
    <p:titleStyle>
      <a:lvl1pPr algn="l" rtl="0" eaLnBrk="1" fontAlgn="base" hangingPunct="1">
        <a:spcBef>
          <a:spcPct val="0"/>
        </a:spcBef>
        <a:spcAft>
          <a:spcPct val="0"/>
        </a:spcAft>
        <a:defRPr sz="3200" kern="1200">
          <a:solidFill>
            <a:srgbClr val="FFFFFF"/>
          </a:solidFill>
          <a:latin typeface="+mj-lt"/>
          <a:ea typeface="ＭＳ Ｐゴシック" charset="0"/>
          <a:cs typeface="ＭＳ Ｐゴシック" charset="0"/>
        </a:defRPr>
      </a:lvl1pPr>
      <a:lvl2pPr algn="l" rtl="0" eaLnBrk="1" fontAlgn="base" hangingPunct="1">
        <a:spcBef>
          <a:spcPct val="0"/>
        </a:spcBef>
        <a:spcAft>
          <a:spcPct val="0"/>
        </a:spcAft>
        <a:defRPr sz="3200">
          <a:solidFill>
            <a:srgbClr val="FFFFFF"/>
          </a:solidFill>
          <a:latin typeface="Tw Cen MT" charset="0"/>
          <a:ea typeface="ＭＳ Ｐゴシック" charset="0"/>
          <a:cs typeface="ＭＳ Ｐゴシック" charset="0"/>
        </a:defRPr>
      </a:lvl2pPr>
      <a:lvl3pPr algn="l" rtl="0" eaLnBrk="1" fontAlgn="base" hangingPunct="1">
        <a:spcBef>
          <a:spcPct val="0"/>
        </a:spcBef>
        <a:spcAft>
          <a:spcPct val="0"/>
        </a:spcAft>
        <a:defRPr sz="3200">
          <a:solidFill>
            <a:srgbClr val="FFFFFF"/>
          </a:solidFill>
          <a:latin typeface="Tw Cen MT" charset="0"/>
          <a:ea typeface="ＭＳ Ｐゴシック" charset="0"/>
          <a:cs typeface="ＭＳ Ｐゴシック" charset="0"/>
        </a:defRPr>
      </a:lvl3pPr>
      <a:lvl4pPr algn="l" rtl="0" eaLnBrk="1" fontAlgn="base" hangingPunct="1">
        <a:spcBef>
          <a:spcPct val="0"/>
        </a:spcBef>
        <a:spcAft>
          <a:spcPct val="0"/>
        </a:spcAft>
        <a:defRPr sz="3200">
          <a:solidFill>
            <a:srgbClr val="FFFFFF"/>
          </a:solidFill>
          <a:latin typeface="Tw Cen MT" charset="0"/>
          <a:ea typeface="ＭＳ Ｐゴシック" charset="0"/>
          <a:cs typeface="ＭＳ Ｐゴシック" charset="0"/>
        </a:defRPr>
      </a:lvl4pPr>
      <a:lvl5pPr algn="l" rtl="0" eaLnBrk="1" fontAlgn="base" hangingPunct="1">
        <a:spcBef>
          <a:spcPct val="0"/>
        </a:spcBef>
        <a:spcAft>
          <a:spcPct val="0"/>
        </a:spcAft>
        <a:defRPr sz="3200">
          <a:solidFill>
            <a:srgbClr val="FFFFFF"/>
          </a:solidFill>
          <a:latin typeface="Tw Cen MT" charset="0"/>
          <a:ea typeface="ＭＳ Ｐゴシック" charset="0"/>
          <a:cs typeface="ＭＳ Ｐゴシック" charset="0"/>
        </a:defRPr>
      </a:lvl5pPr>
      <a:lvl6pPr marL="457200" algn="l" rtl="0" eaLnBrk="1" fontAlgn="base" hangingPunct="1">
        <a:spcBef>
          <a:spcPct val="0"/>
        </a:spcBef>
        <a:spcAft>
          <a:spcPct val="0"/>
        </a:spcAft>
        <a:defRPr sz="4200">
          <a:solidFill>
            <a:schemeClr val="tx2"/>
          </a:solidFill>
          <a:latin typeface="Tw Cen MT" charset="0"/>
          <a:ea typeface="ＭＳ Ｐゴシック" charset="0"/>
          <a:cs typeface="ＭＳ Ｐゴシック" charset="0"/>
        </a:defRPr>
      </a:lvl6pPr>
      <a:lvl7pPr marL="914400" algn="l" rtl="0" eaLnBrk="1" fontAlgn="base" hangingPunct="1">
        <a:spcBef>
          <a:spcPct val="0"/>
        </a:spcBef>
        <a:spcAft>
          <a:spcPct val="0"/>
        </a:spcAft>
        <a:defRPr sz="4200">
          <a:solidFill>
            <a:schemeClr val="tx2"/>
          </a:solidFill>
          <a:latin typeface="Tw Cen MT" charset="0"/>
          <a:ea typeface="ＭＳ Ｐゴシック" charset="0"/>
          <a:cs typeface="ＭＳ Ｐゴシック" charset="0"/>
        </a:defRPr>
      </a:lvl7pPr>
      <a:lvl8pPr marL="1371600" algn="l" rtl="0" eaLnBrk="1" fontAlgn="base" hangingPunct="1">
        <a:spcBef>
          <a:spcPct val="0"/>
        </a:spcBef>
        <a:spcAft>
          <a:spcPct val="0"/>
        </a:spcAft>
        <a:defRPr sz="4200">
          <a:solidFill>
            <a:schemeClr val="tx2"/>
          </a:solidFill>
          <a:latin typeface="Tw Cen MT" charset="0"/>
          <a:ea typeface="ＭＳ Ｐゴシック" charset="0"/>
          <a:cs typeface="ＭＳ Ｐゴシック" charset="0"/>
        </a:defRPr>
      </a:lvl8pPr>
      <a:lvl9pPr marL="1828800" algn="l" rtl="0" eaLnBrk="1" fontAlgn="base" hangingPunct="1">
        <a:spcBef>
          <a:spcPct val="0"/>
        </a:spcBef>
        <a:spcAft>
          <a:spcPct val="0"/>
        </a:spcAft>
        <a:defRPr sz="4200">
          <a:solidFill>
            <a:schemeClr val="tx2"/>
          </a:solidFill>
          <a:latin typeface="Tw Cen MT" charset="0"/>
          <a:ea typeface="ＭＳ Ｐゴシック" charset="0"/>
          <a:cs typeface="ＭＳ Ｐゴシック" charset="0"/>
        </a:defRPr>
      </a:lvl9pPr>
      <a:extLst/>
    </p:titleStyle>
    <p:bodyStyle>
      <a:lvl1pPr marL="339725" indent="-339725" algn="l" rtl="0" eaLnBrk="1" fontAlgn="base" hangingPunct="1">
        <a:spcBef>
          <a:spcPts val="600"/>
        </a:spcBef>
        <a:spcAft>
          <a:spcPct val="0"/>
        </a:spcAft>
        <a:buClr>
          <a:schemeClr val="accent2"/>
        </a:buClr>
        <a:buSzPct val="100000"/>
        <a:buFont typeface="Wingdings" charset="0"/>
        <a:buChar char="§"/>
        <a:defRPr sz="3200" kern="1200">
          <a:solidFill>
            <a:schemeClr val="tx1"/>
          </a:solidFill>
          <a:latin typeface="+mn-lt"/>
          <a:ea typeface="ＭＳ Ｐゴシック" charset="0"/>
          <a:cs typeface="ＭＳ Ｐゴシック" charset="0"/>
        </a:defRPr>
      </a:lvl1pPr>
      <a:lvl2pPr marL="566738" indent="-339725" algn="l" rtl="0" eaLnBrk="1" fontAlgn="base" hangingPunct="1">
        <a:spcBef>
          <a:spcPct val="0"/>
        </a:spcBef>
        <a:spcAft>
          <a:spcPct val="0"/>
        </a:spcAft>
        <a:buClr>
          <a:schemeClr val="accent1"/>
        </a:buClr>
        <a:buSzPct val="100000"/>
        <a:buFont typeface="Wingdings" charset="0"/>
        <a:buChar char="§"/>
        <a:defRPr sz="2800" kern="1200">
          <a:solidFill>
            <a:schemeClr val="tx1"/>
          </a:solidFill>
          <a:latin typeface="+mn-lt"/>
          <a:ea typeface="ＭＳ Ｐゴシック" charset="0"/>
          <a:cs typeface="+mn-cs"/>
        </a:defRPr>
      </a:lvl2pPr>
      <a:lvl3pPr marL="681038" indent="-236538" algn="l" rtl="0" eaLnBrk="1" fontAlgn="base" hangingPunct="1">
        <a:spcBef>
          <a:spcPts val="500"/>
        </a:spcBef>
        <a:spcAft>
          <a:spcPct val="0"/>
        </a:spcAft>
        <a:buClr>
          <a:schemeClr val="accent2"/>
        </a:buClr>
        <a:buSzPct val="45000"/>
        <a:buFont typeface="Wingdings" charset="0"/>
        <a:buChar char="q"/>
        <a:defRPr sz="2400" kern="1200">
          <a:solidFill>
            <a:schemeClr val="tx1"/>
          </a:solidFill>
          <a:latin typeface="+mn-lt"/>
          <a:ea typeface="ＭＳ Ｐゴシック" charset="0"/>
          <a:cs typeface="+mn-cs"/>
        </a:defRPr>
      </a:lvl3pPr>
      <a:lvl4pPr marL="862013" indent="-292100" algn="l" rtl="0" eaLnBrk="1" fontAlgn="base" hangingPunct="1">
        <a:lnSpc>
          <a:spcPct val="90000"/>
        </a:lnSpc>
        <a:spcBef>
          <a:spcPts val="400"/>
        </a:spcBef>
        <a:spcAft>
          <a:spcPct val="0"/>
        </a:spcAft>
        <a:buClr>
          <a:srgbClr val="6899BA"/>
        </a:buClr>
        <a:buSzPct val="60000"/>
        <a:buFont typeface="Wingdings" charset="0"/>
        <a:buChar char="q"/>
        <a:defRPr sz="2000" kern="1200">
          <a:solidFill>
            <a:schemeClr val="tx1"/>
          </a:solidFill>
          <a:latin typeface="+mn-lt"/>
          <a:ea typeface="ＭＳ Ｐゴシック" charset="0"/>
          <a:cs typeface="+mn-cs"/>
        </a:defRPr>
      </a:lvl4pPr>
      <a:lvl5pPr marL="969963" indent="-228600" algn="l" rtl="0" eaLnBrk="1" fontAlgn="base" hangingPunct="1">
        <a:lnSpc>
          <a:spcPct val="90000"/>
        </a:lnSpc>
        <a:spcBef>
          <a:spcPts val="400"/>
        </a:spcBef>
        <a:spcAft>
          <a:spcPct val="0"/>
        </a:spcAft>
        <a:buClr>
          <a:srgbClr val="F45F37"/>
        </a:buClr>
        <a:buSzPct val="100000"/>
        <a:buFont typeface="Wingdings" charset="0"/>
        <a:buChar char="§"/>
        <a:defRPr sz="2000" kern="1200">
          <a:solidFill>
            <a:schemeClr val="tx1"/>
          </a:solidFill>
          <a:latin typeface="+mn-lt"/>
          <a:ea typeface="ＭＳ Ｐゴシック" charset="0"/>
          <a:cs typeface="+mn-cs"/>
        </a:defRPr>
      </a:lvl5pPr>
      <a:lvl6pPr marL="2103120" indent="-228600" algn="l" rtl="0" eaLnBrk="1" latinLnBrk="0" hangingPunct="1">
        <a:spcBef>
          <a:spcPct val="20000"/>
        </a:spcBef>
        <a:buClr>
          <a:schemeClr val="accent1"/>
        </a:buClr>
        <a:buFont typeface="Wingdings"/>
        <a:buNone/>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extLst/>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3.png"/><Relationship Id="rId8" Type="http://schemas.openxmlformats.org/officeDocument/2006/relationships/image" Target="../media/image14.png"/><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microsoft.com/office/2007/relationships/hdphoto" Target="../media/hdphoto1.wdp"/><Relationship Id="rId6" Type="http://schemas.openxmlformats.org/officeDocument/2006/relationships/image" Target="../media/image23.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2.xml.rels><?xml version="1.0" encoding="UTF-8" standalone="yes"?>
<Relationships xmlns="http://schemas.openxmlformats.org/package/2006/relationships"><Relationship Id="rId3" Type="http://schemas.openxmlformats.org/officeDocument/2006/relationships/hyperlink" Target="https://software.intel.com/sites/default/files/article/402274/etl-big-data-with-hadoop.pdf" TargetMode="External"/><Relationship Id="rId4" Type="http://schemas.openxmlformats.org/officeDocument/2006/relationships/hyperlink" Target="https://www.gartner.com/doc/2589121/survey-analysis-big-data-adoption" TargetMode="External"/><Relationship Id="rId5" Type="http://schemas.openxmlformats.org/officeDocument/2006/relationships/chart" Target="../charts/chart1.xml"/><Relationship Id="rId1" Type="http://schemas.openxmlformats.org/officeDocument/2006/relationships/slideLayout" Target="../slideLayouts/slideLayout16.xml"/><Relationship Id="rId2" Type="http://schemas.openxmlformats.org/officeDocument/2006/relationships/notesSlide" Target="../notesSlides/notesSlide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7"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9.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30.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3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3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chart" Target="../charts/chart2.xml"/></Relationships>
</file>

<file path=ppt/slides/_rels/slide39.xml.rels><?xml version="1.0" encoding="UTF-8" standalone="yes"?>
<Relationships xmlns="http://schemas.openxmlformats.org/package/2006/relationships"><Relationship Id="rId3" Type="http://schemas.openxmlformats.org/officeDocument/2006/relationships/hyperlink" Target="http://www.veristorm.com/go/gigaom-2014" TargetMode="External"/><Relationship Id="rId4" Type="http://schemas.openxmlformats.org/officeDocument/2006/relationships/hyperlink" Target="http://www.veristorm.com/go/datanami-2014-04" TargetMode="External"/><Relationship Id="rId5" Type="http://schemas.openxmlformats.org/officeDocument/2006/relationships/hyperlink" Target="http://www.veristorm.com/go/ibmsystems-2014-06" TargetMode="External"/><Relationship Id="rId6" Type="http://schemas.openxmlformats.org/officeDocument/2006/relationships/hyperlink" Target="http://www.veristorm.com/go/vsetl" TargetMode="External"/><Relationship Id="rId7" Type="http://schemas.openxmlformats.org/officeDocument/2006/relationships/hyperlink" Target="http://www.veristorm.com/go/vssqoop" TargetMode="External"/><Relationship Id="rId8" Type="http://schemas.openxmlformats.org/officeDocument/2006/relationships/hyperlink" Target="http://www.ibm.com/software/os/systemz/biginsightsz" TargetMode="External"/><Relationship Id="rId9" Type="http://schemas.openxmlformats.org/officeDocument/2006/relationships/hyperlink" Target="http://www.redbooks.ibm.com/Redbooks.nsf/RedbookAbstracts/tips1235.html" TargetMode="External"/><Relationship Id="rId1" Type="http://schemas.openxmlformats.org/officeDocument/2006/relationships/slideLayout" Target="../slideLayouts/slideLayout4.xml"/><Relationship Id="rId2" Type="http://schemas.openxmlformats.org/officeDocument/2006/relationships/hyperlink" Target="http://www.veristorm.com/go/elephantonz"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 Id="rId3"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hyperlink" Target="http://www.veristorm.com/go/demovid2m" TargetMode="External"/><Relationship Id="rId4" Type="http://schemas.openxmlformats.org/officeDocument/2006/relationships/image" Target="../media/image37.png"/><Relationship Id="rId5" Type="http://schemas.openxmlformats.org/officeDocument/2006/relationships/hyperlink" Target="http://www.veristorm.com/go/introvid11m" TargetMode="External"/><Relationship Id="rId6" Type="http://schemas.openxmlformats.org/officeDocument/2006/relationships/image" Target="../media/image38.png"/><Relationship Id="rId7" Type="http://schemas.openxmlformats.org/officeDocument/2006/relationships/hyperlink" Target="http://www.veristorm.com/go/webinar-2014q3" TargetMode="External"/><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7.png"/><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dirty="0" smtClean="0"/>
              <a:t>Big Data, Hadoop </a:t>
            </a:r>
            <a:r>
              <a:rPr lang="en-US" dirty="0"/>
              <a:t>and data integration with System z</a:t>
            </a:r>
          </a:p>
        </p:txBody>
      </p:sp>
      <p:sp>
        <p:nvSpPr>
          <p:cNvPr id="3" name="Subtitle 2"/>
          <p:cNvSpPr>
            <a:spLocks noGrp="1"/>
          </p:cNvSpPr>
          <p:nvPr>
            <p:ph type="subTitle" idx="1"/>
          </p:nvPr>
        </p:nvSpPr>
        <p:spPr/>
        <p:txBody>
          <a:bodyPr>
            <a:noAutofit/>
          </a:bodyPr>
          <a:lstStyle/>
          <a:p>
            <a:pPr>
              <a:lnSpc>
                <a:spcPct val="90000"/>
              </a:lnSpc>
              <a:defRPr/>
            </a:pPr>
            <a:r>
              <a:rPr lang="en-US" sz="2000" dirty="0" smtClean="0">
                <a:solidFill>
                  <a:srgbClr val="082943"/>
                </a:solidFill>
                <a:ea typeface="Geneva" charset="0"/>
              </a:rPr>
              <a:t>Mike </a:t>
            </a:r>
            <a:r>
              <a:rPr lang="en-US" sz="2000" dirty="0" smtClean="0">
                <a:solidFill>
                  <a:srgbClr val="082943"/>
                </a:solidFill>
                <a:ea typeface="Geneva" charset="0"/>
              </a:rPr>
              <a:t>Combs — </a:t>
            </a:r>
            <a:r>
              <a:rPr lang="en-US" sz="2000" dirty="0" smtClean="0">
                <a:solidFill>
                  <a:srgbClr val="082943"/>
                </a:solidFill>
                <a:ea typeface="Geneva" charset="0"/>
              </a:rPr>
              <a:t>Veristorm</a:t>
            </a:r>
          </a:p>
          <a:p>
            <a:pPr>
              <a:lnSpc>
                <a:spcPct val="90000"/>
              </a:lnSpc>
              <a:defRPr/>
            </a:pPr>
            <a:r>
              <a:rPr lang="en-US" sz="2000" dirty="0" err="1" smtClean="0">
                <a:solidFill>
                  <a:srgbClr val="082943"/>
                </a:solidFill>
                <a:ea typeface="Geneva" charset="0"/>
              </a:rPr>
              <a:t>mcombs@veristorm.com</a:t>
            </a:r>
            <a:endParaRPr lang="en-US" sz="2000" dirty="0" smtClean="0">
              <a:solidFill>
                <a:srgbClr val="082943"/>
              </a:solidFill>
              <a:ea typeface="Geneva" charset="0"/>
            </a:endParaRPr>
          </a:p>
        </p:txBody>
      </p:sp>
    </p:spTree>
    <p:extLst>
      <p:ext uri="{BB962C8B-B14F-4D97-AF65-F5344CB8AC3E}">
        <p14:creationId xmlns:p14="http://schemas.microsoft.com/office/powerpoint/2010/main" val="22696384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normAutofit fontScale="90000"/>
          </a:bodyPr>
          <a:lstStyle/>
          <a:p>
            <a:r>
              <a:rPr lang="en-US" sz="2800" smtClean="0">
                <a:ea typeface="ＭＳ Ｐゴシック"/>
                <a:cs typeface="ＭＳ Ｐゴシック"/>
              </a:rPr>
              <a:t>What is Hadoop and Why is it a Game Changer</a:t>
            </a:r>
            <a:r>
              <a:rPr lang="en-US" smtClean="0">
                <a:ea typeface="ＭＳ Ｐゴシック"/>
                <a:cs typeface="ＭＳ Ｐゴシック"/>
              </a:rPr>
              <a:t>?</a:t>
            </a:r>
          </a:p>
        </p:txBody>
      </p:sp>
      <p:sp>
        <p:nvSpPr>
          <p:cNvPr id="21506" name="Content Placeholder 13"/>
          <p:cNvSpPr>
            <a:spLocks noGrp="1"/>
          </p:cNvSpPr>
          <p:nvPr>
            <p:ph sz="quarter" idx="13"/>
          </p:nvPr>
        </p:nvSpPr>
        <p:spPr>
          <a:xfrm>
            <a:off x="609600" y="957646"/>
            <a:ext cx="3886200" cy="3392105"/>
          </a:xfrm>
        </p:spPr>
        <p:txBody>
          <a:bodyPr>
            <a:normAutofit/>
          </a:bodyPr>
          <a:lstStyle/>
          <a:p>
            <a:r>
              <a:rPr lang="en-US" dirty="0" smtClean="0">
                <a:ea typeface="ＭＳ Ｐゴシック"/>
                <a:cs typeface="ＭＳ Ｐゴシック"/>
              </a:rPr>
              <a:t>Hadoop solves the problem of moving big data</a:t>
            </a:r>
          </a:p>
          <a:p>
            <a:pPr lvl="1"/>
            <a:r>
              <a:rPr lang="en-US" dirty="0" smtClean="0">
                <a:ea typeface="ＭＳ Ｐゴシック"/>
              </a:rPr>
              <a:t>Eliminates </a:t>
            </a:r>
            <a:r>
              <a:rPr lang="en-US" b="1" dirty="0" smtClean="0">
                <a:ea typeface="ＭＳ Ｐゴシック"/>
              </a:rPr>
              <a:t>interface</a:t>
            </a:r>
            <a:r>
              <a:rPr lang="en-US" dirty="0" smtClean="0">
                <a:ea typeface="ＭＳ Ｐゴシック"/>
              </a:rPr>
              <a:t> traffic jams </a:t>
            </a:r>
          </a:p>
          <a:p>
            <a:pPr lvl="1"/>
            <a:r>
              <a:rPr lang="en-US" dirty="0" smtClean="0">
                <a:ea typeface="ＭＳ Ｐゴシック"/>
              </a:rPr>
              <a:t>Eliminates </a:t>
            </a:r>
            <a:r>
              <a:rPr lang="en-US" b="1" dirty="0" smtClean="0">
                <a:ea typeface="ＭＳ Ｐゴシック"/>
              </a:rPr>
              <a:t>network</a:t>
            </a:r>
            <a:r>
              <a:rPr lang="en-US" dirty="0" smtClean="0">
                <a:ea typeface="ＭＳ Ｐゴシック"/>
              </a:rPr>
              <a:t> traffic jams </a:t>
            </a:r>
          </a:p>
          <a:p>
            <a:pPr lvl="1"/>
            <a:r>
              <a:rPr lang="en-US" dirty="0" smtClean="0">
                <a:ea typeface="ＭＳ Ｐゴシック"/>
              </a:rPr>
              <a:t>New way to move Data</a:t>
            </a:r>
          </a:p>
          <a:p>
            <a:r>
              <a:rPr lang="en-US" dirty="0" smtClean="0">
                <a:ea typeface="ＭＳ Ｐゴシック"/>
                <a:cs typeface="ＭＳ Ｐゴシック"/>
              </a:rPr>
              <a:t>Hadoop automatically divides the work</a:t>
            </a:r>
          </a:p>
          <a:p>
            <a:pPr lvl="1"/>
            <a:r>
              <a:rPr lang="en-US" dirty="0" smtClean="0">
                <a:ea typeface="ＭＳ Ｐゴシック"/>
              </a:rPr>
              <a:t>Hadoop software divides the job across many computers, making them more productive</a:t>
            </a:r>
          </a:p>
        </p:txBody>
      </p:sp>
      <p:sp>
        <p:nvSpPr>
          <p:cNvPr id="2" name="Slide Number Placeholder 1"/>
          <p:cNvSpPr>
            <a:spLocks noGrp="1"/>
          </p:cNvSpPr>
          <p:nvPr>
            <p:ph type="sldNum" sz="quarter" idx="18"/>
          </p:nvPr>
        </p:nvSpPr>
        <p:spPr/>
        <p:txBody>
          <a:bodyPr/>
          <a:lstStyle/>
          <a:p>
            <a:pPr>
              <a:defRPr/>
            </a:pPr>
            <a:fld id="{7355997B-1924-42EA-BD68-9EDF09A5ABE0}" type="slidenum">
              <a:rPr lang="en-US" smtClean="0"/>
              <a:pPr>
                <a:defRPr/>
              </a:pPr>
              <a:t>10</a:t>
            </a:fld>
            <a:endParaRPr lang="en-US" sz="1600"/>
          </a:p>
        </p:txBody>
      </p:sp>
      <p:pic>
        <p:nvPicPr>
          <p:cNvPr id="21507" name="Picture 5" descr="hadoop-logo_4"/>
          <p:cNvPicPr>
            <a:picLocks noChangeAspect="1" noChangeArrowheads="1"/>
          </p:cNvPicPr>
          <p:nvPr/>
        </p:nvPicPr>
        <p:blipFill>
          <a:blip r:embed="rId3"/>
          <a:srcRect/>
          <a:stretch>
            <a:fillRect/>
          </a:stretch>
        </p:blipFill>
        <p:spPr bwMode="auto">
          <a:xfrm>
            <a:off x="5410200" y="2952750"/>
            <a:ext cx="2286000" cy="381000"/>
          </a:xfrm>
          <a:prstGeom prst="rect">
            <a:avLst/>
          </a:prstGeom>
          <a:noFill/>
          <a:ln w="9525">
            <a:noFill/>
            <a:miter lim="800000"/>
            <a:headEnd/>
            <a:tailEnd/>
          </a:ln>
        </p:spPr>
      </p:pic>
      <p:cxnSp>
        <p:nvCxnSpPr>
          <p:cNvPr id="6" name="Elbow Connector 5"/>
          <p:cNvCxnSpPr>
            <a:endCxn id="40" idx="3"/>
          </p:cNvCxnSpPr>
          <p:nvPr/>
        </p:nvCxnSpPr>
        <p:spPr>
          <a:xfrm rot="10800000" flipV="1">
            <a:off x="6858000" y="1581150"/>
            <a:ext cx="609600" cy="381000"/>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pic>
        <p:nvPicPr>
          <p:cNvPr id="21509" name="Picture 6" descr="desktop-icon.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00600" y="3486150"/>
            <a:ext cx="1447800" cy="1447800"/>
          </a:xfrm>
          <a:prstGeom prst="rect">
            <a:avLst/>
          </a:prstGeom>
          <a:noFill/>
          <a:ln w="9525">
            <a:noFill/>
            <a:miter lim="800000"/>
            <a:headEnd/>
            <a:tailEnd/>
          </a:ln>
        </p:spPr>
      </p:pic>
      <p:pic>
        <p:nvPicPr>
          <p:cNvPr id="21510" name="Picture 19" descr="desktop-icon.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00600" y="1276350"/>
            <a:ext cx="1447800" cy="1447800"/>
          </a:xfrm>
          <a:prstGeom prst="rect">
            <a:avLst/>
          </a:prstGeom>
          <a:noFill/>
          <a:ln w="9525">
            <a:noFill/>
            <a:miter lim="800000"/>
            <a:headEnd/>
            <a:tailEnd/>
          </a:ln>
        </p:spPr>
      </p:pic>
      <p:sp>
        <p:nvSpPr>
          <p:cNvPr id="21511" name="TextBox 15"/>
          <p:cNvSpPr txBox="1">
            <a:spLocks noChangeArrowheads="1"/>
          </p:cNvSpPr>
          <p:nvPr/>
        </p:nvSpPr>
        <p:spPr bwMode="auto">
          <a:xfrm>
            <a:off x="5791201" y="895351"/>
            <a:ext cx="1964600" cy="369332"/>
          </a:xfrm>
          <a:prstGeom prst="rect">
            <a:avLst/>
          </a:prstGeom>
          <a:noFill/>
          <a:ln w="9525">
            <a:noFill/>
            <a:miter lim="800000"/>
            <a:headEnd/>
            <a:tailEnd/>
          </a:ln>
        </p:spPr>
        <p:txBody>
          <a:bodyPr wrap="none">
            <a:spAutoFit/>
          </a:bodyPr>
          <a:lstStyle/>
          <a:p>
            <a:r>
              <a:rPr lang="en-US" b="1"/>
              <a:t>Without Hadoop</a:t>
            </a:r>
          </a:p>
        </p:txBody>
      </p:sp>
      <p:pic>
        <p:nvPicPr>
          <p:cNvPr id="21512" name="Picture 25" descr="Hard-Disk-icon.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696200" y="1885950"/>
            <a:ext cx="1066800" cy="1066800"/>
          </a:xfrm>
          <a:prstGeom prst="rect">
            <a:avLst/>
          </a:prstGeom>
          <a:noFill/>
          <a:ln w="9525">
            <a:noFill/>
            <a:miter lim="800000"/>
            <a:headEnd/>
            <a:tailEnd/>
          </a:ln>
        </p:spPr>
      </p:pic>
      <p:pic>
        <p:nvPicPr>
          <p:cNvPr id="21513" name="Picture 27" descr="Hard-Disk-icon.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696200" y="1657350"/>
            <a:ext cx="1066800" cy="1066800"/>
          </a:xfrm>
          <a:prstGeom prst="rect">
            <a:avLst/>
          </a:prstGeom>
          <a:noFill/>
          <a:ln w="9525">
            <a:noFill/>
            <a:miter lim="800000"/>
            <a:headEnd/>
            <a:tailEnd/>
          </a:ln>
        </p:spPr>
      </p:pic>
      <p:pic>
        <p:nvPicPr>
          <p:cNvPr id="21514" name="Picture 28" descr="Hard-Disk-icon.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696200" y="1428750"/>
            <a:ext cx="1066800" cy="1066800"/>
          </a:xfrm>
          <a:prstGeom prst="rect">
            <a:avLst/>
          </a:prstGeom>
          <a:noFill/>
          <a:ln w="9525">
            <a:noFill/>
            <a:miter lim="800000"/>
            <a:headEnd/>
            <a:tailEnd/>
          </a:ln>
        </p:spPr>
      </p:pic>
      <p:pic>
        <p:nvPicPr>
          <p:cNvPr id="21515" name="Picture 29" descr="Hard-Disk-icon.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467600" y="895350"/>
            <a:ext cx="1371600" cy="1371600"/>
          </a:xfrm>
          <a:prstGeom prst="rect">
            <a:avLst/>
          </a:prstGeom>
          <a:noFill/>
          <a:ln w="9525">
            <a:noFill/>
            <a:miter lim="800000"/>
            <a:headEnd/>
            <a:tailEnd/>
          </a:ln>
        </p:spPr>
      </p:pic>
      <p:cxnSp>
        <p:nvCxnSpPr>
          <p:cNvPr id="33" name="Elbow Connector 32"/>
          <p:cNvCxnSpPr>
            <a:endCxn id="40" idx="3"/>
          </p:cNvCxnSpPr>
          <p:nvPr/>
        </p:nvCxnSpPr>
        <p:spPr>
          <a:xfrm rot="10800000">
            <a:off x="6858000" y="1962150"/>
            <a:ext cx="838200" cy="12700"/>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6" name="Elbow Connector 35"/>
          <p:cNvCxnSpPr>
            <a:endCxn id="40" idx="3"/>
          </p:cNvCxnSpPr>
          <p:nvPr/>
        </p:nvCxnSpPr>
        <p:spPr>
          <a:xfrm rot="10800000">
            <a:off x="6858000" y="1962150"/>
            <a:ext cx="838200" cy="228600"/>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9" name="Elbow Connector 38"/>
          <p:cNvCxnSpPr>
            <a:endCxn id="40" idx="3"/>
          </p:cNvCxnSpPr>
          <p:nvPr/>
        </p:nvCxnSpPr>
        <p:spPr>
          <a:xfrm rot="10800000">
            <a:off x="6858000" y="1962150"/>
            <a:ext cx="838200" cy="457200"/>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2" name="Elbow Connector 41"/>
          <p:cNvCxnSpPr>
            <a:stCxn id="40" idx="1"/>
          </p:cNvCxnSpPr>
          <p:nvPr/>
        </p:nvCxnSpPr>
        <p:spPr>
          <a:xfrm rot="10800000" flipV="1">
            <a:off x="6248400" y="1962150"/>
            <a:ext cx="381000" cy="38100"/>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sp>
        <p:nvSpPr>
          <p:cNvPr id="40" name="Rectangle 39"/>
          <p:cNvSpPr/>
          <p:nvPr/>
        </p:nvSpPr>
        <p:spPr>
          <a:xfrm>
            <a:off x="6629400" y="1428750"/>
            <a:ext cx="228600" cy="1066800"/>
          </a:xfrm>
          <a:prstGeom prst="rect">
            <a:avLst/>
          </a:prstGeom>
        </p:spPr>
        <p:style>
          <a:lnRef idx="1">
            <a:schemeClr val="accent1"/>
          </a:lnRef>
          <a:fillRef idx="3">
            <a:schemeClr val="accent1"/>
          </a:fillRef>
          <a:effectRef idx="2">
            <a:schemeClr val="accent1"/>
          </a:effectRef>
          <a:fontRef idx="minor">
            <a:schemeClr val="lt1"/>
          </a:fontRef>
        </p:style>
        <p:txBody>
          <a:bodyPr vert="vert" anchor="ctr"/>
          <a:lstStyle/>
          <a:p>
            <a:pPr algn="ctr">
              <a:defRPr/>
            </a:pPr>
            <a:r>
              <a:rPr lang="en-US" sz="1400" b="1" dirty="0">
                <a:solidFill>
                  <a:srgbClr val="082943"/>
                </a:solidFill>
              </a:rPr>
              <a:t>Bottleneck</a:t>
            </a:r>
            <a:endParaRPr lang="en-US" sz="1600" b="1" dirty="0">
              <a:solidFill>
                <a:srgbClr val="082943"/>
              </a:solidFill>
            </a:endParaRPr>
          </a:p>
        </p:txBody>
      </p:sp>
      <p:pic>
        <p:nvPicPr>
          <p:cNvPr id="21521" name="Picture 76805" descr="BU005259.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648200" y="1428750"/>
            <a:ext cx="1193800" cy="1066800"/>
          </a:xfrm>
          <a:prstGeom prst="rect">
            <a:avLst/>
          </a:prstGeom>
          <a:noFill/>
          <a:ln w="9525">
            <a:noFill/>
            <a:miter lim="800000"/>
            <a:headEnd/>
            <a:tailEnd/>
          </a:ln>
        </p:spPr>
      </p:pic>
      <p:cxnSp>
        <p:nvCxnSpPr>
          <p:cNvPr id="79" name="Elbow Connector 78"/>
          <p:cNvCxnSpPr/>
          <p:nvPr/>
        </p:nvCxnSpPr>
        <p:spPr>
          <a:xfrm>
            <a:off x="6248400" y="4210050"/>
            <a:ext cx="914400" cy="12700"/>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grpSp>
        <p:nvGrpSpPr>
          <p:cNvPr id="21523" name="Group 76830"/>
          <p:cNvGrpSpPr>
            <a:grpSpLocks/>
          </p:cNvGrpSpPr>
          <p:nvPr/>
        </p:nvGrpSpPr>
        <p:grpSpPr bwMode="auto">
          <a:xfrm>
            <a:off x="7162800" y="3790951"/>
            <a:ext cx="863600" cy="863600"/>
            <a:chOff x="8077200" y="3333750"/>
            <a:chExt cx="863600" cy="863600"/>
          </a:xfrm>
        </p:grpSpPr>
        <p:pic>
          <p:nvPicPr>
            <p:cNvPr id="21536" name="Picture 77" descr="Network-Server-icon.png"/>
            <p:cNvPicPr>
              <a:picLocks noChangeAspect="1"/>
            </p:cNvPicPr>
            <p:nvPr/>
          </p:nvPicPr>
          <p:blipFill>
            <a:blip r:embed="rId7"/>
            <a:srcRect/>
            <a:stretch>
              <a:fillRect/>
            </a:stretch>
          </p:blipFill>
          <p:spPr bwMode="auto">
            <a:xfrm>
              <a:off x="8077200" y="3333750"/>
              <a:ext cx="863600" cy="863600"/>
            </a:xfrm>
            <a:prstGeom prst="rect">
              <a:avLst/>
            </a:prstGeom>
            <a:noFill/>
            <a:ln w="9525">
              <a:noFill/>
              <a:miter lim="800000"/>
              <a:headEnd/>
              <a:tailEnd/>
            </a:ln>
          </p:spPr>
        </p:pic>
        <p:pic>
          <p:nvPicPr>
            <p:cNvPr id="21537" name="Picture 99" descr="BU005259.png"/>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bwMode="auto">
            <a:xfrm>
              <a:off x="8229600" y="3333750"/>
              <a:ext cx="596942" cy="533400"/>
            </a:xfrm>
            <a:prstGeom prst="rect">
              <a:avLst/>
            </a:prstGeom>
            <a:noFill/>
            <a:ln w="9525">
              <a:noFill/>
              <a:miter lim="800000"/>
              <a:headEnd/>
              <a:tailEnd/>
            </a:ln>
          </p:spPr>
        </p:pic>
      </p:grpSp>
      <p:grpSp>
        <p:nvGrpSpPr>
          <p:cNvPr id="21524" name="Group 107"/>
          <p:cNvGrpSpPr>
            <a:grpSpLocks/>
          </p:cNvGrpSpPr>
          <p:nvPr/>
        </p:nvGrpSpPr>
        <p:grpSpPr bwMode="auto">
          <a:xfrm>
            <a:off x="7467600" y="3486151"/>
            <a:ext cx="863600" cy="863600"/>
            <a:chOff x="8077200" y="3333750"/>
            <a:chExt cx="863600" cy="863600"/>
          </a:xfrm>
        </p:grpSpPr>
        <p:pic>
          <p:nvPicPr>
            <p:cNvPr id="21534" name="Picture 108" descr="Network-Server-icon.png"/>
            <p:cNvPicPr>
              <a:picLocks noChangeAspect="1"/>
            </p:cNvPicPr>
            <p:nvPr/>
          </p:nvPicPr>
          <p:blipFill>
            <a:blip r:embed="rId7"/>
            <a:srcRect/>
            <a:stretch>
              <a:fillRect/>
            </a:stretch>
          </p:blipFill>
          <p:spPr bwMode="auto">
            <a:xfrm>
              <a:off x="8077200" y="3333750"/>
              <a:ext cx="863600" cy="863600"/>
            </a:xfrm>
            <a:prstGeom prst="rect">
              <a:avLst/>
            </a:prstGeom>
            <a:noFill/>
            <a:ln w="9525">
              <a:noFill/>
              <a:miter lim="800000"/>
              <a:headEnd/>
              <a:tailEnd/>
            </a:ln>
          </p:spPr>
        </p:pic>
        <p:pic>
          <p:nvPicPr>
            <p:cNvPr id="21535" name="Picture 109" descr="BU005259.png"/>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bwMode="auto">
            <a:xfrm>
              <a:off x="8229600" y="3333750"/>
              <a:ext cx="596942" cy="533400"/>
            </a:xfrm>
            <a:prstGeom prst="rect">
              <a:avLst/>
            </a:prstGeom>
            <a:noFill/>
            <a:ln w="9525">
              <a:noFill/>
              <a:miter lim="800000"/>
              <a:headEnd/>
              <a:tailEnd/>
            </a:ln>
          </p:spPr>
        </p:pic>
      </p:grpSp>
      <p:grpSp>
        <p:nvGrpSpPr>
          <p:cNvPr id="21525" name="Group 111"/>
          <p:cNvGrpSpPr>
            <a:grpSpLocks/>
          </p:cNvGrpSpPr>
          <p:nvPr/>
        </p:nvGrpSpPr>
        <p:grpSpPr bwMode="auto">
          <a:xfrm>
            <a:off x="7772400" y="3257551"/>
            <a:ext cx="863600" cy="863600"/>
            <a:chOff x="8077200" y="3333750"/>
            <a:chExt cx="863600" cy="863600"/>
          </a:xfrm>
        </p:grpSpPr>
        <p:pic>
          <p:nvPicPr>
            <p:cNvPr id="21532" name="Picture 112" descr="Network-Server-icon.png"/>
            <p:cNvPicPr>
              <a:picLocks noChangeAspect="1"/>
            </p:cNvPicPr>
            <p:nvPr/>
          </p:nvPicPr>
          <p:blipFill>
            <a:blip r:embed="rId7"/>
            <a:srcRect/>
            <a:stretch>
              <a:fillRect/>
            </a:stretch>
          </p:blipFill>
          <p:spPr bwMode="auto">
            <a:xfrm>
              <a:off x="8077200" y="3333750"/>
              <a:ext cx="863600" cy="863600"/>
            </a:xfrm>
            <a:prstGeom prst="rect">
              <a:avLst/>
            </a:prstGeom>
            <a:noFill/>
            <a:ln w="9525">
              <a:noFill/>
              <a:miter lim="800000"/>
              <a:headEnd/>
              <a:tailEnd/>
            </a:ln>
          </p:spPr>
        </p:pic>
        <p:pic>
          <p:nvPicPr>
            <p:cNvPr id="21533" name="Picture 113" descr="BU005259.png"/>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bwMode="auto">
            <a:xfrm>
              <a:off x="8229600" y="3333750"/>
              <a:ext cx="596942" cy="533400"/>
            </a:xfrm>
            <a:prstGeom prst="rect">
              <a:avLst/>
            </a:prstGeom>
            <a:noFill/>
            <a:ln w="9525">
              <a:noFill/>
              <a:miter lim="800000"/>
              <a:headEnd/>
              <a:tailEnd/>
            </a:ln>
          </p:spPr>
        </p:pic>
      </p:grpSp>
      <p:grpSp>
        <p:nvGrpSpPr>
          <p:cNvPr id="21526" name="Group 115"/>
          <p:cNvGrpSpPr>
            <a:grpSpLocks/>
          </p:cNvGrpSpPr>
          <p:nvPr/>
        </p:nvGrpSpPr>
        <p:grpSpPr bwMode="auto">
          <a:xfrm>
            <a:off x="8051800" y="3028951"/>
            <a:ext cx="863600" cy="863600"/>
            <a:chOff x="8077200" y="3333750"/>
            <a:chExt cx="863600" cy="863600"/>
          </a:xfrm>
        </p:grpSpPr>
        <p:pic>
          <p:nvPicPr>
            <p:cNvPr id="21530" name="Picture 116" descr="Network-Server-icon.png"/>
            <p:cNvPicPr>
              <a:picLocks noChangeAspect="1"/>
            </p:cNvPicPr>
            <p:nvPr/>
          </p:nvPicPr>
          <p:blipFill>
            <a:blip r:embed="rId7"/>
            <a:srcRect/>
            <a:stretch>
              <a:fillRect/>
            </a:stretch>
          </p:blipFill>
          <p:spPr bwMode="auto">
            <a:xfrm>
              <a:off x="8077200" y="3333750"/>
              <a:ext cx="863600" cy="863600"/>
            </a:xfrm>
            <a:prstGeom prst="rect">
              <a:avLst/>
            </a:prstGeom>
            <a:noFill/>
            <a:ln w="9525">
              <a:noFill/>
              <a:miter lim="800000"/>
              <a:headEnd/>
              <a:tailEnd/>
            </a:ln>
          </p:spPr>
        </p:pic>
        <p:pic>
          <p:nvPicPr>
            <p:cNvPr id="21531" name="Picture 117" descr="BU005259.png"/>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bwMode="auto">
            <a:xfrm>
              <a:off x="8229600" y="3333750"/>
              <a:ext cx="596942" cy="533400"/>
            </a:xfrm>
            <a:prstGeom prst="rect">
              <a:avLst/>
            </a:prstGeom>
            <a:noFill/>
            <a:ln w="9525">
              <a:noFill/>
              <a:miter lim="800000"/>
              <a:headEnd/>
              <a:tailEnd/>
            </a:ln>
          </p:spPr>
        </p:pic>
      </p:grpSp>
      <p:cxnSp>
        <p:nvCxnSpPr>
          <p:cNvPr id="92" name="Elbow Connector 91"/>
          <p:cNvCxnSpPr/>
          <p:nvPr/>
        </p:nvCxnSpPr>
        <p:spPr>
          <a:xfrm flipV="1">
            <a:off x="6248400" y="3460750"/>
            <a:ext cx="1803400" cy="749300"/>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8" name="Elbow Connector 87"/>
          <p:cNvCxnSpPr/>
          <p:nvPr/>
        </p:nvCxnSpPr>
        <p:spPr>
          <a:xfrm flipV="1">
            <a:off x="6248400" y="3689350"/>
            <a:ext cx="1524000" cy="520700"/>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2" name="Elbow Connector 81"/>
          <p:cNvCxnSpPr/>
          <p:nvPr/>
        </p:nvCxnSpPr>
        <p:spPr>
          <a:xfrm flipV="1">
            <a:off x="6248400" y="3917950"/>
            <a:ext cx="1219200" cy="292100"/>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888933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Hadoop Projects &amp; Ecosystem</a:t>
            </a:r>
            <a:endParaRPr lang="en-US" dirty="0"/>
          </a:p>
        </p:txBody>
      </p:sp>
      <p:sp>
        <p:nvSpPr>
          <p:cNvPr id="5" name="Slide Number Placeholder 4"/>
          <p:cNvSpPr>
            <a:spLocks noGrp="1"/>
          </p:cNvSpPr>
          <p:nvPr>
            <p:ph type="sldNum" sz="quarter" idx="12"/>
          </p:nvPr>
        </p:nvSpPr>
        <p:spPr/>
        <p:txBody>
          <a:bodyPr/>
          <a:lstStyle/>
          <a:p>
            <a:pPr>
              <a:defRPr/>
            </a:pPr>
            <a:fld id="{70F2A579-FA9A-0541-9076-891FB0611726}" type="slidenum">
              <a:rPr lang="en-US" smtClean="0"/>
              <a:pPr>
                <a:defRPr/>
              </a:pPr>
              <a:t>11</a:t>
            </a:fld>
            <a:endParaRPr lang="en-US" sz="1600"/>
          </a:p>
        </p:txBody>
      </p:sp>
      <p:sp>
        <p:nvSpPr>
          <p:cNvPr id="6" name="Rectangle 5"/>
          <p:cNvSpPr/>
          <p:nvPr/>
        </p:nvSpPr>
        <p:spPr>
          <a:xfrm>
            <a:off x="1335882" y="3850474"/>
            <a:ext cx="4427570" cy="5381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bg1"/>
                </a:solidFill>
              </a:rPr>
              <a:t>HDFS</a:t>
            </a:r>
          </a:p>
          <a:p>
            <a:pPr algn="ctr"/>
            <a:r>
              <a:rPr lang="en-US" sz="1600" dirty="0" smtClean="0">
                <a:solidFill>
                  <a:schemeClr val="bg1"/>
                </a:solidFill>
              </a:rPr>
              <a:t>Distributed, redundant file system</a:t>
            </a:r>
            <a:endParaRPr lang="en-US" sz="1600" dirty="0">
              <a:solidFill>
                <a:schemeClr val="bg1"/>
              </a:solidFill>
            </a:endParaRPr>
          </a:p>
        </p:txBody>
      </p:sp>
      <p:sp>
        <p:nvSpPr>
          <p:cNvPr id="7" name="Rectangle 6"/>
          <p:cNvSpPr/>
          <p:nvPr/>
        </p:nvSpPr>
        <p:spPr>
          <a:xfrm>
            <a:off x="1335882" y="3204677"/>
            <a:ext cx="3721655" cy="5381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bg1"/>
                </a:solidFill>
              </a:rPr>
              <a:t>MapReduce/</a:t>
            </a:r>
            <a:r>
              <a:rPr lang="en-US" b="1" dirty="0" err="1" smtClean="0">
                <a:solidFill>
                  <a:schemeClr val="bg1"/>
                </a:solidFill>
              </a:rPr>
              <a:t>Tez</a:t>
            </a:r>
            <a:r>
              <a:rPr lang="en-US" b="1" dirty="0" smtClean="0">
                <a:solidFill>
                  <a:schemeClr val="bg1"/>
                </a:solidFill>
              </a:rPr>
              <a:t> on YARN</a:t>
            </a:r>
          </a:p>
          <a:p>
            <a:pPr algn="ctr"/>
            <a:r>
              <a:rPr lang="en-US" sz="1400" dirty="0" smtClean="0">
                <a:solidFill>
                  <a:schemeClr val="bg1"/>
                </a:solidFill>
              </a:rPr>
              <a:t>Distributed </a:t>
            </a:r>
            <a:r>
              <a:rPr lang="en-US" sz="1400" dirty="0">
                <a:solidFill>
                  <a:schemeClr val="bg1"/>
                </a:solidFill>
              </a:rPr>
              <a:t>p</a:t>
            </a:r>
            <a:r>
              <a:rPr lang="en-US" sz="1400" dirty="0" smtClean="0">
                <a:solidFill>
                  <a:schemeClr val="bg1"/>
                </a:solidFill>
              </a:rPr>
              <a:t>rocessing framework</a:t>
            </a:r>
            <a:endParaRPr lang="en-US" sz="1400" dirty="0">
              <a:solidFill>
                <a:schemeClr val="bg1"/>
              </a:solidFill>
            </a:endParaRPr>
          </a:p>
        </p:txBody>
      </p:sp>
      <p:sp>
        <p:nvSpPr>
          <p:cNvPr id="8" name="Rectangle 7"/>
          <p:cNvSpPr/>
          <p:nvPr/>
        </p:nvSpPr>
        <p:spPr>
          <a:xfrm rot="5400000">
            <a:off x="265175" y="2211320"/>
            <a:ext cx="1227016" cy="53816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err="1" smtClean="0">
                <a:solidFill>
                  <a:schemeClr val="bg1"/>
                </a:solidFill>
              </a:rPr>
              <a:t>Sqoop</a:t>
            </a:r>
            <a:endParaRPr lang="en-US" b="1" dirty="0" smtClean="0">
              <a:solidFill>
                <a:schemeClr val="bg1"/>
              </a:solidFill>
            </a:endParaRPr>
          </a:p>
          <a:p>
            <a:pPr algn="ctr"/>
            <a:r>
              <a:rPr lang="en-US" sz="1600" dirty="0" smtClean="0">
                <a:solidFill>
                  <a:schemeClr val="bg1"/>
                </a:solidFill>
              </a:rPr>
              <a:t>DB import</a:t>
            </a:r>
            <a:endParaRPr lang="en-US" sz="1600" dirty="0">
              <a:solidFill>
                <a:schemeClr val="bg1"/>
              </a:solidFill>
            </a:endParaRPr>
          </a:p>
        </p:txBody>
      </p:sp>
      <p:sp>
        <p:nvSpPr>
          <p:cNvPr id="9" name="Rectangle 8"/>
          <p:cNvSpPr/>
          <p:nvPr/>
        </p:nvSpPr>
        <p:spPr>
          <a:xfrm rot="5400000">
            <a:off x="286703" y="3527576"/>
            <a:ext cx="1183961" cy="5381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bg1"/>
                </a:solidFill>
              </a:rPr>
              <a:t>Flume</a:t>
            </a:r>
          </a:p>
          <a:p>
            <a:pPr algn="ctr"/>
            <a:r>
              <a:rPr lang="en-US" sz="1600" dirty="0" smtClean="0">
                <a:solidFill>
                  <a:schemeClr val="bg1"/>
                </a:solidFill>
              </a:rPr>
              <a:t>Log import</a:t>
            </a:r>
            <a:endParaRPr lang="en-US" sz="1600" dirty="0">
              <a:solidFill>
                <a:schemeClr val="bg1"/>
              </a:solidFill>
            </a:endParaRPr>
          </a:p>
        </p:txBody>
      </p:sp>
      <p:sp>
        <p:nvSpPr>
          <p:cNvPr id="10" name="Rectangle 9"/>
          <p:cNvSpPr/>
          <p:nvPr/>
        </p:nvSpPr>
        <p:spPr>
          <a:xfrm rot="5400000">
            <a:off x="5145250" y="2395721"/>
            <a:ext cx="3447669" cy="5381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err="1" smtClean="0">
                <a:solidFill>
                  <a:schemeClr val="bg1"/>
                </a:solidFill>
              </a:rPr>
              <a:t>ZooKeeper</a:t>
            </a:r>
            <a:endParaRPr lang="en-US" b="1" dirty="0" smtClean="0">
              <a:solidFill>
                <a:schemeClr val="bg1"/>
              </a:solidFill>
            </a:endParaRPr>
          </a:p>
          <a:p>
            <a:pPr algn="ctr"/>
            <a:r>
              <a:rPr lang="en-US" sz="1600" dirty="0" smtClean="0">
                <a:solidFill>
                  <a:schemeClr val="bg1"/>
                </a:solidFill>
              </a:rPr>
              <a:t>Configuration, coordination</a:t>
            </a:r>
            <a:endParaRPr lang="en-US" sz="1600" dirty="0">
              <a:solidFill>
                <a:schemeClr val="bg1"/>
              </a:solidFill>
            </a:endParaRPr>
          </a:p>
        </p:txBody>
      </p:sp>
      <p:sp>
        <p:nvSpPr>
          <p:cNvPr id="11" name="Rectangle 10"/>
          <p:cNvSpPr/>
          <p:nvPr/>
        </p:nvSpPr>
        <p:spPr>
          <a:xfrm rot="5400000">
            <a:off x="5779484" y="2395720"/>
            <a:ext cx="3447667" cy="5381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err="1" smtClean="0">
                <a:solidFill>
                  <a:schemeClr val="bg1"/>
                </a:solidFill>
              </a:rPr>
              <a:t>Ambari</a:t>
            </a:r>
            <a:endParaRPr lang="en-US" b="1" dirty="0" smtClean="0">
              <a:solidFill>
                <a:schemeClr val="bg1"/>
              </a:solidFill>
            </a:endParaRPr>
          </a:p>
          <a:p>
            <a:pPr algn="ctr"/>
            <a:r>
              <a:rPr lang="en-US" sz="1600" dirty="0" smtClean="0">
                <a:solidFill>
                  <a:schemeClr val="bg1"/>
                </a:solidFill>
              </a:rPr>
              <a:t>Deploy, configure, monitor</a:t>
            </a:r>
            <a:endParaRPr lang="en-US" sz="1600" dirty="0">
              <a:solidFill>
                <a:schemeClr val="bg1"/>
              </a:solidFill>
            </a:endParaRPr>
          </a:p>
        </p:txBody>
      </p:sp>
      <p:sp>
        <p:nvSpPr>
          <p:cNvPr id="12" name="Rectangle 11"/>
          <p:cNvSpPr/>
          <p:nvPr/>
        </p:nvSpPr>
        <p:spPr>
          <a:xfrm>
            <a:off x="4289189" y="1875084"/>
            <a:ext cx="768349" cy="5381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bg1"/>
                </a:solidFill>
              </a:rPr>
              <a:t>Hive</a:t>
            </a:r>
          </a:p>
          <a:p>
            <a:pPr algn="ctr"/>
            <a:r>
              <a:rPr lang="en-US" sz="1400" dirty="0" smtClean="0">
                <a:solidFill>
                  <a:schemeClr val="bg1"/>
                </a:solidFill>
              </a:rPr>
              <a:t>SQL</a:t>
            </a:r>
            <a:endParaRPr lang="en-US" sz="1400" dirty="0">
              <a:solidFill>
                <a:schemeClr val="bg1"/>
              </a:solidFill>
            </a:endParaRPr>
          </a:p>
        </p:txBody>
      </p:sp>
      <p:sp>
        <p:nvSpPr>
          <p:cNvPr id="13" name="Rectangle 12"/>
          <p:cNvSpPr/>
          <p:nvPr/>
        </p:nvSpPr>
        <p:spPr>
          <a:xfrm>
            <a:off x="3104533" y="1875084"/>
            <a:ext cx="1027373" cy="5381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bg1"/>
                </a:solidFill>
              </a:rPr>
              <a:t>Pig</a:t>
            </a:r>
          </a:p>
          <a:p>
            <a:pPr algn="ctr"/>
            <a:r>
              <a:rPr lang="en-US" sz="1400" dirty="0" smtClean="0">
                <a:solidFill>
                  <a:schemeClr val="bg1"/>
                </a:solidFill>
              </a:rPr>
              <a:t>Scripting</a:t>
            </a:r>
            <a:endParaRPr lang="en-US" sz="1400" dirty="0">
              <a:solidFill>
                <a:schemeClr val="bg1"/>
              </a:solidFill>
            </a:endParaRPr>
          </a:p>
        </p:txBody>
      </p:sp>
      <p:sp>
        <p:nvSpPr>
          <p:cNvPr id="14" name="Rectangle 13"/>
          <p:cNvSpPr/>
          <p:nvPr/>
        </p:nvSpPr>
        <p:spPr>
          <a:xfrm rot="5400000">
            <a:off x="4560543" y="2550698"/>
            <a:ext cx="1867654" cy="5381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bg1"/>
                </a:solidFill>
              </a:rPr>
              <a:t>HBase</a:t>
            </a:r>
          </a:p>
          <a:p>
            <a:pPr algn="ctr"/>
            <a:r>
              <a:rPr lang="en-US" sz="1400" dirty="0" smtClean="0">
                <a:solidFill>
                  <a:schemeClr val="bg1"/>
                </a:solidFill>
              </a:rPr>
              <a:t>Column DB</a:t>
            </a:r>
            <a:endParaRPr lang="en-US" sz="1400" dirty="0">
              <a:solidFill>
                <a:schemeClr val="bg1"/>
              </a:solidFill>
            </a:endParaRPr>
          </a:p>
        </p:txBody>
      </p:sp>
      <p:sp>
        <p:nvSpPr>
          <p:cNvPr id="15" name="Rectangle 14"/>
          <p:cNvSpPr/>
          <p:nvPr/>
        </p:nvSpPr>
        <p:spPr>
          <a:xfrm rot="5400000">
            <a:off x="4501936" y="2395721"/>
            <a:ext cx="3447668" cy="5381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err="1" smtClean="0">
                <a:solidFill>
                  <a:schemeClr val="bg1"/>
                </a:solidFill>
              </a:rPr>
              <a:t>Oozie</a:t>
            </a:r>
            <a:endParaRPr lang="en-US" b="1" dirty="0" smtClean="0">
              <a:solidFill>
                <a:schemeClr val="bg1"/>
              </a:solidFill>
            </a:endParaRPr>
          </a:p>
          <a:p>
            <a:pPr algn="ctr"/>
            <a:r>
              <a:rPr lang="en-US" sz="1600" dirty="0" smtClean="0">
                <a:solidFill>
                  <a:schemeClr val="bg1"/>
                </a:solidFill>
              </a:rPr>
              <a:t>Orchestration, workflow</a:t>
            </a:r>
            <a:endParaRPr lang="en-US" sz="1600" dirty="0">
              <a:solidFill>
                <a:schemeClr val="bg1"/>
              </a:solidFill>
            </a:endParaRPr>
          </a:p>
        </p:txBody>
      </p:sp>
      <p:sp>
        <p:nvSpPr>
          <p:cNvPr id="16" name="Rectangle 15"/>
          <p:cNvSpPr/>
          <p:nvPr/>
        </p:nvSpPr>
        <p:spPr>
          <a:xfrm>
            <a:off x="3953385" y="965734"/>
            <a:ext cx="1104153" cy="5381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bg1"/>
                </a:solidFill>
              </a:rPr>
              <a:t>Hue</a:t>
            </a:r>
          </a:p>
          <a:p>
            <a:pPr algn="ctr"/>
            <a:r>
              <a:rPr lang="en-US" sz="1600" dirty="0" smtClean="0">
                <a:solidFill>
                  <a:schemeClr val="bg1"/>
                </a:solidFill>
              </a:rPr>
              <a:t>SQL GUI</a:t>
            </a:r>
            <a:endParaRPr lang="en-US" sz="1600" dirty="0">
              <a:solidFill>
                <a:schemeClr val="bg1"/>
              </a:solidFill>
            </a:endParaRPr>
          </a:p>
        </p:txBody>
      </p:sp>
      <p:sp>
        <p:nvSpPr>
          <p:cNvPr id="18" name="Rectangle 17"/>
          <p:cNvSpPr/>
          <p:nvPr/>
        </p:nvSpPr>
        <p:spPr>
          <a:xfrm>
            <a:off x="1335880" y="2555747"/>
            <a:ext cx="3721657" cy="5381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err="1" smtClean="0">
                <a:solidFill>
                  <a:schemeClr val="bg1"/>
                </a:solidFill>
              </a:rPr>
              <a:t>HCatalog</a:t>
            </a:r>
            <a:endParaRPr lang="en-US" b="1" dirty="0" smtClean="0">
              <a:solidFill>
                <a:schemeClr val="bg1"/>
              </a:solidFill>
            </a:endParaRPr>
          </a:p>
          <a:p>
            <a:pPr algn="ctr"/>
            <a:r>
              <a:rPr lang="en-US" sz="1400" dirty="0" smtClean="0">
                <a:solidFill>
                  <a:schemeClr val="bg1"/>
                </a:solidFill>
              </a:rPr>
              <a:t>(optional) Schema sharing</a:t>
            </a:r>
            <a:endParaRPr lang="en-US" sz="1400" dirty="0">
              <a:solidFill>
                <a:schemeClr val="bg1"/>
              </a:solidFill>
            </a:endParaRPr>
          </a:p>
        </p:txBody>
      </p:sp>
      <p:sp>
        <p:nvSpPr>
          <p:cNvPr id="19" name="Rectangle 18"/>
          <p:cNvSpPr/>
          <p:nvPr/>
        </p:nvSpPr>
        <p:spPr>
          <a:xfrm>
            <a:off x="1335881" y="1875084"/>
            <a:ext cx="1651992" cy="5381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err="1" smtClean="0">
                <a:solidFill>
                  <a:schemeClr val="bg1"/>
                </a:solidFill>
              </a:rPr>
              <a:t>Lucene</a:t>
            </a:r>
            <a:r>
              <a:rPr lang="en-US" b="1" dirty="0" smtClean="0">
                <a:solidFill>
                  <a:schemeClr val="bg1"/>
                </a:solidFill>
              </a:rPr>
              <a:t>/</a:t>
            </a:r>
            <a:r>
              <a:rPr lang="en-US" b="1" dirty="0" err="1" smtClean="0">
                <a:solidFill>
                  <a:schemeClr val="bg1"/>
                </a:solidFill>
              </a:rPr>
              <a:t>Solr</a:t>
            </a:r>
            <a:endParaRPr lang="en-US" b="1" dirty="0" smtClean="0">
              <a:solidFill>
                <a:schemeClr val="bg1"/>
              </a:solidFill>
            </a:endParaRPr>
          </a:p>
          <a:p>
            <a:pPr algn="ctr"/>
            <a:r>
              <a:rPr lang="en-US" sz="1400" dirty="0" smtClean="0">
                <a:solidFill>
                  <a:schemeClr val="bg1"/>
                </a:solidFill>
              </a:rPr>
              <a:t>Search</a:t>
            </a:r>
            <a:endParaRPr lang="en-US" sz="1600" dirty="0">
              <a:solidFill>
                <a:schemeClr val="bg1"/>
              </a:solidFill>
            </a:endParaRPr>
          </a:p>
        </p:txBody>
      </p:sp>
    </p:spTree>
    <p:extLst>
      <p:ext uri="{BB962C8B-B14F-4D97-AF65-F5344CB8AC3E}">
        <p14:creationId xmlns:p14="http://schemas.microsoft.com/office/powerpoint/2010/main" val="6011913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Hue</a:t>
            </a:r>
            <a:endParaRPr lang="en-US" dirty="0"/>
          </a:p>
        </p:txBody>
      </p:sp>
      <p:sp>
        <p:nvSpPr>
          <p:cNvPr id="3" name="Slide Number Placeholder 2"/>
          <p:cNvSpPr>
            <a:spLocks noGrp="1"/>
          </p:cNvSpPr>
          <p:nvPr>
            <p:ph type="sldNum" sz="quarter" idx="10"/>
          </p:nvPr>
        </p:nvSpPr>
        <p:spPr/>
        <p:txBody>
          <a:bodyPr/>
          <a:lstStyle/>
          <a:p>
            <a:fld id="{A3F7CB7D-F184-43C7-B6FD-03D728E1BBFF}" type="slidenum">
              <a:rPr lang="en-US" smtClean="0">
                <a:solidFill>
                  <a:srgbClr val="FFFFFF"/>
                </a:solidFill>
              </a:rPr>
              <a:pPr/>
              <a:t>12</a:t>
            </a:fld>
            <a:endParaRPr lang="en-US" dirty="0">
              <a:solidFill>
                <a:srgbClr val="FFFFFF"/>
              </a:solidFill>
            </a:endParaRPr>
          </a:p>
        </p:txBody>
      </p:sp>
      <p:pic>
        <p:nvPicPr>
          <p:cNvPr id="4" name="Picture 3"/>
          <p:cNvPicPr>
            <a:picLocks noChangeAspect="1"/>
          </p:cNvPicPr>
          <p:nvPr/>
        </p:nvPicPr>
        <p:blipFill>
          <a:blip r:embed="rId2"/>
          <a:stretch>
            <a:fillRect/>
          </a:stretch>
        </p:blipFill>
        <p:spPr>
          <a:xfrm>
            <a:off x="260176" y="133350"/>
            <a:ext cx="8579024" cy="4615949"/>
          </a:xfrm>
          <a:prstGeom prst="rect">
            <a:avLst/>
          </a:prstGeom>
        </p:spPr>
      </p:pic>
      <p:sp>
        <p:nvSpPr>
          <p:cNvPr id="5" name="TextBox 4"/>
          <p:cNvSpPr txBox="1"/>
          <p:nvPr/>
        </p:nvSpPr>
        <p:spPr>
          <a:xfrm>
            <a:off x="4222576" y="2038350"/>
            <a:ext cx="1489510" cy="769441"/>
          </a:xfrm>
          <a:prstGeom prst="rect">
            <a:avLst/>
          </a:prstGeom>
          <a:noFill/>
        </p:spPr>
        <p:txBody>
          <a:bodyPr wrap="none" rtlCol="0">
            <a:spAutoFit/>
          </a:bodyPr>
          <a:lstStyle/>
          <a:p>
            <a:r>
              <a:rPr lang="en-US" sz="4400" dirty="0" smtClean="0">
                <a:solidFill>
                  <a:srgbClr val="D1300B"/>
                </a:solidFill>
                <a:latin typeface="Cooper Black"/>
                <a:cs typeface="Cooper Black"/>
              </a:rPr>
              <a:t>HUE</a:t>
            </a:r>
            <a:endParaRPr lang="en-US" sz="4400" dirty="0">
              <a:solidFill>
                <a:srgbClr val="D1300B"/>
              </a:solidFill>
              <a:latin typeface="Cooper Black"/>
              <a:cs typeface="Cooper Black"/>
            </a:endParaRPr>
          </a:p>
        </p:txBody>
      </p:sp>
    </p:spTree>
    <p:extLst>
      <p:ext uri="{BB962C8B-B14F-4D97-AF65-F5344CB8AC3E}">
        <p14:creationId xmlns:p14="http://schemas.microsoft.com/office/powerpoint/2010/main" val="488715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Typical Hadoop Cluster</a:t>
            </a:r>
            <a:endParaRPr lang="en-US" dirty="0"/>
          </a:p>
        </p:txBody>
      </p:sp>
      <p:sp>
        <p:nvSpPr>
          <p:cNvPr id="3" name="Content Placeholder 2"/>
          <p:cNvSpPr>
            <a:spLocks noGrp="1"/>
          </p:cNvSpPr>
          <p:nvPr>
            <p:ph sz="quarter" idx="13"/>
          </p:nvPr>
        </p:nvSpPr>
        <p:spPr>
          <a:xfrm>
            <a:off x="609600" y="957646"/>
            <a:ext cx="3886200" cy="3519104"/>
          </a:xfrm>
        </p:spPr>
        <p:txBody>
          <a:bodyPr>
            <a:normAutofit fontScale="92500"/>
          </a:bodyPr>
          <a:lstStyle/>
          <a:p>
            <a:r>
              <a:rPr lang="en-US" dirty="0" smtClean="0"/>
              <a:t>NameNode</a:t>
            </a:r>
          </a:p>
          <a:p>
            <a:pPr lvl="1"/>
            <a:r>
              <a:rPr lang="en-US" dirty="0" smtClean="0"/>
              <a:t>Files, metadata in RAM, logs changes</a:t>
            </a:r>
          </a:p>
          <a:p>
            <a:r>
              <a:rPr lang="en-US" dirty="0" smtClean="0"/>
              <a:t>Secondary NameNode</a:t>
            </a:r>
          </a:p>
          <a:p>
            <a:pPr lvl="1"/>
            <a:r>
              <a:rPr lang="en-US" dirty="0" smtClean="0"/>
              <a:t>Merges changes. Not a backup!</a:t>
            </a:r>
          </a:p>
          <a:p>
            <a:r>
              <a:rPr lang="en-US" dirty="0" smtClean="0"/>
              <a:t>JobTracker</a:t>
            </a:r>
          </a:p>
          <a:p>
            <a:pPr lvl="1"/>
            <a:r>
              <a:rPr lang="en-US" dirty="0" smtClean="0"/>
              <a:t>Assigns nodes to jobs, handles failures</a:t>
            </a:r>
          </a:p>
          <a:p>
            <a:r>
              <a:rPr lang="en-US" dirty="0" smtClean="0"/>
              <a:t>Per DataNode</a:t>
            </a:r>
          </a:p>
          <a:p>
            <a:pPr lvl="1"/>
            <a:r>
              <a:rPr lang="en-US" dirty="0" smtClean="0"/>
              <a:t>DataNode— Files and backup; slave to NameNode</a:t>
            </a:r>
          </a:p>
          <a:p>
            <a:pPr lvl="1"/>
            <a:r>
              <a:rPr lang="en-US" dirty="0" smtClean="0"/>
              <a:t>TaskTracker— Manages tasks on slave; slave to JobTracker</a:t>
            </a:r>
          </a:p>
        </p:txBody>
      </p:sp>
      <p:pic>
        <p:nvPicPr>
          <p:cNvPr id="7" name="Content Placeholder 6"/>
          <p:cNvPicPr>
            <a:picLocks noGrp="1" noChangeAspect="1"/>
          </p:cNvPicPr>
          <p:nvPr>
            <p:ph sz="quarter" idx="17"/>
          </p:nvPr>
        </p:nvPicPr>
        <p:blipFill rotWithShape="1">
          <a:blip r:embed="rId3"/>
          <a:srcRect l="-89" r="37008"/>
          <a:stretch/>
        </p:blipFill>
        <p:spPr>
          <a:xfrm>
            <a:off x="5101741" y="957646"/>
            <a:ext cx="3831412" cy="3900104"/>
          </a:xfrm>
        </p:spPr>
      </p:pic>
      <p:sp>
        <p:nvSpPr>
          <p:cNvPr id="4" name="Slide Number Placeholder 3"/>
          <p:cNvSpPr>
            <a:spLocks noGrp="1"/>
          </p:cNvSpPr>
          <p:nvPr>
            <p:ph type="sldNum" sz="quarter" idx="18"/>
          </p:nvPr>
        </p:nvSpPr>
        <p:spPr/>
        <p:txBody>
          <a:bodyPr/>
          <a:lstStyle/>
          <a:p>
            <a:fld id="{70F2A579-FA9A-0541-9076-891FB0611726}" type="slidenum">
              <a:rPr lang="en-US" smtClean="0"/>
              <a:pPr/>
              <a:t>13</a:t>
            </a:fld>
            <a:endParaRPr lang="en-US"/>
          </a:p>
        </p:txBody>
      </p:sp>
    </p:spTree>
    <p:extLst>
      <p:ext uri="{BB962C8B-B14F-4D97-AF65-F5344CB8AC3E}">
        <p14:creationId xmlns:p14="http://schemas.microsoft.com/office/powerpoint/2010/main" val="1603759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endParaRPr lang="en-US"/>
          </a:p>
        </p:txBody>
      </p:sp>
      <p:sp>
        <p:nvSpPr>
          <p:cNvPr id="6" name="Title 5"/>
          <p:cNvSpPr>
            <a:spLocks noGrp="1"/>
          </p:cNvSpPr>
          <p:nvPr>
            <p:ph type="title"/>
          </p:nvPr>
        </p:nvSpPr>
        <p:spPr/>
        <p:txBody>
          <a:bodyPr/>
          <a:lstStyle/>
          <a:p>
            <a:r>
              <a:rPr lang="en-US" dirty="0" smtClean="0"/>
              <a:t>Hadoop “hello world”</a:t>
            </a:r>
            <a:endParaRPr lang="en-US" dirty="0"/>
          </a:p>
        </p:txBody>
      </p:sp>
      <p:sp>
        <p:nvSpPr>
          <p:cNvPr id="5" name="Slide Number Placeholder 4"/>
          <p:cNvSpPr>
            <a:spLocks noGrp="1"/>
          </p:cNvSpPr>
          <p:nvPr>
            <p:ph type="sldNum" sz="quarter" idx="10"/>
          </p:nvPr>
        </p:nvSpPr>
        <p:spPr/>
        <p:txBody>
          <a:bodyPr/>
          <a:lstStyle/>
          <a:p>
            <a:pPr algn="ctr"/>
            <a:fld id="{8F82E0A0-C266-4798-8C8F-B9F91E9DA37E}" type="slidenum">
              <a:rPr lang="en-US" sz="1400" b="1" smtClean="0">
                <a:solidFill>
                  <a:srgbClr val="FFFFFF"/>
                </a:solidFill>
              </a:rPr>
              <a:pPr algn="ctr"/>
              <a:t>14</a:t>
            </a:fld>
            <a:endParaRPr lang="en-US" dirty="0"/>
          </a:p>
        </p:txBody>
      </p:sp>
    </p:spTree>
    <p:extLst>
      <p:ext uri="{BB962C8B-B14F-4D97-AF65-F5344CB8AC3E}">
        <p14:creationId xmlns:p14="http://schemas.microsoft.com/office/powerpoint/2010/main" val="6242095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Mapper.py</a:t>
            </a:r>
            <a:endParaRPr lang="en-US" dirty="0"/>
          </a:p>
        </p:txBody>
      </p:sp>
      <p:sp>
        <p:nvSpPr>
          <p:cNvPr id="4" name="Slide Number Placeholder 3"/>
          <p:cNvSpPr>
            <a:spLocks noGrp="1"/>
          </p:cNvSpPr>
          <p:nvPr>
            <p:ph type="sldNum" sz="quarter" idx="10"/>
          </p:nvPr>
        </p:nvSpPr>
        <p:spPr/>
        <p:txBody>
          <a:bodyPr/>
          <a:lstStyle/>
          <a:p>
            <a:pPr algn="ctr"/>
            <a:fld id="{8F82E0A0-C266-4798-8C8F-B9F91E9DA37E}" type="slidenum">
              <a:rPr lang="en-US" sz="2400" b="1" smtClean="0">
                <a:solidFill>
                  <a:srgbClr val="FFFFFF"/>
                </a:solidFill>
              </a:rPr>
              <a:pPr algn="ctr"/>
              <a:t>15</a:t>
            </a:fld>
            <a:endParaRPr lang="en-US" sz="2400" dirty="0">
              <a:solidFill>
                <a:srgbClr val="FFFFFF"/>
              </a:solidFill>
            </a:endParaRPr>
          </a:p>
        </p:txBody>
      </p:sp>
      <p:pic>
        <p:nvPicPr>
          <p:cNvPr id="6" name="Picture 5"/>
          <p:cNvPicPr>
            <a:picLocks noChangeAspect="1"/>
          </p:cNvPicPr>
          <p:nvPr/>
        </p:nvPicPr>
        <p:blipFill>
          <a:blip r:embed="rId2"/>
          <a:stretch>
            <a:fillRect/>
          </a:stretch>
        </p:blipFill>
        <p:spPr>
          <a:xfrm>
            <a:off x="2286000" y="17799"/>
            <a:ext cx="6711922" cy="5143500"/>
          </a:xfrm>
          <a:prstGeom prst="rect">
            <a:avLst/>
          </a:prstGeom>
        </p:spPr>
      </p:pic>
    </p:spTree>
    <p:extLst>
      <p:ext uri="{BB962C8B-B14F-4D97-AF65-F5344CB8AC3E}">
        <p14:creationId xmlns:p14="http://schemas.microsoft.com/office/powerpoint/2010/main" val="14952146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Reducer.py</a:t>
            </a:r>
            <a:endParaRPr lang="en-US" dirty="0"/>
          </a:p>
        </p:txBody>
      </p:sp>
      <p:sp>
        <p:nvSpPr>
          <p:cNvPr id="3" name="Slide Number Placeholder 2"/>
          <p:cNvSpPr>
            <a:spLocks noGrp="1"/>
          </p:cNvSpPr>
          <p:nvPr>
            <p:ph type="sldNum" sz="quarter" idx="10"/>
          </p:nvPr>
        </p:nvSpPr>
        <p:spPr/>
        <p:txBody>
          <a:bodyPr/>
          <a:lstStyle/>
          <a:p>
            <a:fld id="{A3F7CB7D-F184-43C7-B6FD-03D728E1BBFF}" type="slidenum">
              <a:rPr lang="en-US" smtClean="0">
                <a:solidFill>
                  <a:srgbClr val="FFFFFF"/>
                </a:solidFill>
              </a:rPr>
              <a:pPr/>
              <a:t>16</a:t>
            </a:fld>
            <a:endParaRPr lang="en-US" dirty="0">
              <a:solidFill>
                <a:srgbClr val="FFFFFF"/>
              </a:solidFill>
            </a:endParaRPr>
          </a:p>
        </p:txBody>
      </p:sp>
      <p:pic>
        <p:nvPicPr>
          <p:cNvPr id="5" name="Picture 4"/>
          <p:cNvPicPr>
            <a:picLocks noChangeAspect="1"/>
          </p:cNvPicPr>
          <p:nvPr/>
        </p:nvPicPr>
        <p:blipFill>
          <a:blip r:embed="rId2"/>
          <a:stretch>
            <a:fillRect/>
          </a:stretch>
        </p:blipFill>
        <p:spPr>
          <a:xfrm>
            <a:off x="2286000" y="0"/>
            <a:ext cx="6711922" cy="5143500"/>
          </a:xfrm>
          <a:prstGeom prst="rect">
            <a:avLst/>
          </a:prstGeom>
        </p:spPr>
      </p:pic>
    </p:spTree>
    <p:extLst>
      <p:ext uri="{BB962C8B-B14F-4D97-AF65-F5344CB8AC3E}">
        <p14:creationId xmlns:p14="http://schemas.microsoft.com/office/powerpoint/2010/main" val="11970412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endParaRPr lang="en-US"/>
          </a:p>
        </p:txBody>
      </p:sp>
      <p:sp>
        <p:nvSpPr>
          <p:cNvPr id="6" name="Title 5"/>
          <p:cNvSpPr>
            <a:spLocks noGrp="1"/>
          </p:cNvSpPr>
          <p:nvPr>
            <p:ph type="title"/>
          </p:nvPr>
        </p:nvSpPr>
        <p:spPr/>
        <p:txBody>
          <a:bodyPr/>
          <a:lstStyle/>
          <a:p>
            <a:r>
              <a:rPr lang="en-US" dirty="0" smtClean="0"/>
              <a:t>Big Data Today</a:t>
            </a:r>
            <a:endParaRPr lang="en-US" dirty="0"/>
          </a:p>
        </p:txBody>
      </p:sp>
      <p:sp>
        <p:nvSpPr>
          <p:cNvPr id="5" name="Slide Number Placeholder 4"/>
          <p:cNvSpPr>
            <a:spLocks noGrp="1"/>
          </p:cNvSpPr>
          <p:nvPr>
            <p:ph type="sldNum" sz="quarter" idx="10"/>
          </p:nvPr>
        </p:nvSpPr>
        <p:spPr/>
        <p:txBody>
          <a:bodyPr/>
          <a:lstStyle/>
          <a:p>
            <a:pPr algn="ctr"/>
            <a:fld id="{8F82E0A0-C266-4798-8C8F-B9F91E9DA37E}" type="slidenum">
              <a:rPr lang="en-US" sz="1400" b="1" smtClean="0">
                <a:solidFill>
                  <a:srgbClr val="FFFFFF"/>
                </a:solidFill>
              </a:rPr>
              <a:pPr algn="ctr"/>
              <a:t>17</a:t>
            </a:fld>
            <a:endParaRPr lang="en-US" dirty="0"/>
          </a:p>
        </p:txBody>
      </p:sp>
    </p:spTree>
    <p:extLst>
      <p:ext uri="{BB962C8B-B14F-4D97-AF65-F5344CB8AC3E}">
        <p14:creationId xmlns:p14="http://schemas.microsoft.com/office/powerpoint/2010/main" val="32057327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895350"/>
            <a:ext cx="8054128"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p:cNvSpPr>
            <a:spLocks noGrp="1"/>
          </p:cNvSpPr>
          <p:nvPr>
            <p:ph type="title"/>
          </p:nvPr>
        </p:nvSpPr>
        <p:spPr>
          <a:xfrm>
            <a:off x="609600" y="57150"/>
            <a:ext cx="8153400" cy="533400"/>
          </a:xfrm>
        </p:spPr>
        <p:txBody>
          <a:bodyPr>
            <a:noAutofit/>
          </a:bodyPr>
          <a:lstStyle/>
          <a:p>
            <a:r>
              <a:rPr lang="en-US" sz="2400" dirty="0" smtClean="0"/>
              <a:t>Today’s Big Data Initiatives: Transactions, Logs, Machine Data</a:t>
            </a:r>
            <a:endParaRPr lang="en-US" sz="2400" dirty="0"/>
          </a:p>
        </p:txBody>
      </p:sp>
      <p:sp>
        <p:nvSpPr>
          <p:cNvPr id="2" name="Slide Number Placeholder 1"/>
          <p:cNvSpPr>
            <a:spLocks noGrp="1"/>
          </p:cNvSpPr>
          <p:nvPr>
            <p:ph type="sldNum" sz="quarter" idx="12"/>
          </p:nvPr>
        </p:nvSpPr>
        <p:spPr>
          <a:xfrm>
            <a:off x="8229600" y="4914900"/>
            <a:ext cx="533400" cy="228600"/>
          </a:xfrm>
          <a:prstGeom prst="rect">
            <a:avLst/>
          </a:prstGeom>
        </p:spPr>
        <p:txBody>
          <a:bodyPr/>
          <a:lstStyle/>
          <a:p>
            <a:pPr>
              <a:defRPr/>
            </a:pPr>
            <a:fld id="{1B458CD6-E4BC-BB47-A642-4AE1843DEE00}" type="slidenum">
              <a:rPr lang="en-US" smtClean="0"/>
              <a:pPr>
                <a:defRPr/>
              </a:pPr>
              <a:t>18</a:t>
            </a:fld>
            <a:endParaRPr lang="en-US" dirty="0"/>
          </a:p>
        </p:txBody>
      </p:sp>
      <p:sp>
        <p:nvSpPr>
          <p:cNvPr id="4" name="TextBox 3"/>
          <p:cNvSpPr txBox="1"/>
          <p:nvPr/>
        </p:nvSpPr>
        <p:spPr>
          <a:xfrm>
            <a:off x="6538497" y="2190750"/>
            <a:ext cx="2223360" cy="400110"/>
          </a:xfrm>
          <a:prstGeom prst="rect">
            <a:avLst/>
          </a:prstGeom>
          <a:noFill/>
        </p:spPr>
        <p:txBody>
          <a:bodyPr wrap="none" rtlCol="0">
            <a:spAutoFit/>
          </a:bodyPr>
          <a:lstStyle/>
          <a:p>
            <a:pPr algn="r"/>
            <a:r>
              <a:rPr lang="en-US" sz="2000" dirty="0" smtClean="0"/>
              <a:t>Unstructured data</a:t>
            </a:r>
            <a:endParaRPr lang="en-US" sz="2000" dirty="0"/>
          </a:p>
        </p:txBody>
      </p:sp>
      <p:cxnSp>
        <p:nvCxnSpPr>
          <p:cNvPr id="5" name="Straight Arrow Connector 4"/>
          <p:cNvCxnSpPr>
            <a:stCxn id="4" idx="1"/>
          </p:cNvCxnSpPr>
          <p:nvPr/>
        </p:nvCxnSpPr>
        <p:spPr>
          <a:xfrm flipV="1">
            <a:off x="6538497" y="1428752"/>
            <a:ext cx="14706" cy="96205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a:stCxn id="4" idx="1"/>
          </p:cNvCxnSpPr>
          <p:nvPr/>
        </p:nvCxnSpPr>
        <p:spPr>
          <a:xfrm flipH="1" flipV="1">
            <a:off x="5181604" y="1885952"/>
            <a:ext cx="1356893" cy="50485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a:stCxn id="4" idx="1"/>
          </p:cNvCxnSpPr>
          <p:nvPr/>
        </p:nvCxnSpPr>
        <p:spPr>
          <a:xfrm flipH="1" flipV="1">
            <a:off x="4876804" y="2114552"/>
            <a:ext cx="1661693" cy="27625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a:stCxn id="4" idx="1"/>
          </p:cNvCxnSpPr>
          <p:nvPr/>
        </p:nvCxnSpPr>
        <p:spPr>
          <a:xfrm flipH="1" flipV="1">
            <a:off x="4419604" y="2343151"/>
            <a:ext cx="2118893" cy="476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a:stCxn id="4" idx="1"/>
          </p:cNvCxnSpPr>
          <p:nvPr/>
        </p:nvCxnSpPr>
        <p:spPr>
          <a:xfrm flipH="1">
            <a:off x="3962404" y="2390805"/>
            <a:ext cx="2576093" cy="33334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a:stCxn id="4" idx="1"/>
          </p:cNvCxnSpPr>
          <p:nvPr/>
        </p:nvCxnSpPr>
        <p:spPr>
          <a:xfrm flipH="1">
            <a:off x="3352804" y="2390805"/>
            <a:ext cx="3185693" cy="56194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4" idx="1"/>
          </p:cNvCxnSpPr>
          <p:nvPr/>
        </p:nvCxnSpPr>
        <p:spPr>
          <a:xfrm flipH="1">
            <a:off x="3200404" y="2390805"/>
            <a:ext cx="3338093" cy="86674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6636332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4758" y="1458615"/>
            <a:ext cx="7085331" cy="3218251"/>
          </a:xfrm>
          <a:prstGeom prst="rect">
            <a:avLst/>
          </a:prstGeom>
        </p:spPr>
      </p:pic>
      <p:sp>
        <p:nvSpPr>
          <p:cNvPr id="6" name="TextBox 5"/>
          <p:cNvSpPr txBox="1"/>
          <p:nvPr/>
        </p:nvSpPr>
        <p:spPr>
          <a:xfrm>
            <a:off x="4997981" y="4567732"/>
            <a:ext cx="2819702" cy="276999"/>
          </a:xfrm>
          <a:prstGeom prst="rect">
            <a:avLst/>
          </a:prstGeom>
          <a:noFill/>
        </p:spPr>
        <p:txBody>
          <a:bodyPr wrap="none" rtlCol="0">
            <a:spAutoFit/>
          </a:bodyPr>
          <a:lstStyle/>
          <a:p>
            <a:pPr fontAlgn="auto">
              <a:spcBef>
                <a:spcPts val="0"/>
              </a:spcBef>
              <a:spcAft>
                <a:spcPts val="0"/>
              </a:spcAft>
            </a:pPr>
            <a:r>
              <a:rPr lang="en-GB" sz="1200" dirty="0" smtClean="0">
                <a:solidFill>
                  <a:srgbClr val="333333"/>
                </a:solidFill>
                <a:latin typeface="Arial"/>
              </a:rPr>
              <a:t>Base: 176 big data users and planners</a:t>
            </a:r>
            <a:endParaRPr lang="en-US" sz="1200" dirty="0">
              <a:solidFill>
                <a:srgbClr val="333333"/>
              </a:solidFill>
              <a:latin typeface="Arial"/>
            </a:endParaRPr>
          </a:p>
        </p:txBody>
      </p:sp>
      <p:sp>
        <p:nvSpPr>
          <p:cNvPr id="7" name="Rectangle 6"/>
          <p:cNvSpPr/>
          <p:nvPr/>
        </p:nvSpPr>
        <p:spPr>
          <a:xfrm>
            <a:off x="237790" y="1066411"/>
            <a:ext cx="8659264" cy="461665"/>
          </a:xfrm>
          <a:prstGeom prst="rect">
            <a:avLst/>
          </a:prstGeom>
        </p:spPr>
        <p:txBody>
          <a:bodyPr wrap="square">
            <a:spAutoFit/>
          </a:bodyPr>
          <a:lstStyle/>
          <a:p>
            <a:pPr algn="ctr" fontAlgn="auto">
              <a:spcBef>
                <a:spcPts val="0"/>
              </a:spcBef>
              <a:spcAft>
                <a:spcPts val="0"/>
              </a:spcAft>
            </a:pPr>
            <a:r>
              <a:rPr lang="en-GB" sz="2400" dirty="0" smtClean="0">
                <a:solidFill>
                  <a:srgbClr val="333333"/>
                </a:solidFill>
                <a:latin typeface="Arial"/>
              </a:rPr>
              <a:t>“</a:t>
            </a:r>
            <a:r>
              <a:rPr lang="en-GB" sz="1600" b="1" dirty="0" smtClean="0">
                <a:solidFill>
                  <a:srgbClr val="333333"/>
                </a:solidFill>
                <a:latin typeface="Arial" pitchFamily="34" charset="0"/>
                <a:cs typeface="Arial" pitchFamily="34" charset="0"/>
              </a:rPr>
              <a:t>What </a:t>
            </a:r>
            <a:r>
              <a:rPr lang="en-GB" sz="1600" b="1" dirty="0">
                <a:solidFill>
                  <a:srgbClr val="333333"/>
                </a:solidFill>
                <a:latin typeface="Arial" pitchFamily="34" charset="0"/>
                <a:cs typeface="Arial" pitchFamily="34" charset="0"/>
              </a:rPr>
              <a:t>groups or departments are currently using Big Data/planning to use Big Data</a:t>
            </a:r>
            <a:r>
              <a:rPr lang="en-GB" sz="1600" b="1" dirty="0" smtClean="0">
                <a:solidFill>
                  <a:srgbClr val="333333"/>
                </a:solidFill>
                <a:latin typeface="Arial" pitchFamily="34" charset="0"/>
                <a:cs typeface="Arial" pitchFamily="34" charset="0"/>
              </a:rPr>
              <a:t>?”</a:t>
            </a:r>
            <a:endParaRPr lang="en-US" sz="1600" b="1" dirty="0">
              <a:solidFill>
                <a:srgbClr val="333333"/>
              </a:solidFill>
              <a:latin typeface="Arial" pitchFamily="34" charset="0"/>
              <a:cs typeface="Arial" pitchFamily="34" charset="0"/>
            </a:endParaRPr>
          </a:p>
        </p:txBody>
      </p:sp>
      <p:sp>
        <p:nvSpPr>
          <p:cNvPr id="8" name="Rectangle 7"/>
          <p:cNvSpPr/>
          <p:nvPr/>
        </p:nvSpPr>
        <p:spPr>
          <a:xfrm>
            <a:off x="1024758" y="4567732"/>
            <a:ext cx="2784687" cy="276999"/>
          </a:xfrm>
          <a:prstGeom prst="rect">
            <a:avLst/>
          </a:prstGeom>
          <a:noFill/>
        </p:spPr>
        <p:txBody>
          <a:bodyPr wrap="none" rtlCol="0">
            <a:spAutoFit/>
          </a:bodyPr>
          <a:lstStyle/>
          <a:p>
            <a:pPr fontAlgn="auto">
              <a:spcBef>
                <a:spcPts val="0"/>
              </a:spcBef>
              <a:spcAft>
                <a:spcPts val="0"/>
              </a:spcAft>
            </a:pPr>
            <a:r>
              <a:rPr lang="en-GB" sz="1200" dirty="0">
                <a:solidFill>
                  <a:srgbClr val="333333"/>
                </a:solidFill>
                <a:latin typeface="Arial"/>
              </a:rPr>
              <a:t>Source: Forrsights BI/Big Data </a:t>
            </a:r>
            <a:r>
              <a:rPr lang="en-GB" sz="1200" dirty="0" smtClean="0">
                <a:solidFill>
                  <a:srgbClr val="333333"/>
                </a:solidFill>
                <a:latin typeface="Arial"/>
              </a:rPr>
              <a:t>Survey</a:t>
            </a:r>
            <a:endParaRPr lang="en-US" sz="1200" dirty="0">
              <a:solidFill>
                <a:srgbClr val="333333"/>
              </a:solidFill>
              <a:latin typeface="Arial"/>
            </a:endParaRPr>
          </a:p>
        </p:txBody>
      </p:sp>
      <p:sp>
        <p:nvSpPr>
          <p:cNvPr id="10" name="Title 1"/>
          <p:cNvSpPr>
            <a:spLocks noGrp="1"/>
          </p:cNvSpPr>
          <p:nvPr>
            <p:ph type="title"/>
          </p:nvPr>
        </p:nvSpPr>
        <p:spPr>
          <a:xfrm>
            <a:off x="570474" y="304246"/>
            <a:ext cx="8573526" cy="750206"/>
          </a:xfrm>
        </p:spPr>
        <p:txBody>
          <a:bodyPr>
            <a:normAutofit fontScale="90000"/>
          </a:bodyPr>
          <a:lstStyle/>
          <a:p>
            <a:r>
              <a:rPr lang="de-DE" sz="2800" b="0" dirty="0" smtClean="0">
                <a:solidFill>
                  <a:srgbClr val="0070C0"/>
                </a:solidFill>
              </a:rPr>
              <a:t>IT leads Big Data usage.. </a:t>
            </a:r>
            <a:r>
              <a:rPr lang="de-DE" sz="2800" b="0" dirty="0">
                <a:solidFill>
                  <a:srgbClr val="0070C0"/>
                </a:solidFill>
              </a:rPr>
              <a:t>b</a:t>
            </a:r>
            <a:r>
              <a:rPr lang="de-DE" sz="2800" b="0" dirty="0" smtClean="0">
                <a:solidFill>
                  <a:srgbClr val="0070C0"/>
                </a:solidFill>
              </a:rPr>
              <a:t>ut departments are catching up...</a:t>
            </a:r>
            <a:endParaRPr lang="en-US" sz="2800" b="0" dirty="0">
              <a:solidFill>
                <a:srgbClr val="0070C0"/>
              </a:solidFill>
            </a:endParaRPr>
          </a:p>
        </p:txBody>
      </p:sp>
    </p:spTree>
    <p:extLst>
      <p:ext uri="{BB962C8B-B14F-4D97-AF65-F5344CB8AC3E}">
        <p14:creationId xmlns:p14="http://schemas.microsoft.com/office/powerpoint/2010/main" val="321251560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26626" name="Title 4"/>
          <p:cNvSpPr>
            <a:spLocks noGrp="1"/>
          </p:cNvSpPr>
          <p:nvPr>
            <p:ph type="title"/>
          </p:nvPr>
        </p:nvSpPr>
        <p:spPr/>
        <p:txBody>
          <a:bodyPr/>
          <a:lstStyle/>
          <a:p>
            <a:r>
              <a:rPr lang="en-US" dirty="0" smtClean="0">
                <a:ea typeface="ＭＳ Ｐゴシック"/>
                <a:cs typeface="ＭＳ Ｐゴシック"/>
              </a:rPr>
              <a:t>The Big Picture for Big Data</a:t>
            </a:r>
          </a:p>
        </p:txBody>
      </p:sp>
      <p:sp>
        <p:nvSpPr>
          <p:cNvPr id="4" name="Slide Number Placeholder 3"/>
          <p:cNvSpPr>
            <a:spLocks noGrp="1"/>
          </p:cNvSpPr>
          <p:nvPr>
            <p:ph type="sldNum" sz="quarter" idx="4294967295"/>
          </p:nvPr>
        </p:nvSpPr>
        <p:spPr>
          <a:xfrm>
            <a:off x="0" y="1314450"/>
            <a:ext cx="1295400" cy="527050"/>
          </a:xfrm>
        </p:spPr>
        <p:txBody>
          <a:bodyPr/>
          <a:lstStyle/>
          <a:p>
            <a:pPr>
              <a:defRPr/>
            </a:pPr>
            <a:fld id="{F3FAB8B5-0A59-41BA-A9F1-F55DE94FD1FA}" type="slidenum">
              <a:rPr lang="en-US" smtClean="0"/>
              <a:pPr>
                <a:defRPr/>
              </a:pPr>
              <a:t>2</a:t>
            </a:fld>
            <a:endParaRPr lang="en-US" dirty="0"/>
          </a:p>
        </p:txBody>
      </p:sp>
    </p:spTree>
    <p:extLst>
      <p:ext uri="{BB962C8B-B14F-4D97-AF65-F5344CB8AC3E}">
        <p14:creationId xmlns:p14="http://schemas.microsoft.com/office/powerpoint/2010/main" val="2896081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Transaction Data = Mainframe Computers</a:t>
            </a:r>
            <a:endParaRPr lang="en-US" dirty="0"/>
          </a:p>
        </p:txBody>
      </p:sp>
      <p:sp>
        <p:nvSpPr>
          <p:cNvPr id="4" name="Content Placeholder 3"/>
          <p:cNvSpPr>
            <a:spLocks noGrp="1"/>
          </p:cNvSpPr>
          <p:nvPr>
            <p:ph sz="quarter" idx="13"/>
          </p:nvPr>
        </p:nvSpPr>
        <p:spPr>
          <a:xfrm>
            <a:off x="609600" y="957646"/>
            <a:ext cx="3886200" cy="3595304"/>
          </a:xfrm>
        </p:spPr>
        <p:txBody>
          <a:bodyPr>
            <a:normAutofit fontScale="92500"/>
          </a:bodyPr>
          <a:lstStyle/>
          <a:p>
            <a:r>
              <a:rPr lang="en-US" dirty="0" smtClean="0"/>
              <a:t>Mainframes run </a:t>
            </a:r>
            <a:r>
              <a:rPr lang="en-US" dirty="0"/>
              <a:t>the global core operations of</a:t>
            </a:r>
          </a:p>
          <a:p>
            <a:pPr lvl="1"/>
            <a:r>
              <a:rPr lang="en-US" dirty="0"/>
              <a:t>92 of top 100 banks</a:t>
            </a:r>
          </a:p>
          <a:p>
            <a:pPr lvl="1"/>
            <a:r>
              <a:rPr lang="en-US" dirty="0"/>
              <a:t>21 of top 25 insurance</a:t>
            </a:r>
          </a:p>
          <a:p>
            <a:pPr lvl="1"/>
            <a:r>
              <a:rPr lang="en-US" dirty="0"/>
              <a:t>23 of top 25 retailers</a:t>
            </a:r>
          </a:p>
          <a:p>
            <a:r>
              <a:rPr lang="en-US" dirty="0" smtClean="0"/>
              <a:t>Process 60% of </a:t>
            </a:r>
            <a:r>
              <a:rPr lang="en-US" b="1" dirty="0" smtClean="0"/>
              <a:t>all</a:t>
            </a:r>
            <a:r>
              <a:rPr lang="en-US" dirty="0" smtClean="0"/>
              <a:t> transactions</a:t>
            </a:r>
          </a:p>
          <a:p>
            <a:r>
              <a:rPr lang="en-US" dirty="0" smtClean="0"/>
              <a:t>Mainframe computers are the place for essential enterprise data</a:t>
            </a:r>
          </a:p>
          <a:p>
            <a:pPr lvl="1"/>
            <a:r>
              <a:rPr lang="en-US" dirty="0" smtClean="0"/>
              <a:t>Highly reliable</a:t>
            </a:r>
          </a:p>
          <a:p>
            <a:pPr lvl="1"/>
            <a:r>
              <a:rPr lang="en-US" dirty="0" smtClean="0"/>
              <a:t>Highly secure</a:t>
            </a:r>
          </a:p>
        </p:txBody>
      </p:sp>
      <p:sp>
        <p:nvSpPr>
          <p:cNvPr id="5" name="Content Placeholder 4"/>
          <p:cNvSpPr>
            <a:spLocks noGrp="1"/>
          </p:cNvSpPr>
          <p:nvPr>
            <p:ph sz="quarter" idx="17"/>
          </p:nvPr>
        </p:nvSpPr>
        <p:spPr/>
        <p:txBody>
          <a:bodyPr>
            <a:normAutofit/>
          </a:bodyPr>
          <a:lstStyle/>
          <a:p>
            <a:r>
              <a:rPr lang="en-US" dirty="0" smtClean="0"/>
              <a:t>IBM’s Academic Initiative</a:t>
            </a:r>
          </a:p>
          <a:p>
            <a:pPr lvl="1"/>
            <a:r>
              <a:rPr lang="en-US" dirty="0" smtClean="0"/>
              <a:t>1000 higher education institutions</a:t>
            </a:r>
          </a:p>
          <a:p>
            <a:pPr lvl="1"/>
            <a:r>
              <a:rPr lang="en-US" dirty="0" smtClean="0"/>
              <a:t>In 67 nations</a:t>
            </a:r>
          </a:p>
          <a:p>
            <a:pPr lvl="1"/>
            <a:r>
              <a:rPr lang="en-US" dirty="0" smtClean="0"/>
              <a:t>Impacting 59,000 students</a:t>
            </a:r>
          </a:p>
          <a:p>
            <a:r>
              <a:rPr lang="en-US" dirty="0" smtClean="0"/>
              <a:t>However, mainframe data uses proprietary databases which must be translated to talk to formats familiar in “Big Data”</a:t>
            </a:r>
            <a:endParaRPr lang="en-US" dirty="0"/>
          </a:p>
        </p:txBody>
      </p:sp>
      <p:sp>
        <p:nvSpPr>
          <p:cNvPr id="3" name="Slide Number Placeholder 2"/>
          <p:cNvSpPr>
            <a:spLocks noGrp="1"/>
          </p:cNvSpPr>
          <p:nvPr>
            <p:ph type="sldNum" sz="quarter" idx="18"/>
          </p:nvPr>
        </p:nvSpPr>
        <p:spPr/>
        <p:txBody>
          <a:bodyPr/>
          <a:lstStyle/>
          <a:p>
            <a:pPr>
              <a:defRPr/>
            </a:pPr>
            <a:fld id="{1FB9DA6B-EEC1-9949-AD99-A4088627201A}" type="slidenum">
              <a:rPr lang="en-US" smtClean="0"/>
              <a:pPr>
                <a:defRPr/>
              </a:pPr>
              <a:t>20</a:t>
            </a:fld>
            <a:endParaRPr lang="en-US" dirty="0"/>
          </a:p>
        </p:txBody>
      </p:sp>
    </p:spTree>
    <p:extLst>
      <p:ext uri="{BB962C8B-B14F-4D97-AF65-F5344CB8AC3E}">
        <p14:creationId xmlns:p14="http://schemas.microsoft.com/office/powerpoint/2010/main" val="420521164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p:cNvSpPr/>
          <p:nvPr/>
        </p:nvSpPr>
        <p:spPr>
          <a:xfrm>
            <a:off x="2420229" y="1809750"/>
            <a:ext cx="2514600" cy="2514600"/>
          </a:xfrm>
          <a:prstGeom prst="ellipse">
            <a:avLst/>
          </a:prstGeom>
          <a:gradFill flip="none" rotWithShape="1">
            <a:gsLst>
              <a:gs pos="81000">
                <a:schemeClr val="accent6">
                  <a:alpha val="50000"/>
                </a:schemeClr>
              </a:gs>
              <a:gs pos="0">
                <a:srgbClr val="FFFFFF"/>
              </a:gs>
            </a:gsLst>
            <a:path path="circle">
              <a:fillToRect l="50000" t="50000" r="50000" b="50000"/>
            </a:path>
            <a:tileRect/>
          </a:gradFill>
          <a:ln>
            <a:solidFill>
              <a:schemeClr val="accent6">
                <a:lumMod val="20000"/>
                <a:lumOff val="80000"/>
              </a:schemeClr>
            </a:solidFill>
          </a:ln>
        </p:spPr>
        <p:style>
          <a:lnRef idx="1">
            <a:schemeClr val="accent1"/>
          </a:lnRef>
          <a:fillRef idx="3">
            <a:schemeClr val="accent1"/>
          </a:fillRef>
          <a:effectRef idx="2">
            <a:schemeClr val="accent1"/>
          </a:effectRef>
          <a:fontRef idx="minor">
            <a:schemeClr val="lt1"/>
          </a:fontRef>
        </p:style>
        <p:txBody>
          <a:bodyPr tIns="0" rtlCol="0" anchor="b" anchorCtr="1"/>
          <a:lstStyle/>
          <a:p>
            <a:pPr algn="ctr"/>
            <a:endParaRPr lang="en-US" dirty="0"/>
          </a:p>
        </p:txBody>
      </p:sp>
      <p:sp>
        <p:nvSpPr>
          <p:cNvPr id="5" name="Oval 4"/>
          <p:cNvSpPr/>
          <p:nvPr/>
        </p:nvSpPr>
        <p:spPr>
          <a:xfrm>
            <a:off x="4020431" y="1809750"/>
            <a:ext cx="2514599" cy="2514600"/>
          </a:xfrm>
          <a:prstGeom prst="ellipse">
            <a:avLst/>
          </a:prstGeom>
          <a:gradFill flip="none" rotWithShape="1">
            <a:gsLst>
              <a:gs pos="81000">
                <a:schemeClr val="accent6">
                  <a:alpha val="50000"/>
                </a:schemeClr>
              </a:gs>
              <a:gs pos="0">
                <a:srgbClr val="FFFFFF"/>
              </a:gs>
            </a:gsLst>
            <a:path path="circle">
              <a:fillToRect l="50000" t="50000" r="50000" b="50000"/>
            </a:path>
            <a:tileRect/>
          </a:gradFill>
          <a:ln>
            <a:solidFill>
              <a:schemeClr val="accent6">
                <a:lumMod val="20000"/>
                <a:lumOff val="80000"/>
              </a:schemeClr>
            </a:solidFill>
          </a:ln>
        </p:spPr>
        <p:style>
          <a:lnRef idx="1">
            <a:schemeClr val="accent1"/>
          </a:lnRef>
          <a:fillRef idx="3">
            <a:schemeClr val="accent1"/>
          </a:fillRef>
          <a:effectRef idx="2">
            <a:schemeClr val="accent1"/>
          </a:effectRef>
          <a:fontRef idx="minor">
            <a:schemeClr val="lt1"/>
          </a:fontRef>
        </p:style>
        <p:txBody>
          <a:bodyPr tIns="0" rtlCol="0" anchor="b" anchorCtr="1"/>
          <a:lstStyle/>
          <a:p>
            <a:pPr algn="ctr"/>
            <a:r>
              <a:rPr lang="en-US" dirty="0" smtClean="0"/>
              <a:t> </a:t>
            </a:r>
            <a:endParaRPr lang="en-US" dirty="0"/>
          </a:p>
        </p:txBody>
      </p:sp>
      <p:sp>
        <p:nvSpPr>
          <p:cNvPr id="2" name="Title 1"/>
          <p:cNvSpPr>
            <a:spLocks noGrp="1"/>
          </p:cNvSpPr>
          <p:nvPr>
            <p:ph type="title"/>
          </p:nvPr>
        </p:nvSpPr>
        <p:spPr/>
        <p:txBody>
          <a:bodyPr/>
          <a:lstStyle/>
          <a:p>
            <a:r>
              <a:rPr lang="en-US" dirty="0" smtClean="0"/>
              <a:t>The ROI Behind the Hype</a:t>
            </a:r>
            <a:endParaRPr lang="en-US" dirty="0"/>
          </a:p>
        </p:txBody>
      </p:sp>
      <p:sp>
        <p:nvSpPr>
          <p:cNvPr id="4" name="Slide Number Placeholder 3"/>
          <p:cNvSpPr>
            <a:spLocks noGrp="1"/>
          </p:cNvSpPr>
          <p:nvPr>
            <p:ph type="sldNum" sz="quarter" idx="12"/>
          </p:nvPr>
        </p:nvSpPr>
        <p:spPr>
          <a:xfrm>
            <a:off x="8229600" y="4914900"/>
            <a:ext cx="533400" cy="228600"/>
          </a:xfrm>
          <a:prstGeom prst="rect">
            <a:avLst/>
          </a:prstGeom>
        </p:spPr>
        <p:txBody>
          <a:bodyPr/>
          <a:lstStyle/>
          <a:p>
            <a:pPr>
              <a:defRPr/>
            </a:pPr>
            <a:fld id="{1B458CD6-E4BC-BB47-A642-4AE1843DEE00}" type="slidenum">
              <a:rPr lang="en-US" smtClean="0"/>
              <a:pPr>
                <a:defRPr/>
              </a:pPr>
              <a:t>21</a:t>
            </a:fld>
            <a:endParaRPr lang="en-US" dirty="0"/>
          </a:p>
        </p:txBody>
      </p:sp>
      <p:sp>
        <p:nvSpPr>
          <p:cNvPr id="8" name="TextBox 7"/>
          <p:cNvSpPr txBox="1"/>
          <p:nvPr/>
        </p:nvSpPr>
        <p:spPr>
          <a:xfrm>
            <a:off x="4953000" y="2748974"/>
            <a:ext cx="1524000" cy="584776"/>
          </a:xfrm>
          <a:prstGeom prst="rect">
            <a:avLst/>
          </a:prstGeom>
          <a:noFill/>
        </p:spPr>
        <p:txBody>
          <a:bodyPr wrap="square" rtlCol="0">
            <a:spAutoFit/>
          </a:bodyPr>
          <a:lstStyle/>
          <a:p>
            <a:pPr algn="ctr"/>
            <a:r>
              <a:rPr lang="en-US" sz="1600" b="1" dirty="0" smtClean="0"/>
              <a:t>Semi-public, </a:t>
            </a:r>
          </a:p>
          <a:p>
            <a:pPr algn="ctr"/>
            <a:r>
              <a:rPr lang="en-US" sz="1600" b="1" dirty="0" smtClean="0"/>
              <a:t>Unstructured</a:t>
            </a:r>
          </a:p>
        </p:txBody>
      </p:sp>
      <p:sp>
        <p:nvSpPr>
          <p:cNvPr id="35" name="TextBox 34"/>
          <p:cNvSpPr txBox="1"/>
          <p:nvPr/>
        </p:nvSpPr>
        <p:spPr>
          <a:xfrm>
            <a:off x="1219200" y="971551"/>
            <a:ext cx="6553200" cy="830997"/>
          </a:xfrm>
          <a:prstGeom prst="rect">
            <a:avLst/>
          </a:prstGeom>
          <a:noFill/>
        </p:spPr>
        <p:txBody>
          <a:bodyPr wrap="square" rtlCol="0">
            <a:spAutoFit/>
          </a:bodyPr>
          <a:lstStyle/>
          <a:p>
            <a:pPr algn="ctr"/>
            <a:r>
              <a:rPr lang="en-US" sz="2400" dirty="0"/>
              <a:t>The most relevant insights come </a:t>
            </a:r>
            <a:r>
              <a:rPr lang="en-US" sz="2400" dirty="0" smtClean="0"/>
              <a:t>from enriching </a:t>
            </a:r>
            <a:r>
              <a:rPr lang="en-US" sz="2400" b="1" dirty="0"/>
              <a:t>your </a:t>
            </a:r>
            <a:r>
              <a:rPr lang="en-US" sz="2400" dirty="0"/>
              <a:t>primary enterprise data</a:t>
            </a:r>
          </a:p>
        </p:txBody>
      </p:sp>
      <p:sp>
        <p:nvSpPr>
          <p:cNvPr id="49" name="Can 48"/>
          <p:cNvSpPr/>
          <p:nvPr/>
        </p:nvSpPr>
        <p:spPr>
          <a:xfrm>
            <a:off x="2648831" y="2571751"/>
            <a:ext cx="1203031" cy="399143"/>
          </a:xfrm>
          <a:prstGeom prst="can">
            <a:avLst>
              <a:gd name="adj" fmla="val 50000"/>
            </a:avLst>
          </a:prstGeom>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2725029" y="2724150"/>
            <a:ext cx="1066800" cy="228600"/>
          </a:xfrm>
          <a:prstGeom prst="rect">
            <a:avLst/>
          </a:prstGeom>
        </p:spPr>
        <p:txBody>
          <a:bodyPr wrap="none">
            <a:prstTxWarp prst="textCanDown">
              <a:avLst>
                <a:gd name="adj" fmla="val 33333"/>
              </a:avLst>
            </a:prstTxWarp>
            <a:spAutoFit/>
          </a:bodyPr>
          <a:lstStyle/>
          <a:p>
            <a:pPr algn="ctr"/>
            <a:r>
              <a:rPr lang="en-US" dirty="0" smtClean="0">
                <a:solidFill>
                  <a:srgbClr val="FFFFFF"/>
                </a:solidFill>
              </a:rPr>
              <a:t>System z Mainframe</a:t>
            </a:r>
            <a:endParaRPr lang="en-US" dirty="0">
              <a:solidFill>
                <a:srgbClr val="FFFFFF"/>
              </a:solidFill>
            </a:endParaRPr>
          </a:p>
        </p:txBody>
      </p:sp>
      <p:pic>
        <p:nvPicPr>
          <p:cNvPr id="3" name="Picture 2" descr="social signs.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06871" y="2029301"/>
            <a:ext cx="827092" cy="548800"/>
          </a:xfrm>
          <a:prstGeom prst="rect">
            <a:avLst/>
          </a:prstGeom>
        </p:spPr>
      </p:pic>
      <p:pic>
        <p:nvPicPr>
          <p:cNvPr id="44" name="Picture 43" descr="iStock_000021893392XSmall.jpg"/>
          <p:cNvPicPr>
            <a:picLocks noChangeAspect="1"/>
          </p:cNvPicPr>
          <p:nvPr/>
        </p:nvPicPr>
        <p:blipFill rotWithShape="1">
          <a:blip r:embed="rId4" cstate="screen">
            <a:extLst>
              <a:ext uri="{BEBA8EAE-BF5A-486C-A8C5-ECC9F3942E4B}">
                <a14:imgProps xmlns:a14="http://schemas.microsoft.com/office/drawing/2010/main">
                  <a14:imgLayer r:embed="rId5">
                    <a14:imgEffect>
                      <a14:backgroundRemoval t="1271" b="99576" l="0" r="100000"/>
                    </a14:imgEffect>
                  </a14:imgLayer>
                </a14:imgProps>
              </a:ext>
              <a:ext uri="{28A0092B-C50C-407E-A947-70E740481C1C}">
                <a14:useLocalDpi xmlns:a14="http://schemas.microsoft.com/office/drawing/2010/main"/>
              </a:ext>
            </a:extLst>
          </a:blip>
          <a:srcRect/>
          <a:stretch/>
        </p:blipFill>
        <p:spPr>
          <a:xfrm>
            <a:off x="2953631" y="2266951"/>
            <a:ext cx="557103" cy="486319"/>
          </a:xfrm>
          <a:prstGeom prst="rect">
            <a:avLst/>
          </a:prstGeom>
        </p:spPr>
      </p:pic>
      <p:sp>
        <p:nvSpPr>
          <p:cNvPr id="15" name="Lightning Bolt 14"/>
          <p:cNvSpPr/>
          <p:nvPr/>
        </p:nvSpPr>
        <p:spPr>
          <a:xfrm rot="903948">
            <a:off x="4138048" y="2723085"/>
            <a:ext cx="679164" cy="764131"/>
          </a:xfrm>
          <a:prstGeom prst="lightningBol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7" name="TextBox 16"/>
          <p:cNvSpPr txBox="1"/>
          <p:nvPr/>
        </p:nvSpPr>
        <p:spPr>
          <a:xfrm>
            <a:off x="2496429" y="3028950"/>
            <a:ext cx="1524000" cy="584776"/>
          </a:xfrm>
          <a:prstGeom prst="rect">
            <a:avLst/>
          </a:prstGeom>
          <a:noFill/>
        </p:spPr>
        <p:txBody>
          <a:bodyPr wrap="square" rtlCol="0">
            <a:spAutoFit/>
          </a:bodyPr>
          <a:lstStyle/>
          <a:p>
            <a:pPr algn="ctr"/>
            <a:r>
              <a:rPr lang="en-US" sz="1600" b="1" dirty="0" smtClean="0"/>
              <a:t>Sensitive, </a:t>
            </a:r>
          </a:p>
          <a:p>
            <a:pPr algn="ctr"/>
            <a:r>
              <a:rPr lang="en-US" sz="1600" b="1" dirty="0" smtClean="0"/>
              <a:t>Structured</a:t>
            </a:r>
          </a:p>
        </p:txBody>
      </p:sp>
      <p:sp>
        <p:nvSpPr>
          <p:cNvPr id="7" name="Rectangle 6"/>
          <p:cNvSpPr/>
          <p:nvPr/>
        </p:nvSpPr>
        <p:spPr>
          <a:xfrm>
            <a:off x="2667000" y="3562350"/>
            <a:ext cx="1981200" cy="523220"/>
          </a:xfrm>
          <a:prstGeom prst="rect">
            <a:avLst/>
          </a:prstGeom>
        </p:spPr>
        <p:txBody>
          <a:bodyPr wrap="square">
            <a:spAutoFit/>
          </a:bodyPr>
          <a:lstStyle/>
          <a:p>
            <a:pPr algn="ctr"/>
            <a:r>
              <a:rPr lang="en-US" sz="1400" dirty="0" smtClean="0"/>
              <a:t>Customers, Transactions, ...</a:t>
            </a:r>
            <a:endParaRPr lang="en-US" sz="1400" dirty="0"/>
          </a:p>
        </p:txBody>
      </p:sp>
      <p:pic>
        <p:nvPicPr>
          <p:cNvPr id="1028" name="Picture 4" descr="http://us.123rf.com/400wm/400/400/digitalgenetics/digitalgenetics1011/digitalgenetics101100150/8161291-3d-man--call-center.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89602" y="2105314"/>
            <a:ext cx="472787" cy="472787"/>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4648200" y="3340953"/>
            <a:ext cx="1981200" cy="738664"/>
          </a:xfrm>
          <a:prstGeom prst="rect">
            <a:avLst/>
          </a:prstGeom>
        </p:spPr>
        <p:txBody>
          <a:bodyPr wrap="square">
            <a:spAutoFit/>
          </a:bodyPr>
          <a:lstStyle/>
          <a:p>
            <a:pPr algn="ctr"/>
            <a:r>
              <a:rPr lang="en-US" sz="1400" dirty="0" smtClean="0"/>
              <a:t>Call center data,</a:t>
            </a:r>
          </a:p>
          <a:p>
            <a:pPr algn="ctr"/>
            <a:r>
              <a:rPr lang="en-US" sz="1400" dirty="0" smtClean="0"/>
              <a:t>Claim Systems,</a:t>
            </a:r>
          </a:p>
          <a:p>
            <a:pPr algn="ctr"/>
            <a:r>
              <a:rPr lang="en-US" sz="1400" dirty="0" smtClean="0"/>
              <a:t>Social,…</a:t>
            </a:r>
            <a:endParaRPr lang="en-US" sz="1400" dirty="0"/>
          </a:p>
        </p:txBody>
      </p:sp>
    </p:spTree>
    <p:extLst>
      <p:ext uri="{BB962C8B-B14F-4D97-AF65-F5344CB8AC3E}">
        <p14:creationId xmlns:p14="http://schemas.microsoft.com/office/powerpoint/2010/main" val="144656077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normAutofit fontScale="90000"/>
          </a:bodyPr>
          <a:lstStyle/>
          <a:p>
            <a:r>
              <a:rPr lang="en-US" dirty="0" smtClean="0"/>
              <a:t>Integration Problem For Data Scientists</a:t>
            </a:r>
            <a:endParaRPr lang="en-US" dirty="0"/>
          </a:p>
        </p:txBody>
      </p:sp>
      <p:sp>
        <p:nvSpPr>
          <p:cNvPr id="4" name="Text Placeholder 3"/>
          <p:cNvSpPr>
            <a:spLocks noGrp="1"/>
          </p:cNvSpPr>
          <p:nvPr>
            <p:ph sz="quarter" idx="13"/>
          </p:nvPr>
        </p:nvSpPr>
        <p:spPr>
          <a:xfrm>
            <a:off x="609600" y="952440"/>
            <a:ext cx="990600" cy="838200"/>
          </a:xfrm>
        </p:spPr>
        <p:txBody>
          <a:bodyPr/>
          <a:lstStyle/>
          <a:p>
            <a:pPr marL="0" indent="0">
              <a:buNone/>
            </a:pPr>
            <a:r>
              <a:rPr lang="en-US" dirty="0" smtClean="0"/>
              <a:t>  </a:t>
            </a:r>
            <a:endParaRPr lang="en-US" dirty="0"/>
          </a:p>
        </p:txBody>
      </p:sp>
      <p:sp>
        <p:nvSpPr>
          <p:cNvPr id="11" name="Content Placeholder 10"/>
          <p:cNvSpPr>
            <a:spLocks noGrp="1"/>
          </p:cNvSpPr>
          <p:nvPr>
            <p:ph sz="quarter" idx="17"/>
          </p:nvPr>
        </p:nvSpPr>
        <p:spPr/>
        <p:txBody>
          <a:bodyPr>
            <a:normAutofit/>
          </a:bodyPr>
          <a:lstStyle/>
          <a:p>
            <a:r>
              <a:rPr lang="en-US" dirty="0" smtClean="0"/>
              <a:t>Enterprise data analysts require near-</a:t>
            </a:r>
            <a:r>
              <a:rPr lang="en-US" dirty="0" err="1" smtClean="0"/>
              <a:t>realtime</a:t>
            </a:r>
            <a:r>
              <a:rPr lang="en-US" dirty="0" smtClean="0"/>
              <a:t> mainframe data </a:t>
            </a:r>
          </a:p>
          <a:p>
            <a:endParaRPr lang="en-US" dirty="0" smtClean="0"/>
          </a:p>
          <a:p>
            <a:r>
              <a:rPr lang="en-US" dirty="0" smtClean="0"/>
              <a:t>Mainframe users wish to off-load batch processes to Hadoop for cost savings</a:t>
            </a:r>
          </a:p>
          <a:p>
            <a:endParaRPr lang="en-US" dirty="0"/>
          </a:p>
        </p:txBody>
      </p:sp>
      <p:sp>
        <p:nvSpPr>
          <p:cNvPr id="2" name="Slide Number Placeholder 1"/>
          <p:cNvSpPr>
            <a:spLocks noGrp="1"/>
          </p:cNvSpPr>
          <p:nvPr>
            <p:ph type="sldNum" sz="quarter" idx="18"/>
          </p:nvPr>
        </p:nvSpPr>
        <p:spPr/>
        <p:txBody>
          <a:bodyPr/>
          <a:lstStyle/>
          <a:p>
            <a:fld id="{32E0028A-038A-2448-A990-5A429778A38D}" type="slidenum">
              <a:rPr lang="en-US" smtClean="0"/>
              <a:pPr/>
              <a:t>22</a:t>
            </a:fld>
            <a:endParaRPr lang="en-US" dirty="0"/>
          </a:p>
        </p:txBody>
      </p:sp>
      <p:sp>
        <p:nvSpPr>
          <p:cNvPr id="10" name="Rectangle 9"/>
          <p:cNvSpPr/>
          <p:nvPr/>
        </p:nvSpPr>
        <p:spPr>
          <a:xfrm>
            <a:off x="6781800" y="971550"/>
            <a:ext cx="2133600" cy="646331"/>
          </a:xfrm>
          <a:prstGeom prst="rect">
            <a:avLst/>
          </a:prstGeom>
        </p:spPr>
        <p:txBody>
          <a:bodyPr wrap="square">
            <a:spAutoFit/>
          </a:bodyPr>
          <a:lstStyle/>
          <a:p>
            <a:pPr marL="0" indent="0">
              <a:buNone/>
            </a:pPr>
            <a:endParaRPr lang="en-US" sz="1800" dirty="0">
              <a:latin typeface="Arial" charset="0"/>
              <a:cs typeface="Arial" charset="0"/>
            </a:endParaRPr>
          </a:p>
          <a:p>
            <a:pPr marL="0" indent="0">
              <a:buNone/>
            </a:pPr>
            <a:endParaRPr lang="en-US" sz="1800" dirty="0">
              <a:latin typeface="Arial" charset="0"/>
              <a:cs typeface="Arial" charset="0"/>
            </a:endParaRPr>
          </a:p>
        </p:txBody>
      </p:sp>
      <p:sp>
        <p:nvSpPr>
          <p:cNvPr id="18" name="Rectangle 3"/>
          <p:cNvSpPr>
            <a:spLocks noChangeArrowheads="1"/>
          </p:cNvSpPr>
          <p:nvPr/>
        </p:nvSpPr>
        <p:spPr bwMode="auto">
          <a:xfrm>
            <a:off x="609600" y="4449537"/>
            <a:ext cx="4876800" cy="332013"/>
          </a:xfrm>
          <a:prstGeom prst="rect">
            <a:avLst/>
          </a:prstGeom>
          <a:noFill/>
          <a:ln w="9525">
            <a:noFill/>
            <a:miter lim="800000"/>
            <a:headEnd/>
            <a:tailEnd/>
          </a:ln>
        </p:spPr>
        <p:txBody>
          <a:bodyPr lIns="101515" tIns="50758" rIns="101515" bIns="50758"/>
          <a:lstStyle/>
          <a:p>
            <a:pPr>
              <a:spcBef>
                <a:spcPts val="500"/>
              </a:spcBef>
              <a:spcAft>
                <a:spcPts val="300"/>
              </a:spcAft>
              <a:buClr>
                <a:srgbClr val="808080"/>
              </a:buClr>
              <a:buSzPct val="100000"/>
              <a:tabLst>
                <a:tab pos="0" algn="l"/>
                <a:tab pos="1198503" algn="l"/>
                <a:tab pos="2112858" algn="l"/>
                <a:tab pos="3027212" algn="l"/>
                <a:tab pos="3941566" algn="l"/>
                <a:tab pos="4855920" algn="l"/>
                <a:tab pos="5770274" algn="l"/>
                <a:tab pos="6684629" algn="l"/>
                <a:tab pos="7598983" algn="l"/>
                <a:tab pos="8513337" algn="l"/>
                <a:tab pos="9427692" algn="l"/>
                <a:tab pos="10342046" algn="l"/>
              </a:tabLst>
            </a:pPr>
            <a:r>
              <a:rPr lang="en-GB" sz="1000" dirty="0" smtClean="0">
                <a:solidFill>
                  <a:schemeClr val="bg1">
                    <a:lumMod val="50000"/>
                  </a:schemeClr>
                </a:solidFill>
                <a:ea typeface="MS Gothic" pitchFamily="49" charset="-128"/>
                <a:cs typeface="Helvetica"/>
              </a:rPr>
              <a:t>“Extract</a:t>
            </a:r>
            <a:r>
              <a:rPr lang="en-GB" sz="1000" dirty="0">
                <a:solidFill>
                  <a:schemeClr val="bg1">
                    <a:lumMod val="50000"/>
                  </a:schemeClr>
                </a:solidFill>
                <a:ea typeface="MS Gothic" pitchFamily="49" charset="-128"/>
                <a:cs typeface="Helvetica"/>
              </a:rPr>
              <a:t>, Transform, and Load Big Data With Apache </a:t>
            </a:r>
            <a:r>
              <a:rPr lang="en-GB" sz="1000" dirty="0" smtClean="0">
                <a:solidFill>
                  <a:schemeClr val="bg1">
                    <a:lumMod val="50000"/>
                  </a:schemeClr>
                </a:solidFill>
                <a:ea typeface="MS Gothic" pitchFamily="49" charset="-128"/>
                <a:cs typeface="Helvetica"/>
              </a:rPr>
              <a:t>Hadoop”, Intel, 2013, </a:t>
            </a:r>
            <a:r>
              <a:rPr lang="en-GB" sz="1000" dirty="0" smtClean="0">
                <a:solidFill>
                  <a:schemeClr val="bg1">
                    <a:lumMod val="50000"/>
                  </a:schemeClr>
                </a:solidFill>
                <a:ea typeface="MS Gothic" pitchFamily="49" charset="-128"/>
                <a:cs typeface="Helvetica"/>
                <a:hlinkClick r:id="rId3"/>
              </a:rPr>
              <a:t>Link</a:t>
            </a:r>
            <a:endParaRPr lang="en-US" sz="1000" dirty="0">
              <a:solidFill>
                <a:schemeClr val="bg1">
                  <a:lumMod val="50000"/>
                </a:schemeClr>
              </a:solidFill>
              <a:ea typeface="MS Gothic" pitchFamily="49" charset="-128"/>
              <a:cs typeface="Helvetica"/>
            </a:endParaRPr>
          </a:p>
        </p:txBody>
      </p:sp>
      <p:sp>
        <p:nvSpPr>
          <p:cNvPr id="19" name="Rectangle 1"/>
          <p:cNvSpPr>
            <a:spLocks noChangeArrowheads="1"/>
          </p:cNvSpPr>
          <p:nvPr/>
        </p:nvSpPr>
        <p:spPr bwMode="auto">
          <a:xfrm>
            <a:off x="609600" y="3017615"/>
            <a:ext cx="1295400" cy="620935"/>
          </a:xfrm>
          <a:prstGeom prst="rect">
            <a:avLst/>
          </a:prstGeom>
          <a:noFill/>
          <a:ln w="9525">
            <a:noFill/>
            <a:miter lim="800000"/>
            <a:headEnd/>
            <a:tailEnd/>
          </a:ln>
        </p:spPr>
        <p:txBody>
          <a:bodyPr wrap="square" lIns="91435" tIns="45718" rIns="91435" bIns="45718" anchor="b">
            <a:spAutoFit/>
          </a:bodyPr>
          <a:lstStyle/>
          <a:p>
            <a:pPr algn="r">
              <a:lnSpc>
                <a:spcPct val="95000"/>
              </a:lnSpc>
              <a:spcBef>
                <a:spcPts val="500"/>
              </a:spcBef>
              <a:spcAft>
                <a:spcPts val="300"/>
              </a:spcAft>
              <a:buClr>
                <a:srgbClr val="808080"/>
              </a:buClr>
              <a:buSzPct val="100000"/>
              <a:tabLst>
                <a:tab pos="0" algn="l"/>
                <a:tab pos="1198503" algn="l"/>
                <a:tab pos="2112858" algn="l"/>
                <a:tab pos="3027212" algn="l"/>
                <a:tab pos="3941566" algn="l"/>
                <a:tab pos="4855920" algn="l"/>
                <a:tab pos="5770274" algn="l"/>
                <a:tab pos="6684629" algn="l"/>
                <a:tab pos="7598983" algn="l"/>
                <a:tab pos="8513337" algn="l"/>
                <a:tab pos="9427692" algn="l"/>
                <a:tab pos="10342046" algn="l"/>
              </a:tabLst>
            </a:pPr>
            <a:r>
              <a:rPr lang="en-GB" sz="1800" i="1" dirty="0">
                <a:solidFill>
                  <a:srgbClr val="003F69"/>
                </a:solidFill>
                <a:latin typeface="Helvetica"/>
                <a:ea typeface="MS Gothic" pitchFamily="49" charset="-128"/>
                <a:cs typeface="Helvetica"/>
              </a:rPr>
              <a:t>“By most accounts</a:t>
            </a:r>
          </a:p>
        </p:txBody>
      </p:sp>
      <p:sp>
        <p:nvSpPr>
          <p:cNvPr id="20" name="Rectangle 2"/>
          <p:cNvSpPr>
            <a:spLocks noChangeArrowheads="1"/>
          </p:cNvSpPr>
          <p:nvPr/>
        </p:nvSpPr>
        <p:spPr bwMode="auto">
          <a:xfrm>
            <a:off x="1828800" y="2972524"/>
            <a:ext cx="1219200" cy="656586"/>
          </a:xfrm>
          <a:prstGeom prst="rect">
            <a:avLst/>
          </a:prstGeom>
          <a:noFill/>
          <a:ln w="9525">
            <a:noFill/>
            <a:miter lim="800000"/>
            <a:headEnd/>
            <a:tailEnd/>
          </a:ln>
        </p:spPr>
        <p:txBody>
          <a:bodyPr wrap="square" lIns="91435" tIns="45718" rIns="91435" bIns="45718" anchor="b">
            <a:spAutoFit/>
          </a:bodyPr>
          <a:lstStyle/>
          <a:p>
            <a:pPr>
              <a:lnSpc>
                <a:spcPct val="90000"/>
              </a:lnSpc>
              <a:buClr>
                <a:srgbClr val="000000"/>
              </a:buClr>
              <a:buSzPct val="100000"/>
              <a:buFont typeface="Times New Roman" pitchFamily="18" charset="0"/>
              <a:buNone/>
            </a:pPr>
            <a:r>
              <a:rPr lang="en-GB" sz="4000" b="1" i="1" dirty="0">
                <a:solidFill>
                  <a:srgbClr val="003F69"/>
                </a:solidFill>
                <a:ea typeface="MS Gothic" pitchFamily="49" charset="-128"/>
              </a:rPr>
              <a:t>80%</a:t>
            </a:r>
            <a:endParaRPr lang="en-US" sz="3600" b="1" dirty="0">
              <a:solidFill>
                <a:srgbClr val="003F69"/>
              </a:solidFill>
            </a:endParaRPr>
          </a:p>
        </p:txBody>
      </p:sp>
      <p:sp>
        <p:nvSpPr>
          <p:cNvPr id="21" name="Rectangle 3"/>
          <p:cNvSpPr>
            <a:spLocks noChangeArrowheads="1"/>
          </p:cNvSpPr>
          <p:nvPr/>
        </p:nvSpPr>
        <p:spPr bwMode="auto">
          <a:xfrm>
            <a:off x="2895600" y="2849337"/>
            <a:ext cx="2743200" cy="844843"/>
          </a:xfrm>
          <a:prstGeom prst="rect">
            <a:avLst/>
          </a:prstGeom>
          <a:noFill/>
          <a:ln w="9525">
            <a:noFill/>
            <a:miter lim="800000"/>
            <a:headEnd/>
            <a:tailEnd/>
          </a:ln>
        </p:spPr>
        <p:txBody>
          <a:bodyPr wrap="square" lIns="91435" tIns="45718" rIns="91435" bIns="45718" anchor="b">
            <a:spAutoFit/>
          </a:bodyPr>
          <a:lstStyle/>
          <a:p>
            <a:pPr>
              <a:lnSpc>
                <a:spcPct val="90000"/>
              </a:lnSpc>
              <a:buClr>
                <a:srgbClr val="000000"/>
              </a:buClr>
              <a:buSzPct val="100000"/>
              <a:buFont typeface="Times New Roman" pitchFamily="18" charset="0"/>
              <a:buNone/>
            </a:pPr>
            <a:r>
              <a:rPr lang="en-GB" sz="1800" i="1" dirty="0">
                <a:solidFill>
                  <a:srgbClr val="003F69"/>
                </a:solidFill>
                <a:latin typeface="Helvetica"/>
                <a:ea typeface="MS Gothic" pitchFamily="49" charset="-128"/>
                <a:cs typeface="Helvetica"/>
              </a:rPr>
              <a:t>of the </a:t>
            </a:r>
            <a:r>
              <a:rPr lang="en-GB" sz="1800" i="1" dirty="0" err="1" smtClean="0">
                <a:solidFill>
                  <a:srgbClr val="003F69"/>
                </a:solidFill>
                <a:latin typeface="Helvetica"/>
                <a:ea typeface="MS Gothic" pitchFamily="49" charset="-128"/>
                <a:cs typeface="Helvetica"/>
              </a:rPr>
              <a:t>dev</a:t>
            </a:r>
            <a:r>
              <a:rPr lang="en-GB" sz="1800" i="1" dirty="0" smtClean="0">
                <a:solidFill>
                  <a:srgbClr val="003F69"/>
                </a:solidFill>
                <a:latin typeface="Helvetica"/>
                <a:ea typeface="MS Gothic" pitchFamily="49" charset="-128"/>
                <a:cs typeface="Helvetica"/>
              </a:rPr>
              <a:t> effort </a:t>
            </a:r>
            <a:r>
              <a:rPr lang="en-GB" sz="1800" i="1" dirty="0">
                <a:solidFill>
                  <a:srgbClr val="003F69"/>
                </a:solidFill>
                <a:latin typeface="Helvetica"/>
                <a:ea typeface="MS Gothic" pitchFamily="49" charset="-128"/>
                <a:cs typeface="Helvetica"/>
              </a:rPr>
              <a:t>in a big data project goes </a:t>
            </a:r>
            <a:r>
              <a:rPr lang="en-GB" sz="1800" i="1" dirty="0" smtClean="0">
                <a:solidFill>
                  <a:srgbClr val="003F69"/>
                </a:solidFill>
                <a:latin typeface="Helvetica"/>
                <a:ea typeface="MS Gothic" pitchFamily="49" charset="-128"/>
                <a:cs typeface="Helvetica"/>
              </a:rPr>
              <a:t>into </a:t>
            </a:r>
            <a:r>
              <a:rPr lang="en-GB" sz="1800" i="1" dirty="0">
                <a:solidFill>
                  <a:srgbClr val="003F69"/>
                </a:solidFill>
                <a:latin typeface="Helvetica"/>
                <a:ea typeface="MS Gothic" pitchFamily="49" charset="-128"/>
                <a:cs typeface="Helvetica"/>
              </a:rPr>
              <a:t>data integration </a:t>
            </a:r>
            <a:endParaRPr lang="en-US" sz="1800" dirty="0">
              <a:solidFill>
                <a:srgbClr val="003F69"/>
              </a:solidFill>
              <a:latin typeface="Helvetica"/>
              <a:ea typeface="MS Gothic" pitchFamily="49" charset="-128"/>
              <a:cs typeface="Helvetica"/>
            </a:endParaRPr>
          </a:p>
        </p:txBody>
      </p:sp>
      <p:sp>
        <p:nvSpPr>
          <p:cNvPr id="22" name="Rectangle 4"/>
          <p:cNvSpPr>
            <a:spLocks noChangeArrowheads="1"/>
          </p:cNvSpPr>
          <p:nvPr/>
        </p:nvSpPr>
        <p:spPr bwMode="auto">
          <a:xfrm>
            <a:off x="2895600" y="3853993"/>
            <a:ext cx="2743200" cy="595544"/>
          </a:xfrm>
          <a:prstGeom prst="rect">
            <a:avLst/>
          </a:prstGeom>
          <a:noFill/>
          <a:ln w="9525">
            <a:noFill/>
            <a:miter lim="800000"/>
            <a:headEnd/>
            <a:tailEnd/>
          </a:ln>
        </p:spPr>
        <p:txBody>
          <a:bodyPr wrap="square" lIns="91435" tIns="45718" rIns="91435" bIns="45718" anchor="b">
            <a:spAutoFit/>
          </a:bodyPr>
          <a:lstStyle/>
          <a:p>
            <a:pPr>
              <a:lnSpc>
                <a:spcPct val="90000"/>
              </a:lnSpc>
              <a:buClr>
                <a:srgbClr val="000000"/>
              </a:buClr>
              <a:buSzPct val="100000"/>
              <a:buFont typeface="Times New Roman" pitchFamily="18" charset="0"/>
              <a:buNone/>
            </a:pPr>
            <a:r>
              <a:rPr lang="en-GB" sz="1800" i="1" dirty="0">
                <a:solidFill>
                  <a:srgbClr val="003F69"/>
                </a:solidFill>
                <a:latin typeface="Helvetica"/>
                <a:ea typeface="MS Gothic" pitchFamily="49" charset="-128"/>
                <a:cs typeface="Helvetica"/>
              </a:rPr>
              <a:t>goes towards data analysis.”</a:t>
            </a:r>
            <a:endParaRPr lang="en-US" sz="1800" dirty="0">
              <a:solidFill>
                <a:srgbClr val="003F69"/>
              </a:solidFill>
              <a:latin typeface="Helvetica"/>
              <a:ea typeface="MS Gothic" pitchFamily="49" charset="-128"/>
              <a:cs typeface="Helvetica"/>
            </a:endParaRPr>
          </a:p>
        </p:txBody>
      </p:sp>
      <p:sp>
        <p:nvSpPr>
          <p:cNvPr id="23" name="Rectangle 12"/>
          <p:cNvSpPr>
            <a:spLocks noChangeArrowheads="1"/>
          </p:cNvSpPr>
          <p:nvPr/>
        </p:nvSpPr>
        <p:spPr bwMode="auto">
          <a:xfrm>
            <a:off x="609600" y="4019550"/>
            <a:ext cx="1295400" cy="357786"/>
          </a:xfrm>
          <a:prstGeom prst="rect">
            <a:avLst/>
          </a:prstGeom>
          <a:noFill/>
          <a:ln w="9525">
            <a:noFill/>
            <a:miter lim="800000"/>
            <a:headEnd/>
            <a:tailEnd/>
          </a:ln>
        </p:spPr>
        <p:txBody>
          <a:bodyPr wrap="square" lIns="91435" tIns="45718" rIns="91435" bIns="45718" anchor="b">
            <a:spAutoFit/>
          </a:bodyPr>
          <a:lstStyle/>
          <a:p>
            <a:pPr algn="r">
              <a:lnSpc>
                <a:spcPct val="95000"/>
              </a:lnSpc>
              <a:spcBef>
                <a:spcPts val="500"/>
              </a:spcBef>
              <a:spcAft>
                <a:spcPts val="300"/>
              </a:spcAft>
              <a:buClr>
                <a:srgbClr val="808080"/>
              </a:buClr>
              <a:buSzPct val="100000"/>
              <a:tabLst>
                <a:tab pos="0" algn="l"/>
                <a:tab pos="1198503" algn="l"/>
                <a:tab pos="2112858" algn="l"/>
                <a:tab pos="3027212" algn="l"/>
                <a:tab pos="3941566" algn="l"/>
                <a:tab pos="4855920" algn="l"/>
                <a:tab pos="5770274" algn="l"/>
                <a:tab pos="6684629" algn="l"/>
                <a:tab pos="7598983" algn="l"/>
                <a:tab pos="8513337" algn="l"/>
                <a:tab pos="9427692" algn="l"/>
                <a:tab pos="10342046" algn="l"/>
              </a:tabLst>
            </a:pPr>
            <a:r>
              <a:rPr lang="en-GB" sz="1800" i="1" dirty="0">
                <a:solidFill>
                  <a:srgbClr val="003F69"/>
                </a:solidFill>
                <a:latin typeface="Helvetica"/>
                <a:ea typeface="MS Gothic" pitchFamily="49" charset="-128"/>
                <a:cs typeface="Helvetica"/>
              </a:rPr>
              <a:t>…and only</a:t>
            </a:r>
          </a:p>
        </p:txBody>
      </p:sp>
      <p:sp>
        <p:nvSpPr>
          <p:cNvPr id="24" name="Rectangle 13"/>
          <p:cNvSpPr>
            <a:spLocks noChangeArrowheads="1"/>
          </p:cNvSpPr>
          <p:nvPr/>
        </p:nvSpPr>
        <p:spPr bwMode="auto">
          <a:xfrm>
            <a:off x="1828800" y="3843120"/>
            <a:ext cx="1219200" cy="656586"/>
          </a:xfrm>
          <a:prstGeom prst="rect">
            <a:avLst/>
          </a:prstGeom>
          <a:noFill/>
          <a:ln w="9525">
            <a:noFill/>
            <a:miter lim="800000"/>
            <a:headEnd/>
            <a:tailEnd/>
          </a:ln>
        </p:spPr>
        <p:txBody>
          <a:bodyPr wrap="square" lIns="91435" tIns="45718" rIns="91435" bIns="45718" anchor="b">
            <a:spAutoFit/>
          </a:bodyPr>
          <a:lstStyle/>
          <a:p>
            <a:pPr>
              <a:lnSpc>
                <a:spcPct val="90000"/>
              </a:lnSpc>
              <a:buClr>
                <a:srgbClr val="000000"/>
              </a:buClr>
              <a:buSzPct val="100000"/>
              <a:buFont typeface="Times New Roman" pitchFamily="18" charset="0"/>
              <a:buNone/>
            </a:pPr>
            <a:r>
              <a:rPr lang="en-GB" sz="4000" b="1" i="1" dirty="0">
                <a:solidFill>
                  <a:srgbClr val="003F69"/>
                </a:solidFill>
                <a:ea typeface="MS Gothic" pitchFamily="49" charset="-128"/>
                <a:cs typeface="Helvetica"/>
              </a:rPr>
              <a:t>20%</a:t>
            </a:r>
            <a:endParaRPr lang="en-US" sz="3600" b="1" dirty="0">
              <a:solidFill>
                <a:srgbClr val="003F69"/>
              </a:solidFill>
              <a:ea typeface="MS Gothic" pitchFamily="49" charset="-128"/>
              <a:cs typeface="Helvetica"/>
            </a:endParaRPr>
          </a:p>
        </p:txBody>
      </p:sp>
      <p:sp>
        <p:nvSpPr>
          <p:cNvPr id="25" name="Rectangle 24"/>
          <p:cNvSpPr/>
          <p:nvPr/>
        </p:nvSpPr>
        <p:spPr>
          <a:xfrm>
            <a:off x="609600" y="2400240"/>
            <a:ext cx="5029200" cy="400110"/>
          </a:xfrm>
          <a:prstGeom prst="rect">
            <a:avLst/>
          </a:prstGeom>
        </p:spPr>
        <p:txBody>
          <a:bodyPr wrap="square">
            <a:spAutoFit/>
          </a:bodyPr>
          <a:lstStyle/>
          <a:p>
            <a:r>
              <a:rPr lang="en-US" sz="1000" dirty="0" smtClean="0">
                <a:solidFill>
                  <a:schemeClr val="bg1">
                    <a:lumMod val="50000"/>
                  </a:schemeClr>
                </a:solidFill>
                <a:latin typeface="+mn-lt"/>
                <a:ea typeface="MS Gothic" pitchFamily="49" charset="-128"/>
              </a:rPr>
              <a:t>“Survey </a:t>
            </a:r>
            <a:r>
              <a:rPr lang="en-US" sz="1000" dirty="0">
                <a:solidFill>
                  <a:schemeClr val="bg1">
                    <a:lumMod val="50000"/>
                  </a:schemeClr>
                </a:solidFill>
                <a:latin typeface="+mn-lt"/>
                <a:ea typeface="MS Gothic" pitchFamily="49" charset="-128"/>
              </a:rPr>
              <a:t>Analysis - Big Data Adoption in 2013 Shows Substance Behind the </a:t>
            </a:r>
            <a:r>
              <a:rPr lang="en-US" sz="1000" dirty="0" smtClean="0">
                <a:solidFill>
                  <a:schemeClr val="bg1">
                    <a:lumMod val="50000"/>
                  </a:schemeClr>
                </a:solidFill>
                <a:latin typeface="+mn-lt"/>
                <a:ea typeface="MS Gothic" pitchFamily="49" charset="-128"/>
              </a:rPr>
              <a:t>Hype”, Gartner, 2013, </a:t>
            </a:r>
            <a:r>
              <a:rPr lang="en-US" sz="1000" dirty="0" smtClean="0">
                <a:solidFill>
                  <a:schemeClr val="bg1">
                    <a:lumMod val="50000"/>
                  </a:schemeClr>
                </a:solidFill>
                <a:latin typeface="+mn-lt"/>
                <a:ea typeface="MS Gothic" pitchFamily="49" charset="-128"/>
                <a:hlinkClick r:id="rId4"/>
              </a:rPr>
              <a:t>Link</a:t>
            </a:r>
            <a:endParaRPr lang="en-US" sz="1000" dirty="0">
              <a:solidFill>
                <a:schemeClr val="bg1">
                  <a:lumMod val="50000"/>
                </a:schemeClr>
              </a:solidFill>
              <a:latin typeface="+mn-lt"/>
            </a:endParaRPr>
          </a:p>
        </p:txBody>
      </p:sp>
      <p:graphicFrame>
        <p:nvGraphicFramePr>
          <p:cNvPr id="26" name="Chart 25"/>
          <p:cNvGraphicFramePr/>
          <p:nvPr>
            <p:extLst>
              <p:ext uri="{D42A27DB-BD31-4B8C-83A1-F6EECF244321}">
                <p14:modId xmlns:p14="http://schemas.microsoft.com/office/powerpoint/2010/main" val="108269706"/>
              </p:ext>
            </p:extLst>
          </p:nvPr>
        </p:nvGraphicFramePr>
        <p:xfrm>
          <a:off x="609600" y="723840"/>
          <a:ext cx="5029200" cy="18034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77216793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US" dirty="0" smtClean="0">
                <a:ea typeface="ＭＳ Ｐゴシック"/>
                <a:cs typeface="ＭＳ Ｐゴシック"/>
              </a:rPr>
              <a:t>Can We Increase Agility?</a:t>
            </a:r>
          </a:p>
        </p:txBody>
      </p:sp>
      <p:sp>
        <p:nvSpPr>
          <p:cNvPr id="86" name="Content Placeholder 85"/>
          <p:cNvSpPr>
            <a:spLocks noGrp="1"/>
          </p:cNvSpPr>
          <p:nvPr>
            <p:ph sz="quarter" idx="13"/>
          </p:nvPr>
        </p:nvSpPr>
        <p:spPr/>
        <p:txBody>
          <a:bodyPr/>
          <a:lstStyle/>
          <a:p>
            <a:pPr marL="0" indent="0">
              <a:buNone/>
            </a:pPr>
            <a:r>
              <a:rPr lang="en-US" dirty="0" smtClean="0"/>
              <a:t> </a:t>
            </a:r>
            <a:endParaRPr lang="en-US" dirty="0"/>
          </a:p>
        </p:txBody>
      </p:sp>
      <p:sp>
        <p:nvSpPr>
          <p:cNvPr id="87" name="Content Placeholder 86"/>
          <p:cNvSpPr>
            <a:spLocks noGrp="1"/>
          </p:cNvSpPr>
          <p:nvPr>
            <p:ph sz="quarter" idx="17"/>
          </p:nvPr>
        </p:nvSpPr>
        <p:spPr>
          <a:xfrm>
            <a:off x="6096000" y="742950"/>
            <a:ext cx="2667000" cy="3962400"/>
          </a:xfrm>
        </p:spPr>
        <p:txBody>
          <a:bodyPr>
            <a:normAutofit fontScale="92500" lnSpcReduction="10000"/>
          </a:bodyPr>
          <a:lstStyle/>
          <a:p>
            <a:r>
              <a:rPr lang="en-US" dirty="0" smtClean="0">
                <a:ea typeface="ＭＳ Ｐゴシック"/>
                <a:cs typeface="ＭＳ Ｐゴシック"/>
              </a:rPr>
              <a:t>Today, mainframe data is integrated via ETL</a:t>
            </a:r>
          </a:p>
          <a:p>
            <a:pPr lvl="1"/>
            <a:r>
              <a:rPr lang="en-US" dirty="0" smtClean="0">
                <a:ea typeface="ＭＳ Ｐゴシック"/>
                <a:cs typeface="ＭＳ Ｐゴシック"/>
              </a:rPr>
              <a:t>LOB owner defines report</a:t>
            </a:r>
          </a:p>
          <a:p>
            <a:pPr lvl="1"/>
            <a:r>
              <a:rPr lang="en-US" dirty="0" smtClean="0">
                <a:ea typeface="ＭＳ Ｐゴシック"/>
                <a:cs typeface="ＭＳ Ｐゴシック"/>
              </a:rPr>
              <a:t>Negotiates implementation</a:t>
            </a:r>
          </a:p>
          <a:p>
            <a:pPr lvl="1"/>
            <a:r>
              <a:rPr lang="en-US" dirty="0" smtClean="0">
                <a:ea typeface="ＭＳ Ｐゴシック"/>
                <a:cs typeface="ＭＳ Ｐゴシック"/>
              </a:rPr>
              <a:t>IT creates application</a:t>
            </a:r>
          </a:p>
          <a:p>
            <a:pPr lvl="1"/>
            <a:r>
              <a:rPr lang="en-US" dirty="0" smtClean="0">
                <a:ea typeface="ＭＳ Ｐゴシック"/>
                <a:cs typeface="ＭＳ Ｐゴシック"/>
              </a:rPr>
              <a:t>LOB owner evaluates report</a:t>
            </a:r>
          </a:p>
          <a:p>
            <a:r>
              <a:rPr lang="en-US" dirty="0" smtClean="0">
                <a:ea typeface="ＭＳ Ｐゴシック"/>
                <a:cs typeface="ＭＳ Ｐゴシック"/>
              </a:rPr>
              <a:t>Slow, not agile</a:t>
            </a:r>
          </a:p>
          <a:p>
            <a:r>
              <a:rPr lang="en-US" dirty="0" smtClean="0">
                <a:ea typeface="ＭＳ Ｐゴシック"/>
                <a:cs typeface="ＭＳ Ｐゴシック"/>
              </a:rPr>
              <a:t>Transformation on mainframe is costly</a:t>
            </a:r>
          </a:p>
          <a:p>
            <a:endParaRPr lang="en-US" dirty="0"/>
          </a:p>
        </p:txBody>
      </p:sp>
      <p:sp>
        <p:nvSpPr>
          <p:cNvPr id="3" name="Slide Number Placeholder 2"/>
          <p:cNvSpPr>
            <a:spLocks noGrp="1"/>
          </p:cNvSpPr>
          <p:nvPr>
            <p:ph type="sldNum" sz="quarter" idx="18"/>
          </p:nvPr>
        </p:nvSpPr>
        <p:spPr/>
        <p:txBody>
          <a:bodyPr/>
          <a:lstStyle/>
          <a:p>
            <a:pPr>
              <a:defRPr/>
            </a:pPr>
            <a:fld id="{D3AB728A-BDCC-4829-9F80-204F46D9D847}" type="slidenum">
              <a:rPr lang="en-US" i="1" smtClean="0"/>
              <a:pPr>
                <a:defRPr/>
              </a:pPr>
              <a:t>23</a:t>
            </a:fld>
            <a:endParaRPr lang="en-US" i="1" dirty="0"/>
          </a:p>
        </p:txBody>
      </p:sp>
      <p:sp>
        <p:nvSpPr>
          <p:cNvPr id="5" name="Rectangle 4"/>
          <p:cNvSpPr/>
          <p:nvPr/>
        </p:nvSpPr>
        <p:spPr>
          <a:xfrm>
            <a:off x="533400" y="3105150"/>
            <a:ext cx="4419600" cy="685800"/>
          </a:xfrm>
          <a:prstGeom prst="rect">
            <a:avLst/>
          </a:prstGeom>
          <a:solidFill>
            <a:schemeClr val="bg2">
              <a:lumMod val="50000"/>
            </a:schemeClr>
          </a:solidFill>
          <a:ln>
            <a:noFill/>
          </a:ln>
        </p:spPr>
        <p:style>
          <a:lnRef idx="1">
            <a:schemeClr val="accent1"/>
          </a:lnRef>
          <a:fillRef idx="3">
            <a:schemeClr val="accent1"/>
          </a:fillRef>
          <a:effectRef idx="2">
            <a:schemeClr val="accent1"/>
          </a:effectRef>
          <a:fontRef idx="minor">
            <a:schemeClr val="lt1"/>
          </a:fontRef>
        </p:style>
        <p:txBody>
          <a:bodyPr tIns="0" anchor="b"/>
          <a:lstStyle/>
          <a:p>
            <a:pPr algn="ctr"/>
            <a:r>
              <a:rPr lang="en-US" sz="1400" b="1" dirty="0" smtClean="0">
                <a:solidFill>
                  <a:srgbClr val="FFFFFF"/>
                </a:solidFill>
                <a:ea typeface="ＭＳ Ｐゴシック"/>
                <a:cs typeface="ＭＳ Ｐゴシック"/>
              </a:rPr>
              <a:t>IBM Mainframe</a:t>
            </a:r>
            <a:endParaRPr lang="en-US" sz="1400" b="1" dirty="0">
              <a:solidFill>
                <a:srgbClr val="FFFFFF"/>
              </a:solidFill>
              <a:ea typeface="ＭＳ Ｐゴシック"/>
              <a:cs typeface="ＭＳ Ｐゴシック"/>
            </a:endParaRPr>
          </a:p>
        </p:txBody>
      </p:sp>
      <p:sp>
        <p:nvSpPr>
          <p:cNvPr id="6" name="Rounded Rectangle 5"/>
          <p:cNvSpPr/>
          <p:nvPr/>
        </p:nvSpPr>
        <p:spPr>
          <a:xfrm>
            <a:off x="4038600" y="3181350"/>
            <a:ext cx="762000" cy="304800"/>
          </a:xfrm>
          <a:prstGeom prst="roundRect">
            <a:avLst/>
          </a:prstGeom>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n-US" sz="1400" dirty="0">
                <a:solidFill>
                  <a:schemeClr val="bg1"/>
                </a:solidFill>
              </a:rPr>
              <a:t>Logs</a:t>
            </a:r>
          </a:p>
        </p:txBody>
      </p:sp>
      <p:sp>
        <p:nvSpPr>
          <p:cNvPr id="7" name="Rounded Rectangle 6"/>
          <p:cNvSpPr/>
          <p:nvPr/>
        </p:nvSpPr>
        <p:spPr>
          <a:xfrm>
            <a:off x="3200400" y="3181350"/>
            <a:ext cx="762000" cy="304800"/>
          </a:xfrm>
          <a:prstGeom prst="roundRect">
            <a:avLst/>
          </a:prstGeom>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n-US" sz="1400" dirty="0">
                <a:solidFill>
                  <a:schemeClr val="bg1"/>
                </a:solidFill>
              </a:rPr>
              <a:t>IMS</a:t>
            </a:r>
          </a:p>
        </p:txBody>
      </p:sp>
      <p:sp>
        <p:nvSpPr>
          <p:cNvPr id="8" name="Rounded Rectangle 7"/>
          <p:cNvSpPr/>
          <p:nvPr/>
        </p:nvSpPr>
        <p:spPr>
          <a:xfrm>
            <a:off x="2362200" y="3181350"/>
            <a:ext cx="762000" cy="304800"/>
          </a:xfrm>
          <a:prstGeom prst="roundRect">
            <a:avLst/>
          </a:prstGeom>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n-US" sz="1400" dirty="0">
                <a:solidFill>
                  <a:schemeClr val="bg1"/>
                </a:solidFill>
              </a:rPr>
              <a:t>VSAM</a:t>
            </a:r>
          </a:p>
        </p:txBody>
      </p:sp>
      <p:sp>
        <p:nvSpPr>
          <p:cNvPr id="9" name="Can 8"/>
          <p:cNvSpPr/>
          <p:nvPr/>
        </p:nvSpPr>
        <p:spPr>
          <a:xfrm>
            <a:off x="685800" y="3181350"/>
            <a:ext cx="750888" cy="381000"/>
          </a:xfrm>
          <a:prstGeom prst="can">
            <a:avLst/>
          </a:prstGeom>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n-US" sz="1400" dirty="0">
                <a:solidFill>
                  <a:schemeClr val="bg1"/>
                </a:solidFill>
              </a:rPr>
              <a:t>DB2</a:t>
            </a:r>
          </a:p>
        </p:txBody>
      </p:sp>
      <p:sp>
        <p:nvSpPr>
          <p:cNvPr id="10" name="Rounded Rectangle 9"/>
          <p:cNvSpPr/>
          <p:nvPr/>
        </p:nvSpPr>
        <p:spPr>
          <a:xfrm>
            <a:off x="1524000" y="3181350"/>
            <a:ext cx="762000" cy="304800"/>
          </a:xfrm>
          <a:prstGeom prst="roundRect">
            <a:avLst/>
          </a:prstGeom>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n-US" sz="1400" dirty="0">
                <a:solidFill>
                  <a:schemeClr val="bg1"/>
                </a:solidFill>
              </a:rPr>
              <a:t>QSAM</a:t>
            </a:r>
          </a:p>
        </p:txBody>
      </p:sp>
      <p:sp>
        <p:nvSpPr>
          <p:cNvPr id="33" name="Oval 32"/>
          <p:cNvSpPr/>
          <p:nvPr/>
        </p:nvSpPr>
        <p:spPr>
          <a:xfrm>
            <a:off x="1981200" y="2343150"/>
            <a:ext cx="15240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sz="1600" dirty="0" smtClean="0"/>
              <a:t>Manual</a:t>
            </a:r>
            <a:endParaRPr lang="en-US" sz="1600" dirty="0"/>
          </a:p>
          <a:p>
            <a:pPr algn="ctr">
              <a:defRPr/>
            </a:pPr>
            <a:r>
              <a:rPr lang="en-US" sz="1600" dirty="0" smtClean="0"/>
              <a:t>Extraction</a:t>
            </a:r>
            <a:endParaRPr lang="en-US" sz="1600" dirty="0"/>
          </a:p>
        </p:txBody>
      </p:sp>
      <p:sp>
        <p:nvSpPr>
          <p:cNvPr id="35" name="Oval 34"/>
          <p:cNvSpPr/>
          <p:nvPr/>
        </p:nvSpPr>
        <p:spPr>
          <a:xfrm>
            <a:off x="1981200" y="1657350"/>
            <a:ext cx="15240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sz="1600" dirty="0"/>
              <a:t> Manual </a:t>
            </a:r>
            <a:r>
              <a:rPr lang="en-US" sz="1600" dirty="0" smtClean="0"/>
              <a:t>Integration</a:t>
            </a:r>
            <a:endParaRPr lang="en-US" sz="1600" dirty="0"/>
          </a:p>
        </p:txBody>
      </p:sp>
      <p:sp>
        <p:nvSpPr>
          <p:cNvPr id="39" name="Oval 38"/>
          <p:cNvSpPr/>
          <p:nvPr/>
        </p:nvSpPr>
        <p:spPr>
          <a:xfrm>
            <a:off x="1981200" y="971550"/>
            <a:ext cx="1524000" cy="533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sz="1600" dirty="0"/>
              <a:t>D</a:t>
            </a:r>
            <a:r>
              <a:rPr lang="en-US" sz="1600" dirty="0" smtClean="0"/>
              <a:t>efined Apps</a:t>
            </a:r>
            <a:endParaRPr lang="en-US" sz="1600" dirty="0"/>
          </a:p>
        </p:txBody>
      </p:sp>
      <p:cxnSp>
        <p:nvCxnSpPr>
          <p:cNvPr id="58" name="Straight Arrow Connector 57"/>
          <p:cNvCxnSpPr>
            <a:stCxn id="10" idx="0"/>
            <a:endCxn id="33" idx="3"/>
          </p:cNvCxnSpPr>
          <p:nvPr/>
        </p:nvCxnSpPr>
        <p:spPr>
          <a:xfrm flipV="1">
            <a:off x="1905000" y="2798435"/>
            <a:ext cx="299385" cy="382915"/>
          </a:xfrm>
          <a:prstGeom prst="straightConnector1">
            <a:avLst/>
          </a:prstGeom>
          <a:ln w="19050" cmpd="sng">
            <a:solidFill>
              <a:srgbClr val="51473C"/>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stCxn id="8" idx="0"/>
            <a:endCxn id="33" idx="4"/>
          </p:cNvCxnSpPr>
          <p:nvPr/>
        </p:nvCxnSpPr>
        <p:spPr>
          <a:xfrm flipV="1">
            <a:off x="2743200" y="2876550"/>
            <a:ext cx="0" cy="304800"/>
          </a:xfrm>
          <a:prstGeom prst="straightConnector1">
            <a:avLst/>
          </a:prstGeom>
          <a:ln w="19050" cmpd="sng">
            <a:solidFill>
              <a:srgbClr val="51473C"/>
            </a:solidFill>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9" idx="1"/>
            <a:endCxn id="33" idx="2"/>
          </p:cNvCxnSpPr>
          <p:nvPr/>
        </p:nvCxnSpPr>
        <p:spPr>
          <a:xfrm flipV="1">
            <a:off x="1061244" y="2609850"/>
            <a:ext cx="919956" cy="571500"/>
          </a:xfrm>
          <a:prstGeom prst="straightConnector1">
            <a:avLst/>
          </a:prstGeom>
          <a:ln w="19050" cmpd="sng">
            <a:solidFill>
              <a:srgbClr val="51473C"/>
            </a:solidFill>
            <a:tailEnd type="arrow"/>
          </a:ln>
        </p:spPr>
        <p:style>
          <a:lnRef idx="1">
            <a:schemeClr val="accent1"/>
          </a:lnRef>
          <a:fillRef idx="0">
            <a:schemeClr val="accent1"/>
          </a:fillRef>
          <a:effectRef idx="0">
            <a:schemeClr val="accent1"/>
          </a:effectRef>
          <a:fontRef idx="minor">
            <a:schemeClr val="tx1"/>
          </a:fontRef>
        </p:style>
      </p:cxnSp>
      <p:sp>
        <p:nvSpPr>
          <p:cNvPr id="21" name="Snip Same Side Corner Rectangle 20"/>
          <p:cNvSpPr/>
          <p:nvPr/>
        </p:nvSpPr>
        <p:spPr>
          <a:xfrm>
            <a:off x="3429000" y="4095750"/>
            <a:ext cx="2133600" cy="609600"/>
          </a:xfrm>
          <a:prstGeom prst="snip2SameRect">
            <a:avLst/>
          </a:prstGeom>
          <a:solidFill>
            <a:schemeClr val="accent5">
              <a:lumMod val="20000"/>
              <a:lumOff val="80000"/>
            </a:schemeClr>
          </a:solidFill>
          <a:ln>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accent5"/>
                </a:solidFill>
              </a:rPr>
              <a:t>Performance, capacity and app </a:t>
            </a:r>
            <a:r>
              <a:rPr lang="en-US" sz="1600" dirty="0" smtClean="0">
                <a:solidFill>
                  <a:schemeClr val="accent5"/>
                </a:solidFill>
              </a:rPr>
              <a:t>planning</a:t>
            </a:r>
            <a:endParaRPr lang="en-US" sz="1600" dirty="0">
              <a:solidFill>
                <a:schemeClr val="accent5"/>
              </a:solidFill>
            </a:endParaRPr>
          </a:p>
        </p:txBody>
      </p:sp>
      <p:sp>
        <p:nvSpPr>
          <p:cNvPr id="34" name="Snip Same Side Corner Rectangle 33"/>
          <p:cNvSpPr/>
          <p:nvPr/>
        </p:nvSpPr>
        <p:spPr>
          <a:xfrm>
            <a:off x="2438400" y="4095750"/>
            <a:ext cx="914400" cy="609600"/>
          </a:xfrm>
          <a:prstGeom prst="snip2SameRect">
            <a:avLst/>
          </a:prstGeom>
          <a:solidFill>
            <a:schemeClr val="accent5">
              <a:lumMod val="20000"/>
              <a:lumOff val="80000"/>
            </a:schemeClr>
          </a:solidFill>
          <a:ln>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accent5"/>
                </a:solidFill>
              </a:rPr>
              <a:t>Patient records</a:t>
            </a:r>
            <a:endParaRPr lang="en-US" sz="1600" dirty="0">
              <a:solidFill>
                <a:schemeClr val="accent5"/>
              </a:solidFill>
            </a:endParaRPr>
          </a:p>
        </p:txBody>
      </p:sp>
      <p:sp>
        <p:nvSpPr>
          <p:cNvPr id="36" name="Snip Same Side Corner Rectangle 35"/>
          <p:cNvSpPr/>
          <p:nvPr/>
        </p:nvSpPr>
        <p:spPr>
          <a:xfrm>
            <a:off x="533400" y="4095750"/>
            <a:ext cx="1828800" cy="609600"/>
          </a:xfrm>
          <a:prstGeom prst="snip2SameRect">
            <a:avLst/>
          </a:prstGeom>
          <a:solidFill>
            <a:schemeClr val="accent5">
              <a:lumMod val="20000"/>
              <a:lumOff val="80000"/>
            </a:schemeClr>
          </a:solidFill>
          <a:ln>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accent5"/>
                </a:solidFill>
              </a:rPr>
              <a:t>Stock, ATM, Credit cards, Insurance</a:t>
            </a:r>
            <a:endParaRPr lang="en-US" sz="1600" dirty="0">
              <a:solidFill>
                <a:schemeClr val="accent5"/>
              </a:solidFill>
            </a:endParaRPr>
          </a:p>
        </p:txBody>
      </p:sp>
      <p:cxnSp>
        <p:nvCxnSpPr>
          <p:cNvPr id="40" name="Straight Arrow Connector 39"/>
          <p:cNvCxnSpPr>
            <a:stCxn id="7" idx="0"/>
            <a:endCxn id="33" idx="5"/>
          </p:cNvCxnSpPr>
          <p:nvPr/>
        </p:nvCxnSpPr>
        <p:spPr>
          <a:xfrm flipH="1" flipV="1">
            <a:off x="3282015" y="2798435"/>
            <a:ext cx="299385" cy="382915"/>
          </a:xfrm>
          <a:prstGeom prst="straightConnector1">
            <a:avLst/>
          </a:prstGeom>
          <a:ln w="19050" cmpd="sng">
            <a:solidFill>
              <a:srgbClr val="51473C"/>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6" idx="0"/>
            <a:endCxn id="33" idx="6"/>
          </p:cNvCxnSpPr>
          <p:nvPr/>
        </p:nvCxnSpPr>
        <p:spPr>
          <a:xfrm flipH="1" flipV="1">
            <a:off x="3505200" y="2609850"/>
            <a:ext cx="914400" cy="571500"/>
          </a:xfrm>
          <a:prstGeom prst="straightConnector1">
            <a:avLst/>
          </a:prstGeom>
          <a:ln w="19050" cmpd="sng">
            <a:solidFill>
              <a:srgbClr val="51473C"/>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stCxn id="21" idx="3"/>
            <a:endCxn id="6" idx="2"/>
          </p:cNvCxnSpPr>
          <p:nvPr/>
        </p:nvCxnSpPr>
        <p:spPr>
          <a:xfrm flipH="1" flipV="1">
            <a:off x="4419600" y="3486150"/>
            <a:ext cx="76200" cy="609600"/>
          </a:xfrm>
          <a:prstGeom prst="straightConnector1">
            <a:avLst/>
          </a:prstGeom>
          <a:ln w="19050" cmpd="sng">
            <a:solidFill>
              <a:srgbClr val="51473C"/>
            </a:solidFill>
            <a:tailEnd type="arrow"/>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a:stCxn id="34" idx="3"/>
            <a:endCxn id="8" idx="2"/>
          </p:cNvCxnSpPr>
          <p:nvPr/>
        </p:nvCxnSpPr>
        <p:spPr>
          <a:xfrm flipH="1" flipV="1">
            <a:off x="2743200" y="3486150"/>
            <a:ext cx="152400" cy="609600"/>
          </a:xfrm>
          <a:prstGeom prst="straightConnector1">
            <a:avLst/>
          </a:prstGeom>
          <a:ln w="19050" cmpd="sng">
            <a:solidFill>
              <a:srgbClr val="51473C"/>
            </a:solidFill>
            <a:tailEnd type="arrow"/>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a:stCxn id="36" idx="3"/>
            <a:endCxn id="9" idx="3"/>
          </p:cNvCxnSpPr>
          <p:nvPr/>
        </p:nvCxnSpPr>
        <p:spPr>
          <a:xfrm flipH="1" flipV="1">
            <a:off x="1061244" y="3562350"/>
            <a:ext cx="386556" cy="533400"/>
          </a:xfrm>
          <a:prstGeom prst="straightConnector1">
            <a:avLst/>
          </a:prstGeom>
          <a:ln w="19050" cmpd="sng">
            <a:solidFill>
              <a:srgbClr val="51473C"/>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26656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Analytics Solution </a:t>
            </a:r>
            <a:r>
              <a:rPr lang="en-US" dirty="0" smtClean="0"/>
              <a:t>Model (Banking)</a:t>
            </a:r>
            <a:endParaRPr lang="en-US" dirty="0"/>
          </a:p>
        </p:txBody>
      </p:sp>
      <p:sp>
        <p:nvSpPr>
          <p:cNvPr id="3" name="Slide Number Placeholder 2"/>
          <p:cNvSpPr>
            <a:spLocks noGrp="1"/>
          </p:cNvSpPr>
          <p:nvPr>
            <p:ph type="sldNum" sz="quarter" idx="10"/>
          </p:nvPr>
        </p:nvSpPr>
        <p:spPr/>
        <p:txBody>
          <a:bodyPr/>
          <a:lstStyle/>
          <a:p>
            <a:fld id="{A3F7CB7D-F184-43C7-B6FD-03D728E1BBFF}" type="slidenum">
              <a:rPr lang="en-US" smtClean="0">
                <a:solidFill>
                  <a:srgbClr val="FFFFFF"/>
                </a:solidFill>
              </a:rPr>
              <a:pPr/>
              <a:t>24</a:t>
            </a:fld>
            <a:endParaRPr lang="en-US" dirty="0">
              <a:solidFill>
                <a:srgbClr val="FFFFFF"/>
              </a:solidFill>
            </a:endParaRPr>
          </a:p>
        </p:txBody>
      </p:sp>
      <p:sp>
        <p:nvSpPr>
          <p:cNvPr id="6" name="Oval 5"/>
          <p:cNvSpPr/>
          <p:nvPr/>
        </p:nvSpPr>
        <p:spPr>
          <a:xfrm>
            <a:off x="2209800" y="3867150"/>
            <a:ext cx="1828800" cy="838200"/>
          </a:xfrm>
          <a:prstGeom prst="ellipse">
            <a:avLst/>
          </a:prstGeom>
          <a:solidFill>
            <a:schemeClr val="accent6"/>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Transactions</a:t>
            </a:r>
            <a:endParaRPr lang="en-US" dirty="0"/>
          </a:p>
        </p:txBody>
      </p:sp>
      <p:sp>
        <p:nvSpPr>
          <p:cNvPr id="8" name="Trapezoid 7"/>
          <p:cNvSpPr/>
          <p:nvPr/>
        </p:nvSpPr>
        <p:spPr>
          <a:xfrm>
            <a:off x="2133600" y="3105150"/>
            <a:ext cx="2133600" cy="533400"/>
          </a:xfrm>
          <a:prstGeom prst="trapezoid">
            <a:avLst/>
          </a:prstGeom>
          <a:solidFill>
            <a:srgbClr val="6899BA"/>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Machine Learning</a:t>
            </a:r>
            <a:endParaRPr lang="en-US" dirty="0"/>
          </a:p>
        </p:txBody>
      </p:sp>
      <p:sp>
        <p:nvSpPr>
          <p:cNvPr id="9" name="Trapezoid 8"/>
          <p:cNvSpPr/>
          <p:nvPr/>
        </p:nvSpPr>
        <p:spPr>
          <a:xfrm>
            <a:off x="4495800" y="3105150"/>
            <a:ext cx="2057400" cy="533400"/>
          </a:xfrm>
          <a:prstGeom prst="trapezoid">
            <a:avLst/>
          </a:prstGeom>
          <a:solidFill>
            <a:srgbClr val="6899BA"/>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Sentiment Analysis</a:t>
            </a:r>
            <a:endParaRPr lang="en-US" dirty="0"/>
          </a:p>
        </p:txBody>
      </p:sp>
      <p:sp>
        <p:nvSpPr>
          <p:cNvPr id="10" name="Rectangle 9"/>
          <p:cNvSpPr/>
          <p:nvPr/>
        </p:nvSpPr>
        <p:spPr>
          <a:xfrm>
            <a:off x="4191000" y="2190750"/>
            <a:ext cx="1904999" cy="6096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Customer Segmentation</a:t>
            </a:r>
            <a:endParaRPr lang="en-US" dirty="0"/>
          </a:p>
        </p:txBody>
      </p:sp>
      <p:sp>
        <p:nvSpPr>
          <p:cNvPr id="11" name="Up Arrow 10"/>
          <p:cNvSpPr/>
          <p:nvPr/>
        </p:nvSpPr>
        <p:spPr>
          <a:xfrm flipV="1">
            <a:off x="609600" y="1428750"/>
            <a:ext cx="838200" cy="2209800"/>
          </a:xfrm>
          <a:prstGeom prst="upArrow">
            <a:avLst/>
          </a:prstGeom>
          <a:solidFill>
            <a:srgbClr val="6899BA"/>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2133600" y="2190750"/>
            <a:ext cx="1905000" cy="6096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Product, Price, Promotion, Place</a:t>
            </a:r>
            <a:endParaRPr lang="en-US" dirty="0"/>
          </a:p>
        </p:txBody>
      </p:sp>
      <p:sp>
        <p:nvSpPr>
          <p:cNvPr id="15" name="Rectangle 14"/>
          <p:cNvSpPr/>
          <p:nvPr/>
        </p:nvSpPr>
        <p:spPr>
          <a:xfrm>
            <a:off x="4191000" y="1428751"/>
            <a:ext cx="1905000" cy="6096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Card Abandonment</a:t>
            </a:r>
            <a:endParaRPr lang="en-US" dirty="0"/>
          </a:p>
        </p:txBody>
      </p:sp>
      <p:sp>
        <p:nvSpPr>
          <p:cNvPr id="13" name="Trapezoid 12"/>
          <p:cNvSpPr/>
          <p:nvPr/>
        </p:nvSpPr>
        <p:spPr>
          <a:xfrm>
            <a:off x="6781800" y="3105150"/>
            <a:ext cx="1371600" cy="533400"/>
          </a:xfrm>
          <a:prstGeom prst="trapezoid">
            <a:avLst/>
          </a:prstGeom>
          <a:solidFill>
            <a:srgbClr val="6899BA"/>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Simulation</a:t>
            </a:r>
            <a:endParaRPr lang="en-US" dirty="0"/>
          </a:p>
        </p:txBody>
      </p:sp>
      <p:sp>
        <p:nvSpPr>
          <p:cNvPr id="14" name="Rectangle 13"/>
          <p:cNvSpPr/>
          <p:nvPr/>
        </p:nvSpPr>
        <p:spPr>
          <a:xfrm>
            <a:off x="6248400" y="1428750"/>
            <a:ext cx="1905000" cy="6096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Fraud Detection</a:t>
            </a:r>
            <a:endParaRPr lang="en-US" dirty="0"/>
          </a:p>
        </p:txBody>
      </p:sp>
      <p:sp>
        <p:nvSpPr>
          <p:cNvPr id="17" name="Rectangle 16"/>
          <p:cNvSpPr/>
          <p:nvPr/>
        </p:nvSpPr>
        <p:spPr>
          <a:xfrm>
            <a:off x="6248400" y="2190750"/>
            <a:ext cx="1905000" cy="6096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Real-time Credit Scoring</a:t>
            </a:r>
            <a:endParaRPr lang="en-US" dirty="0"/>
          </a:p>
        </p:txBody>
      </p:sp>
      <p:sp>
        <p:nvSpPr>
          <p:cNvPr id="2" name="TextBox 1"/>
          <p:cNvSpPr txBox="1"/>
          <p:nvPr/>
        </p:nvSpPr>
        <p:spPr>
          <a:xfrm>
            <a:off x="838200" y="895350"/>
            <a:ext cx="2051563" cy="523220"/>
          </a:xfrm>
          <a:prstGeom prst="rect">
            <a:avLst/>
          </a:prstGeom>
          <a:noFill/>
        </p:spPr>
        <p:txBody>
          <a:bodyPr wrap="none" rtlCol="0">
            <a:spAutoFit/>
          </a:bodyPr>
          <a:lstStyle/>
          <a:p>
            <a:r>
              <a:rPr lang="en-US" sz="2800" dirty="0" smtClean="0">
                <a:solidFill>
                  <a:srgbClr val="D1300B"/>
                </a:solidFill>
                <a:latin typeface="Cooper Black"/>
                <a:cs typeface="Cooper Black"/>
              </a:rPr>
              <a:t>Top Down</a:t>
            </a:r>
            <a:endParaRPr lang="en-US" sz="2800" dirty="0">
              <a:solidFill>
                <a:srgbClr val="D1300B"/>
              </a:solidFill>
              <a:latin typeface="Cooper Black"/>
              <a:cs typeface="Cooper Black"/>
            </a:endParaRPr>
          </a:p>
        </p:txBody>
      </p:sp>
      <p:sp>
        <p:nvSpPr>
          <p:cNvPr id="18" name="Oval 17"/>
          <p:cNvSpPr/>
          <p:nvPr/>
        </p:nvSpPr>
        <p:spPr>
          <a:xfrm>
            <a:off x="3810000" y="3867150"/>
            <a:ext cx="1371600" cy="838200"/>
          </a:xfrm>
          <a:prstGeom prst="ellipse">
            <a:avLst/>
          </a:prstGeom>
          <a:solidFill>
            <a:schemeClr val="accent6"/>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Web logs</a:t>
            </a:r>
            <a:endParaRPr lang="en-US" dirty="0"/>
          </a:p>
        </p:txBody>
      </p:sp>
      <p:sp>
        <p:nvSpPr>
          <p:cNvPr id="7" name="Oval 6"/>
          <p:cNvSpPr/>
          <p:nvPr/>
        </p:nvSpPr>
        <p:spPr>
          <a:xfrm>
            <a:off x="4953000" y="3867150"/>
            <a:ext cx="1828800" cy="838200"/>
          </a:xfrm>
          <a:prstGeom prst="ellipse">
            <a:avLst/>
          </a:prstGeom>
          <a:solidFill>
            <a:schemeClr val="accent6"/>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US" dirty="0" smtClean="0"/>
              <a:t>Forums, Trouble tickets</a:t>
            </a:r>
            <a:endParaRPr lang="en-US" dirty="0"/>
          </a:p>
        </p:txBody>
      </p:sp>
      <p:sp>
        <p:nvSpPr>
          <p:cNvPr id="19" name="Oval 18"/>
          <p:cNvSpPr/>
          <p:nvPr/>
        </p:nvSpPr>
        <p:spPr>
          <a:xfrm>
            <a:off x="6553200" y="3867150"/>
            <a:ext cx="1524000" cy="838200"/>
          </a:xfrm>
          <a:prstGeom prst="ellipse">
            <a:avLst/>
          </a:prstGeom>
          <a:solidFill>
            <a:schemeClr val="accent6"/>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US" dirty="0" smtClean="0"/>
              <a:t>Advertising</a:t>
            </a:r>
            <a:endParaRPr lang="en-US" dirty="0"/>
          </a:p>
        </p:txBody>
      </p:sp>
    </p:spTree>
    <p:extLst>
      <p:ext uri="{BB962C8B-B14F-4D97-AF65-F5344CB8AC3E}">
        <p14:creationId xmlns:p14="http://schemas.microsoft.com/office/powerpoint/2010/main" val="13341993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381000" y="2266950"/>
            <a:ext cx="3962400" cy="2519065"/>
          </a:xfrm>
          <a:prstGeom prst="rect">
            <a:avLst/>
          </a:prstGeom>
          <a:ln>
            <a:solidFill>
              <a:srgbClr val="2E2224"/>
            </a:solidFill>
          </a:ln>
        </p:spPr>
      </p:pic>
      <p:pic>
        <p:nvPicPr>
          <p:cNvPr id="10" name="Picture 9"/>
          <p:cNvPicPr>
            <a:picLocks noChangeAspect="1"/>
          </p:cNvPicPr>
          <p:nvPr/>
        </p:nvPicPr>
        <p:blipFill>
          <a:blip r:embed="rId3"/>
          <a:stretch>
            <a:fillRect/>
          </a:stretch>
        </p:blipFill>
        <p:spPr>
          <a:xfrm>
            <a:off x="4876800" y="2647950"/>
            <a:ext cx="3965426" cy="2133600"/>
          </a:xfrm>
          <a:prstGeom prst="rect">
            <a:avLst/>
          </a:prstGeom>
          <a:ln>
            <a:solidFill>
              <a:srgbClr val="2E2224"/>
            </a:solidFill>
          </a:ln>
        </p:spPr>
      </p:pic>
      <p:sp>
        <p:nvSpPr>
          <p:cNvPr id="2" name="Title 1"/>
          <p:cNvSpPr>
            <a:spLocks noGrp="1"/>
          </p:cNvSpPr>
          <p:nvPr>
            <p:ph type="title"/>
          </p:nvPr>
        </p:nvSpPr>
        <p:spPr/>
        <p:txBody>
          <a:bodyPr/>
          <a:lstStyle/>
          <a:p>
            <a:r>
              <a:rPr lang="en-US" dirty="0" smtClean="0"/>
              <a:t>Self</a:t>
            </a:r>
            <a:r>
              <a:rPr lang="en-US" dirty="0"/>
              <a:t> </a:t>
            </a:r>
            <a:r>
              <a:rPr lang="en-US" dirty="0" smtClean="0"/>
              <a:t>Service, Top Down</a:t>
            </a:r>
            <a:endParaRPr lang="en-US" dirty="0"/>
          </a:p>
        </p:txBody>
      </p:sp>
      <p:sp>
        <p:nvSpPr>
          <p:cNvPr id="3" name="Slide Number Placeholder 2"/>
          <p:cNvSpPr>
            <a:spLocks noGrp="1"/>
          </p:cNvSpPr>
          <p:nvPr>
            <p:ph type="sldNum" sz="quarter" idx="10"/>
          </p:nvPr>
        </p:nvSpPr>
        <p:spPr/>
        <p:txBody>
          <a:bodyPr/>
          <a:lstStyle/>
          <a:p>
            <a:fld id="{A3F7CB7D-F184-43C7-B6FD-03D728E1BBFF}" type="slidenum">
              <a:rPr lang="en-US" smtClean="0">
                <a:solidFill>
                  <a:srgbClr val="FFFFFF"/>
                </a:solidFill>
              </a:rPr>
              <a:pPr/>
              <a:t>25</a:t>
            </a:fld>
            <a:endParaRPr lang="en-US" dirty="0">
              <a:solidFill>
                <a:srgbClr val="FFFFFF"/>
              </a:solidFill>
            </a:endParaRPr>
          </a:p>
        </p:txBody>
      </p:sp>
      <p:pic>
        <p:nvPicPr>
          <p:cNvPr id="11" name="Picture 10"/>
          <p:cNvPicPr>
            <a:picLocks noChangeAspect="1"/>
          </p:cNvPicPr>
          <p:nvPr/>
        </p:nvPicPr>
        <p:blipFill>
          <a:blip r:embed="rId4"/>
          <a:stretch>
            <a:fillRect/>
          </a:stretch>
        </p:blipFill>
        <p:spPr>
          <a:xfrm>
            <a:off x="6172200" y="3562350"/>
            <a:ext cx="1781096" cy="647671"/>
          </a:xfrm>
          <a:prstGeom prst="rect">
            <a:avLst/>
          </a:prstGeom>
        </p:spPr>
      </p:pic>
      <p:pic>
        <p:nvPicPr>
          <p:cNvPr id="9" name="Picture 8"/>
          <p:cNvPicPr>
            <a:picLocks noChangeAspect="1"/>
          </p:cNvPicPr>
          <p:nvPr/>
        </p:nvPicPr>
        <p:blipFill>
          <a:blip r:embed="rId5"/>
          <a:stretch>
            <a:fillRect/>
          </a:stretch>
        </p:blipFill>
        <p:spPr>
          <a:xfrm>
            <a:off x="1143000" y="3409950"/>
            <a:ext cx="2514600" cy="554400"/>
          </a:xfrm>
          <a:prstGeom prst="rect">
            <a:avLst/>
          </a:prstGeom>
          <a:solidFill>
            <a:schemeClr val="bg1"/>
          </a:solidFill>
        </p:spPr>
      </p:pic>
      <p:pic>
        <p:nvPicPr>
          <p:cNvPr id="14" name="Picture 13"/>
          <p:cNvPicPr>
            <a:picLocks noChangeAspect="1"/>
          </p:cNvPicPr>
          <p:nvPr/>
        </p:nvPicPr>
        <p:blipFill>
          <a:blip r:embed="rId6"/>
          <a:stretch>
            <a:fillRect/>
          </a:stretch>
        </p:blipFill>
        <p:spPr>
          <a:xfrm>
            <a:off x="4572000" y="742950"/>
            <a:ext cx="3433454" cy="2133600"/>
          </a:xfrm>
          <a:prstGeom prst="rect">
            <a:avLst/>
          </a:prstGeom>
          <a:ln>
            <a:solidFill>
              <a:schemeClr val="tx1"/>
            </a:solidFill>
          </a:ln>
        </p:spPr>
      </p:pic>
      <p:pic>
        <p:nvPicPr>
          <p:cNvPr id="8" name="Picture 7"/>
          <p:cNvPicPr>
            <a:picLocks noChangeAspect="1"/>
          </p:cNvPicPr>
          <p:nvPr/>
        </p:nvPicPr>
        <p:blipFill>
          <a:blip r:embed="rId7"/>
          <a:stretch>
            <a:fillRect/>
          </a:stretch>
        </p:blipFill>
        <p:spPr>
          <a:xfrm>
            <a:off x="5410200" y="1581150"/>
            <a:ext cx="1981200" cy="448866"/>
          </a:xfrm>
          <a:prstGeom prst="rect">
            <a:avLst/>
          </a:prstGeom>
        </p:spPr>
      </p:pic>
    </p:spTree>
    <p:extLst>
      <p:ext uri="{BB962C8B-B14F-4D97-AF65-F5344CB8AC3E}">
        <p14:creationId xmlns:p14="http://schemas.microsoft.com/office/powerpoint/2010/main" val="179292253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a:t>
            </a:r>
            <a:endParaRPr lang="en-US" dirty="0"/>
          </a:p>
        </p:txBody>
      </p:sp>
      <p:sp>
        <p:nvSpPr>
          <p:cNvPr id="4" name="Slide Number Placeholder 3"/>
          <p:cNvSpPr>
            <a:spLocks noGrp="1"/>
          </p:cNvSpPr>
          <p:nvPr>
            <p:ph type="sldNum" sz="quarter" idx="10"/>
          </p:nvPr>
        </p:nvSpPr>
        <p:spPr/>
        <p:txBody>
          <a:bodyPr/>
          <a:lstStyle/>
          <a:p>
            <a:pPr>
              <a:defRPr/>
            </a:pPr>
            <a:fld id="{96CE96B8-D7F5-124F-84AD-25F560942019}" type="slidenum">
              <a:rPr lang="en-US" smtClean="0"/>
              <a:pPr>
                <a:defRPr/>
              </a:pPr>
              <a:t>26</a:t>
            </a:fld>
            <a:endParaRPr lang="en-US" dirty="0"/>
          </a:p>
        </p:txBody>
      </p:sp>
      <p:sp>
        <p:nvSpPr>
          <p:cNvPr id="6" name="Rounded Rectangle 5"/>
          <p:cNvSpPr/>
          <p:nvPr/>
        </p:nvSpPr>
        <p:spPr>
          <a:xfrm>
            <a:off x="3276600" y="3867150"/>
            <a:ext cx="4648200" cy="304800"/>
          </a:xfrm>
          <a:prstGeom prst="roundRect">
            <a:avLst/>
          </a:prstGeom>
          <a:solidFill>
            <a:schemeClr val="bg2">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Cloudera</a:t>
            </a:r>
            <a:endParaRPr lang="en-US" dirty="0"/>
          </a:p>
        </p:txBody>
      </p:sp>
      <p:sp>
        <p:nvSpPr>
          <p:cNvPr id="9" name="TextBox 8"/>
          <p:cNvSpPr txBox="1"/>
          <p:nvPr/>
        </p:nvSpPr>
        <p:spPr>
          <a:xfrm>
            <a:off x="2057400" y="1809750"/>
            <a:ext cx="1421195" cy="646331"/>
          </a:xfrm>
          <a:prstGeom prst="rect">
            <a:avLst/>
          </a:prstGeom>
          <a:noFill/>
        </p:spPr>
        <p:txBody>
          <a:bodyPr wrap="none" rtlCol="0">
            <a:spAutoFit/>
          </a:bodyPr>
          <a:lstStyle/>
          <a:p>
            <a:r>
              <a:rPr lang="en-US" dirty="0" smtClean="0"/>
              <a:t>DB2 tables &amp; </a:t>
            </a:r>
            <a:br>
              <a:rPr lang="en-US" dirty="0" smtClean="0"/>
            </a:br>
            <a:r>
              <a:rPr lang="en-US" dirty="0" smtClean="0"/>
              <a:t>VSAM files</a:t>
            </a:r>
            <a:endParaRPr lang="en-US" dirty="0"/>
          </a:p>
        </p:txBody>
      </p:sp>
      <p:sp>
        <p:nvSpPr>
          <p:cNvPr id="10" name="Right Arrow 9"/>
          <p:cNvSpPr/>
          <p:nvPr/>
        </p:nvSpPr>
        <p:spPr>
          <a:xfrm rot="1694036">
            <a:off x="1938841" y="2535194"/>
            <a:ext cx="1249032" cy="4572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276600" y="2952750"/>
            <a:ext cx="1676400" cy="762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Transformation</a:t>
            </a:r>
            <a:endParaRPr lang="en-US" dirty="0"/>
          </a:p>
        </p:txBody>
      </p:sp>
      <p:sp>
        <p:nvSpPr>
          <p:cNvPr id="12" name="Rectangle 11"/>
          <p:cNvSpPr/>
          <p:nvPr/>
        </p:nvSpPr>
        <p:spPr>
          <a:xfrm>
            <a:off x="5105400" y="2952750"/>
            <a:ext cx="1371600" cy="762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Compliance/Lineage</a:t>
            </a:r>
            <a:endParaRPr lang="en-US" dirty="0"/>
          </a:p>
        </p:txBody>
      </p:sp>
      <p:sp>
        <p:nvSpPr>
          <p:cNvPr id="13" name="Rectangle 12"/>
          <p:cNvSpPr/>
          <p:nvPr/>
        </p:nvSpPr>
        <p:spPr>
          <a:xfrm>
            <a:off x="6629400" y="2952750"/>
            <a:ext cx="1295400" cy="762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Apps</a:t>
            </a:r>
            <a:endParaRPr lang="en-US" dirty="0"/>
          </a:p>
        </p:txBody>
      </p:sp>
      <p:sp>
        <p:nvSpPr>
          <p:cNvPr id="14" name="TextBox 13"/>
          <p:cNvSpPr txBox="1"/>
          <p:nvPr/>
        </p:nvSpPr>
        <p:spPr>
          <a:xfrm>
            <a:off x="3657600" y="2495550"/>
            <a:ext cx="2803848" cy="369332"/>
          </a:xfrm>
          <a:prstGeom prst="rect">
            <a:avLst/>
          </a:prstGeom>
          <a:noFill/>
        </p:spPr>
        <p:txBody>
          <a:bodyPr wrap="none" rtlCol="0">
            <a:spAutoFit/>
          </a:bodyPr>
          <a:lstStyle/>
          <a:p>
            <a:pPr algn="r"/>
            <a:r>
              <a:rPr lang="en-US" dirty="0" smtClean="0"/>
              <a:t>Data and metadata transfer</a:t>
            </a:r>
            <a:endParaRPr lang="en-US" dirty="0"/>
          </a:p>
        </p:txBody>
      </p:sp>
      <p:sp>
        <p:nvSpPr>
          <p:cNvPr id="15" name="Rectangle 14"/>
          <p:cNvSpPr/>
          <p:nvPr/>
        </p:nvSpPr>
        <p:spPr>
          <a:xfrm>
            <a:off x="685800" y="1809750"/>
            <a:ext cx="1143000" cy="1981200"/>
          </a:xfrm>
          <a:prstGeom prst="rect">
            <a:avLst/>
          </a:prstGeom>
          <a:solidFill>
            <a:srgbClr val="6899BA">
              <a:lumMod val="60000"/>
              <a:lumOff val="40000"/>
            </a:srgbClr>
          </a:solidFill>
          <a:ln w="10000" cap="flat" cmpd="sng" algn="ctr">
            <a:noFill/>
            <a:prstDash val="solid"/>
          </a:ln>
          <a:effectLst/>
        </p:spPr>
        <p:txBody>
          <a:bodyPr anchor="b"/>
          <a:lstStyle/>
          <a:p>
            <a:pPr algn="ctr" fontAlgn="auto">
              <a:spcBef>
                <a:spcPts val="0"/>
              </a:spcBef>
              <a:spcAft>
                <a:spcPts val="0"/>
              </a:spcAft>
              <a:defRPr/>
            </a:pPr>
            <a:r>
              <a:rPr lang="en-US" sz="1600" b="1" kern="0" dirty="0" smtClean="0">
                <a:solidFill>
                  <a:srgbClr val="2E2224"/>
                </a:solidFill>
                <a:latin typeface="+mn-lt"/>
                <a:ea typeface="+mn-ea"/>
                <a:cs typeface="+mn-cs"/>
              </a:rPr>
              <a:t>z/OS</a:t>
            </a:r>
            <a:endParaRPr lang="en-US" sz="1600" b="1" kern="0" dirty="0">
              <a:solidFill>
                <a:srgbClr val="2E2224"/>
              </a:solidFill>
              <a:latin typeface="+mn-lt"/>
              <a:ea typeface="+mn-ea"/>
              <a:cs typeface="+mn-cs"/>
            </a:endParaRPr>
          </a:p>
        </p:txBody>
      </p:sp>
      <p:sp>
        <p:nvSpPr>
          <p:cNvPr id="16" name="Can 15"/>
          <p:cNvSpPr/>
          <p:nvPr/>
        </p:nvSpPr>
        <p:spPr>
          <a:xfrm>
            <a:off x="838200" y="1962150"/>
            <a:ext cx="838200" cy="1447800"/>
          </a:xfrm>
          <a:prstGeom prst="can">
            <a:avLst>
              <a:gd name="adj" fmla="val 12185"/>
            </a:avLst>
          </a:prstGeom>
          <a:solidFill>
            <a:srgbClr val="51473C"/>
          </a:solidFill>
          <a:ln w="10000" cap="flat" cmpd="sng" algn="ctr">
            <a:solidFill>
              <a:srgbClr val="51473C">
                <a:lumMod val="20000"/>
                <a:lumOff val="80000"/>
              </a:srgbClr>
            </a:solidFill>
            <a:prstDash val="solid"/>
          </a:ln>
          <a:effectLst>
            <a:outerShdw blurRad="50800" dist="38100" dir="2700000" algn="tl" rotWithShape="0">
              <a:srgbClr val="000000">
                <a:alpha val="4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white"/>
              </a:solidFill>
              <a:effectLst/>
              <a:uLnTx/>
              <a:uFillTx/>
              <a:latin typeface="Tw Cen MT"/>
              <a:ea typeface="+mn-ea"/>
              <a:cs typeface="+mn-cs"/>
            </a:endParaRPr>
          </a:p>
        </p:txBody>
      </p:sp>
      <p:sp>
        <p:nvSpPr>
          <p:cNvPr id="17" name="Can 16"/>
          <p:cNvSpPr/>
          <p:nvPr/>
        </p:nvSpPr>
        <p:spPr>
          <a:xfrm>
            <a:off x="838200" y="3105150"/>
            <a:ext cx="838200" cy="304800"/>
          </a:xfrm>
          <a:prstGeom prst="can">
            <a:avLst/>
          </a:prstGeom>
          <a:solidFill>
            <a:srgbClr val="51473C"/>
          </a:solidFill>
          <a:ln w="10000" cap="flat" cmpd="sng" algn="ctr">
            <a:solidFill>
              <a:srgbClr val="51473C">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white"/>
                </a:solidFill>
                <a:effectLst/>
                <a:uLnTx/>
                <a:uFillTx/>
                <a:latin typeface="Tw Cen MT"/>
                <a:ea typeface="+mn-ea"/>
                <a:cs typeface="+mn-cs"/>
              </a:rPr>
              <a:t>Logs</a:t>
            </a:r>
            <a:endParaRPr kumimoji="0" lang="en-US" sz="1400" b="0" i="0" u="none" strike="noStrike" kern="0" cap="none" spc="0" normalizeH="0" baseline="0" noProof="0" dirty="0">
              <a:ln>
                <a:noFill/>
              </a:ln>
              <a:solidFill>
                <a:prstClr val="white"/>
              </a:solidFill>
              <a:effectLst/>
              <a:uLnTx/>
              <a:uFillTx/>
              <a:latin typeface="Tw Cen MT"/>
              <a:ea typeface="+mn-ea"/>
              <a:cs typeface="+mn-cs"/>
            </a:endParaRPr>
          </a:p>
        </p:txBody>
      </p:sp>
      <p:sp>
        <p:nvSpPr>
          <p:cNvPr id="18" name="Can 17"/>
          <p:cNvSpPr/>
          <p:nvPr/>
        </p:nvSpPr>
        <p:spPr>
          <a:xfrm>
            <a:off x="838200" y="2876550"/>
            <a:ext cx="838200" cy="304800"/>
          </a:xfrm>
          <a:prstGeom prst="can">
            <a:avLst/>
          </a:prstGeom>
          <a:solidFill>
            <a:srgbClr val="51473C"/>
          </a:solidFill>
          <a:ln w="10000" cap="flat" cmpd="sng" algn="ctr">
            <a:solidFill>
              <a:srgbClr val="51473C">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white"/>
                </a:solidFill>
                <a:effectLst/>
                <a:uLnTx/>
                <a:uFillTx/>
                <a:latin typeface="Tw Cen MT"/>
                <a:ea typeface="+mn-ea"/>
                <a:cs typeface="+mn-cs"/>
              </a:rPr>
              <a:t>IMS</a:t>
            </a:r>
            <a:endParaRPr kumimoji="0" lang="en-US" sz="1400" b="0" i="0" u="none" strike="noStrike" kern="0" cap="none" spc="0" normalizeH="0" baseline="0" noProof="0" dirty="0">
              <a:ln>
                <a:noFill/>
              </a:ln>
              <a:solidFill>
                <a:prstClr val="white"/>
              </a:solidFill>
              <a:effectLst/>
              <a:uLnTx/>
              <a:uFillTx/>
              <a:latin typeface="Tw Cen MT"/>
              <a:ea typeface="+mn-ea"/>
              <a:cs typeface="+mn-cs"/>
            </a:endParaRPr>
          </a:p>
        </p:txBody>
      </p:sp>
      <p:sp>
        <p:nvSpPr>
          <p:cNvPr id="19" name="Can 18"/>
          <p:cNvSpPr/>
          <p:nvPr/>
        </p:nvSpPr>
        <p:spPr>
          <a:xfrm>
            <a:off x="838200" y="2647950"/>
            <a:ext cx="838200" cy="304800"/>
          </a:xfrm>
          <a:prstGeom prst="can">
            <a:avLst/>
          </a:prstGeom>
          <a:solidFill>
            <a:srgbClr val="51473C"/>
          </a:solidFill>
          <a:ln w="10000" cap="flat" cmpd="sng" algn="ctr">
            <a:solidFill>
              <a:srgbClr val="51473C">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white"/>
                </a:solidFill>
                <a:effectLst/>
                <a:uLnTx/>
                <a:uFillTx/>
                <a:latin typeface="Tw Cen MT"/>
                <a:ea typeface="+mn-ea"/>
                <a:cs typeface="+mn-cs"/>
              </a:rPr>
              <a:t>VSAM</a:t>
            </a:r>
            <a:endParaRPr kumimoji="0" lang="en-US" sz="1400" b="0" i="0" u="none" strike="noStrike" kern="0" cap="none" spc="0" normalizeH="0" baseline="0" noProof="0" dirty="0">
              <a:ln>
                <a:noFill/>
              </a:ln>
              <a:solidFill>
                <a:prstClr val="white"/>
              </a:solidFill>
              <a:effectLst/>
              <a:uLnTx/>
              <a:uFillTx/>
              <a:latin typeface="Tw Cen MT"/>
              <a:ea typeface="+mn-ea"/>
              <a:cs typeface="+mn-cs"/>
            </a:endParaRPr>
          </a:p>
        </p:txBody>
      </p:sp>
      <p:sp>
        <p:nvSpPr>
          <p:cNvPr id="20" name="Rectangle 19"/>
          <p:cNvSpPr/>
          <p:nvPr/>
        </p:nvSpPr>
        <p:spPr>
          <a:xfrm>
            <a:off x="685800" y="3867150"/>
            <a:ext cx="1143000" cy="304800"/>
          </a:xfrm>
          <a:prstGeom prst="rect">
            <a:avLst/>
          </a:prstGeom>
          <a:solidFill>
            <a:schemeClr val="accent1"/>
          </a:solidFill>
          <a:ln w="10000" cap="flat" cmpd="sng" algn="ctr">
            <a:solidFill>
              <a:srgbClr val="FFFFFF"/>
            </a:solidFill>
            <a:prstDash val="solid"/>
          </a:ln>
          <a:effectLst/>
        </p:spPr>
        <p:txBody>
          <a:bodyPr anchor="b"/>
          <a:lstStyle/>
          <a:p>
            <a:pPr algn="ctr" fontAlgn="auto">
              <a:spcBef>
                <a:spcPts val="0"/>
              </a:spcBef>
              <a:spcAft>
                <a:spcPts val="0"/>
              </a:spcAft>
              <a:defRPr/>
            </a:pPr>
            <a:r>
              <a:rPr lang="en-US" sz="1600" kern="0" dirty="0" smtClean="0">
                <a:solidFill>
                  <a:schemeClr val="bg1"/>
                </a:solidFill>
                <a:latin typeface="+mn-lt"/>
                <a:ea typeface="+mn-ea"/>
                <a:cs typeface="+mn-cs"/>
              </a:rPr>
              <a:t>System z</a:t>
            </a:r>
          </a:p>
        </p:txBody>
      </p:sp>
      <p:sp>
        <p:nvSpPr>
          <p:cNvPr id="21" name="Can 20"/>
          <p:cNvSpPr/>
          <p:nvPr/>
        </p:nvSpPr>
        <p:spPr>
          <a:xfrm>
            <a:off x="838200" y="2419350"/>
            <a:ext cx="838200" cy="304800"/>
          </a:xfrm>
          <a:prstGeom prst="can">
            <a:avLst/>
          </a:prstGeom>
          <a:solidFill>
            <a:srgbClr val="51473C"/>
          </a:solidFill>
          <a:ln w="10000" cap="flat" cmpd="sng" algn="ctr">
            <a:solidFill>
              <a:srgbClr val="51473C">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white"/>
                </a:solidFill>
                <a:effectLst/>
                <a:uLnTx/>
                <a:uFillTx/>
                <a:latin typeface="Tw Cen MT"/>
                <a:ea typeface="+mn-ea"/>
                <a:cs typeface="+mn-cs"/>
              </a:rPr>
              <a:t>Datacom</a:t>
            </a:r>
            <a:endParaRPr kumimoji="0" lang="en-US" sz="1400" b="0" i="0" u="none" strike="noStrike" kern="0" cap="none" spc="0" normalizeH="0" baseline="0" noProof="0" dirty="0">
              <a:ln>
                <a:noFill/>
              </a:ln>
              <a:solidFill>
                <a:prstClr val="white"/>
              </a:solidFill>
              <a:effectLst/>
              <a:uLnTx/>
              <a:uFillTx/>
              <a:latin typeface="Tw Cen MT"/>
              <a:ea typeface="+mn-ea"/>
              <a:cs typeface="+mn-cs"/>
            </a:endParaRPr>
          </a:p>
        </p:txBody>
      </p:sp>
      <p:sp>
        <p:nvSpPr>
          <p:cNvPr id="22" name="Can 21"/>
          <p:cNvSpPr/>
          <p:nvPr/>
        </p:nvSpPr>
        <p:spPr>
          <a:xfrm>
            <a:off x="838200" y="2190750"/>
            <a:ext cx="838200" cy="304800"/>
          </a:xfrm>
          <a:prstGeom prst="can">
            <a:avLst/>
          </a:prstGeom>
          <a:solidFill>
            <a:srgbClr val="51473C"/>
          </a:solidFill>
          <a:ln w="10000" cap="flat" cmpd="sng" algn="ctr">
            <a:solidFill>
              <a:srgbClr val="51473C">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white"/>
                </a:solidFill>
                <a:effectLst/>
                <a:uLnTx/>
                <a:uFillTx/>
                <a:latin typeface="Tw Cen MT"/>
                <a:ea typeface="+mn-ea"/>
                <a:cs typeface="+mn-cs"/>
              </a:rPr>
              <a:t>IDMS</a:t>
            </a:r>
            <a:endParaRPr kumimoji="0" lang="en-US" sz="1400" b="0" i="0" u="none" strike="noStrike" kern="0" cap="none" spc="0" normalizeH="0" baseline="0" noProof="0" dirty="0">
              <a:ln>
                <a:noFill/>
              </a:ln>
              <a:solidFill>
                <a:prstClr val="white"/>
              </a:solidFill>
              <a:effectLst/>
              <a:uLnTx/>
              <a:uFillTx/>
              <a:latin typeface="Tw Cen MT"/>
              <a:ea typeface="+mn-ea"/>
              <a:cs typeface="+mn-cs"/>
            </a:endParaRPr>
          </a:p>
        </p:txBody>
      </p:sp>
      <p:sp>
        <p:nvSpPr>
          <p:cNvPr id="23" name="Can 22"/>
          <p:cNvSpPr/>
          <p:nvPr/>
        </p:nvSpPr>
        <p:spPr>
          <a:xfrm>
            <a:off x="838200" y="1962150"/>
            <a:ext cx="838200" cy="304800"/>
          </a:xfrm>
          <a:prstGeom prst="can">
            <a:avLst/>
          </a:prstGeom>
          <a:solidFill>
            <a:srgbClr val="51473C"/>
          </a:solidFill>
          <a:ln w="10000" cap="flat" cmpd="sng" algn="ctr">
            <a:solidFill>
              <a:srgbClr val="51473C">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white"/>
                </a:solidFill>
                <a:effectLst/>
                <a:uLnTx/>
                <a:uFillTx/>
                <a:latin typeface="Tw Cen MT"/>
                <a:ea typeface="+mn-ea"/>
                <a:cs typeface="+mn-cs"/>
              </a:rPr>
              <a:t>DB2</a:t>
            </a:r>
            <a:endParaRPr kumimoji="0" lang="en-US" sz="1400" b="0" i="0" u="none" strike="noStrike" kern="0" cap="none" spc="0" normalizeH="0" baseline="0" noProof="0" dirty="0">
              <a:ln>
                <a:noFill/>
              </a:ln>
              <a:solidFill>
                <a:prstClr val="white"/>
              </a:solidFill>
              <a:effectLst/>
              <a:uLnTx/>
              <a:uFillTx/>
              <a:latin typeface="Tw Cen MT"/>
              <a:ea typeface="+mn-ea"/>
              <a:cs typeface="+mn-cs"/>
            </a:endParaRPr>
          </a:p>
        </p:txBody>
      </p:sp>
      <p:sp>
        <p:nvSpPr>
          <p:cNvPr id="24" name="Rectangle 23"/>
          <p:cNvSpPr/>
          <p:nvPr/>
        </p:nvSpPr>
        <p:spPr>
          <a:xfrm>
            <a:off x="6629400" y="2038350"/>
            <a:ext cx="1295400" cy="762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Reports</a:t>
            </a:r>
            <a:endParaRPr lang="en-US" dirty="0"/>
          </a:p>
        </p:txBody>
      </p:sp>
      <p:sp>
        <p:nvSpPr>
          <p:cNvPr id="25" name="Rectangle 24"/>
          <p:cNvSpPr/>
          <p:nvPr/>
        </p:nvSpPr>
        <p:spPr>
          <a:xfrm>
            <a:off x="6629400" y="1123950"/>
            <a:ext cx="1295400" cy="762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Search</a:t>
            </a:r>
            <a:endParaRPr lang="en-US" dirty="0"/>
          </a:p>
        </p:txBody>
      </p:sp>
    </p:spTree>
    <p:extLst>
      <p:ext uri="{BB962C8B-B14F-4D97-AF65-F5344CB8AC3E}">
        <p14:creationId xmlns:p14="http://schemas.microsoft.com/office/powerpoint/2010/main" val="21683797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Faster!</a:t>
            </a:r>
            <a:endParaRPr lang="en-US" dirty="0"/>
          </a:p>
        </p:txBody>
      </p:sp>
      <p:sp>
        <p:nvSpPr>
          <p:cNvPr id="4" name="Content Placeholder 3"/>
          <p:cNvSpPr>
            <a:spLocks noGrp="1"/>
          </p:cNvSpPr>
          <p:nvPr>
            <p:ph sz="quarter" idx="13"/>
          </p:nvPr>
        </p:nvSpPr>
        <p:spPr/>
        <p:txBody>
          <a:bodyPr/>
          <a:lstStyle/>
          <a:p>
            <a:r>
              <a:rPr lang="en-US" dirty="0" smtClean="0"/>
              <a:t>Hadoop’s agility benefits for </a:t>
            </a:r>
            <a:r>
              <a:rPr lang="en-US" dirty="0"/>
              <a:t>e</a:t>
            </a:r>
            <a:r>
              <a:rPr lang="en-US" dirty="0" smtClean="0"/>
              <a:t>nterprise data</a:t>
            </a:r>
          </a:p>
          <a:p>
            <a:pPr lvl="1"/>
            <a:r>
              <a:rPr lang="en-US" dirty="0" smtClean="0"/>
              <a:t>Hadoop’s flexible data store (structured, unstructured, binary) slashes schema complexity</a:t>
            </a:r>
          </a:p>
          <a:p>
            <a:pPr lvl="1"/>
            <a:r>
              <a:rPr lang="en-US" dirty="0" smtClean="0"/>
              <a:t>Data pulled by data scientist, closer to LOB owner</a:t>
            </a:r>
          </a:p>
          <a:p>
            <a:pPr lvl="1"/>
            <a:r>
              <a:rPr lang="en-US" dirty="0" smtClean="0"/>
              <a:t>No ETL project</a:t>
            </a:r>
          </a:p>
          <a:p>
            <a:pPr lvl="1"/>
            <a:r>
              <a:rPr lang="en-US" dirty="0" smtClean="0"/>
              <a:t>Near real-time data movement</a:t>
            </a:r>
          </a:p>
          <a:p>
            <a:pPr lvl="1"/>
            <a:r>
              <a:rPr lang="en-US" dirty="0" smtClean="0"/>
              <a:t>Shorter iterations</a:t>
            </a:r>
            <a:endParaRPr lang="en-US" dirty="0"/>
          </a:p>
        </p:txBody>
      </p:sp>
      <p:sp>
        <p:nvSpPr>
          <p:cNvPr id="3" name="Slide Number Placeholder 2"/>
          <p:cNvSpPr>
            <a:spLocks noGrp="1"/>
          </p:cNvSpPr>
          <p:nvPr>
            <p:ph type="sldNum" sz="quarter" idx="15"/>
          </p:nvPr>
        </p:nvSpPr>
        <p:spPr/>
        <p:txBody>
          <a:bodyPr/>
          <a:lstStyle/>
          <a:p>
            <a:fld id="{A3F7CB7D-F184-43C7-B6FD-03D728E1BBFF}" type="slidenum">
              <a:rPr lang="en-US" smtClean="0">
                <a:solidFill>
                  <a:srgbClr val="FFFFFF"/>
                </a:solidFill>
              </a:rPr>
              <a:pPr/>
              <a:t>27</a:t>
            </a:fld>
            <a:endParaRPr lang="en-US" dirty="0">
              <a:solidFill>
                <a:srgbClr val="FFFFFF"/>
              </a:solidFill>
            </a:endParaRPr>
          </a:p>
        </p:txBody>
      </p:sp>
    </p:spTree>
    <p:extLst>
      <p:ext uri="{BB962C8B-B14F-4D97-AF65-F5344CB8AC3E}">
        <p14:creationId xmlns:p14="http://schemas.microsoft.com/office/powerpoint/2010/main" val="331240490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endParaRPr lang="en-US"/>
          </a:p>
        </p:txBody>
      </p:sp>
      <p:sp>
        <p:nvSpPr>
          <p:cNvPr id="4" name="Title 3"/>
          <p:cNvSpPr>
            <a:spLocks noGrp="1"/>
          </p:cNvSpPr>
          <p:nvPr>
            <p:ph type="title"/>
          </p:nvPr>
        </p:nvSpPr>
        <p:spPr/>
        <p:txBody>
          <a:bodyPr/>
          <a:lstStyle/>
          <a:p>
            <a:r>
              <a:rPr lang="en-US" dirty="0" smtClean="0"/>
              <a:t>Mainframe Integration</a:t>
            </a:r>
            <a:endParaRPr lang="en-US" dirty="0"/>
          </a:p>
        </p:txBody>
      </p:sp>
      <p:sp>
        <p:nvSpPr>
          <p:cNvPr id="3" name="Slide Number Placeholder 2"/>
          <p:cNvSpPr>
            <a:spLocks noGrp="1"/>
          </p:cNvSpPr>
          <p:nvPr>
            <p:ph type="sldNum" sz="quarter" idx="10"/>
          </p:nvPr>
        </p:nvSpPr>
        <p:spPr/>
        <p:txBody>
          <a:bodyPr/>
          <a:lstStyle/>
          <a:p>
            <a:fld id="{A3F7CB7D-F184-43C7-B6FD-03D728E1BBFF}" type="slidenum">
              <a:rPr lang="en-US" smtClean="0">
                <a:solidFill>
                  <a:srgbClr val="FFFFFF"/>
                </a:solidFill>
              </a:rPr>
              <a:pPr/>
              <a:t>28</a:t>
            </a:fld>
            <a:endParaRPr lang="en-US" dirty="0">
              <a:solidFill>
                <a:srgbClr val="FFFFFF"/>
              </a:solidFill>
            </a:endParaRPr>
          </a:p>
        </p:txBody>
      </p:sp>
    </p:spTree>
    <p:extLst>
      <p:ext uri="{BB962C8B-B14F-4D97-AF65-F5344CB8AC3E}">
        <p14:creationId xmlns:p14="http://schemas.microsoft.com/office/powerpoint/2010/main" val="7007771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AutoShape 2"/>
          <p:cNvSpPr>
            <a:spLocks noChangeArrowheads="1"/>
          </p:cNvSpPr>
          <p:nvPr/>
        </p:nvSpPr>
        <p:spPr bwMode="auto">
          <a:xfrm>
            <a:off x="3886200" y="2495550"/>
            <a:ext cx="936625" cy="497681"/>
          </a:xfrm>
          <a:prstGeom prst="downArrow">
            <a:avLst>
              <a:gd name="adj1" fmla="val 50000"/>
              <a:gd name="adj2" fmla="val 25000"/>
            </a:avLst>
          </a:prstGeom>
          <a:solidFill>
            <a:schemeClr val="accent5"/>
          </a:solidFill>
          <a:ln>
            <a:noFill/>
          </a:ln>
          <a:effectLst>
            <a:prstShdw prst="shdw17" dist="17961" dir="2700000">
              <a:srgbClr val="8C8C8C">
                <a:alpha val="74997"/>
              </a:srgbClr>
            </a:prstShdw>
          </a:effectLst>
          <a:extLst/>
        </p:spPr>
        <p:txBody>
          <a:bodyPr wrap="none" lIns="45720" rIns="45720" anchor="ctr"/>
          <a:lstStyle/>
          <a:p>
            <a:endParaRPr lang="en-US" sz="1400"/>
          </a:p>
        </p:txBody>
      </p:sp>
      <p:sp>
        <p:nvSpPr>
          <p:cNvPr id="16386" name="Rectangle 32"/>
          <p:cNvSpPr>
            <a:spLocks noChangeArrowheads="1"/>
          </p:cNvSpPr>
          <p:nvPr/>
        </p:nvSpPr>
        <p:spPr bwMode="auto">
          <a:xfrm>
            <a:off x="609600" y="983636"/>
            <a:ext cx="7588250" cy="1511914"/>
          </a:xfrm>
          <a:prstGeom prst="rect">
            <a:avLst/>
          </a:prstGeom>
          <a:solidFill>
            <a:srgbClr val="51473C">
              <a:alpha val="89803"/>
            </a:srgbClr>
          </a:solidFill>
          <a:ln>
            <a:noFill/>
          </a:ln>
          <a:extLst/>
        </p:spPr>
        <p:txBody>
          <a:bodyPr anchor="ctr"/>
          <a:lstStyle/>
          <a:p>
            <a:pPr>
              <a:lnSpc>
                <a:spcPct val="90000"/>
              </a:lnSpc>
              <a:spcBef>
                <a:spcPts val="300"/>
              </a:spcBef>
              <a:spcAft>
                <a:spcPts val="300"/>
              </a:spcAft>
              <a:buClr>
                <a:srgbClr val="0A0A0A"/>
              </a:buClr>
              <a:buSzPct val="100000"/>
            </a:pPr>
            <a:r>
              <a:rPr lang="en-US" sz="1800" b="1" dirty="0" smtClean="0">
                <a:solidFill>
                  <a:schemeClr val="bg1"/>
                </a:solidFill>
              </a:rPr>
              <a:t>1/ </a:t>
            </a:r>
            <a:r>
              <a:rPr lang="en-US" sz="1800" b="1" u="sng" dirty="0" smtClean="0">
                <a:solidFill>
                  <a:schemeClr val="bg1"/>
                </a:solidFill>
              </a:rPr>
              <a:t>Data Governance</a:t>
            </a:r>
            <a:r>
              <a:rPr lang="en-US" sz="1800" b="1" dirty="0" smtClean="0">
                <a:solidFill>
                  <a:schemeClr val="bg1"/>
                </a:solidFill>
              </a:rPr>
              <a:t> </a:t>
            </a:r>
            <a:r>
              <a:rPr lang="en-US" sz="1800" b="1" dirty="0">
                <a:solidFill>
                  <a:schemeClr val="bg1"/>
                </a:solidFill>
              </a:rPr>
              <a:t>as the data moves off </a:t>
            </a:r>
            <a:r>
              <a:rPr lang="en-US" sz="1800" b="1" dirty="0" smtClean="0">
                <a:solidFill>
                  <a:schemeClr val="bg1"/>
                </a:solidFill>
              </a:rPr>
              <a:t>z/OS operational systems</a:t>
            </a:r>
          </a:p>
          <a:p>
            <a:pPr>
              <a:lnSpc>
                <a:spcPct val="90000"/>
              </a:lnSpc>
              <a:spcBef>
                <a:spcPts val="300"/>
              </a:spcBef>
              <a:spcAft>
                <a:spcPts val="300"/>
              </a:spcAft>
              <a:buClr>
                <a:srgbClr val="0A0A0A"/>
              </a:buClr>
              <a:buSzPct val="100000"/>
            </a:pPr>
            <a:endParaRPr lang="en-US" sz="900" b="1" dirty="0" smtClean="0">
              <a:solidFill>
                <a:schemeClr val="bg1"/>
              </a:solidFill>
            </a:endParaRPr>
          </a:p>
          <a:p>
            <a:pPr>
              <a:lnSpc>
                <a:spcPct val="90000"/>
              </a:lnSpc>
              <a:spcBef>
                <a:spcPts val="300"/>
              </a:spcBef>
              <a:spcAft>
                <a:spcPts val="300"/>
              </a:spcAft>
              <a:buClr>
                <a:srgbClr val="0A0A0A"/>
              </a:buClr>
              <a:buSzPct val="100000"/>
            </a:pPr>
            <a:r>
              <a:rPr lang="en-US" sz="1800" b="1" dirty="0" smtClean="0">
                <a:solidFill>
                  <a:schemeClr val="bg1"/>
                </a:solidFill>
              </a:rPr>
              <a:t>2/ </a:t>
            </a:r>
            <a:r>
              <a:rPr lang="en-US" sz="1800" b="1" u="sng" dirty="0" smtClean="0">
                <a:solidFill>
                  <a:schemeClr val="bg1"/>
                </a:solidFill>
              </a:rPr>
              <a:t>Data Ingestion</a:t>
            </a:r>
            <a:r>
              <a:rPr lang="en-US" sz="1800" b="1" dirty="0" smtClean="0">
                <a:solidFill>
                  <a:schemeClr val="bg1"/>
                </a:solidFill>
              </a:rPr>
              <a:t> from z/OS </a:t>
            </a:r>
            <a:r>
              <a:rPr lang="en-US" sz="1800" b="1" dirty="0">
                <a:solidFill>
                  <a:schemeClr val="bg1"/>
                </a:solidFill>
              </a:rPr>
              <a:t>into </a:t>
            </a:r>
            <a:r>
              <a:rPr lang="en-US" sz="1800" b="1" dirty="0" smtClean="0">
                <a:solidFill>
                  <a:schemeClr val="bg1"/>
                </a:solidFill>
              </a:rPr>
              <a:t>Hadoop (on or off platform) is a bottleneck (MIPS &amp; ETL cost, Security around data access and transfer, Process Agility) </a:t>
            </a:r>
            <a:endParaRPr lang="en-US" sz="1800" b="1" dirty="0">
              <a:solidFill>
                <a:schemeClr val="bg1"/>
              </a:solidFill>
            </a:endParaRPr>
          </a:p>
        </p:txBody>
      </p:sp>
      <p:sp>
        <p:nvSpPr>
          <p:cNvPr id="16388" name="Title 1"/>
          <p:cNvSpPr txBox="1">
            <a:spLocks/>
          </p:cNvSpPr>
          <p:nvPr/>
        </p:nvSpPr>
        <p:spPr bwMode="auto">
          <a:xfrm>
            <a:off x="619125" y="3200221"/>
            <a:ext cx="7607300" cy="1200329"/>
          </a:xfrm>
          <a:prstGeom prst="rect">
            <a:avLst/>
          </a:prstGeom>
          <a:solidFill>
            <a:schemeClr val="bg1"/>
          </a:solidFill>
          <a:ln w="9525">
            <a:solidFill>
              <a:schemeClr val="accent5"/>
            </a:solidFill>
            <a:miter lim="800000"/>
            <a:headEnd/>
            <a:tailEnd/>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285750" indent="-285750" eaLnBrk="1" hangingPunct="1">
              <a:lnSpc>
                <a:spcPct val="90000"/>
              </a:lnSpc>
              <a:buFont typeface="Arial" panose="020B0604020202020204" pitchFamily="34" charset="0"/>
              <a:buChar char="•"/>
            </a:pPr>
            <a:r>
              <a:rPr lang="en-US" sz="1600" dirty="0">
                <a:ea typeface="MS PGothic" charset="0"/>
                <a:cs typeface="MS PGothic" charset="0"/>
              </a:rPr>
              <a:t>E</a:t>
            </a:r>
            <a:r>
              <a:rPr lang="en-US" sz="1600" dirty="0" smtClean="0">
                <a:ea typeface="MS PGothic" charset="0"/>
                <a:cs typeface="MS PGothic" charset="0"/>
              </a:rPr>
              <a:t>xisting security </a:t>
            </a:r>
            <a:r>
              <a:rPr lang="en-US" sz="1600" dirty="0">
                <a:ea typeface="MS PGothic" charset="0"/>
                <a:cs typeface="MS PGothic" charset="0"/>
              </a:rPr>
              <a:t>policies </a:t>
            </a:r>
            <a:r>
              <a:rPr lang="en-US" sz="1600" dirty="0" smtClean="0">
                <a:ea typeface="MS PGothic" charset="0"/>
                <a:cs typeface="MS PGothic" charset="0"/>
              </a:rPr>
              <a:t>must be applied to data access and transfer.</a:t>
            </a:r>
            <a:endParaRPr lang="en-US" sz="1600" dirty="0">
              <a:ea typeface="MS PGothic" charset="0"/>
              <a:cs typeface="MS PGothic" charset="0"/>
            </a:endParaRPr>
          </a:p>
          <a:p>
            <a:pPr marL="285750" indent="-285750" eaLnBrk="1" hangingPunct="1">
              <a:lnSpc>
                <a:spcPct val="90000"/>
              </a:lnSpc>
              <a:buFont typeface="Arial" panose="020B0604020202020204" pitchFamily="34" charset="0"/>
              <a:buChar char="•"/>
            </a:pPr>
            <a:r>
              <a:rPr lang="en-US" sz="1600" dirty="0" smtClean="0">
                <a:ea typeface="MS PGothic" charset="0"/>
                <a:cs typeface="MS PGothic" charset="0"/>
              </a:rPr>
              <a:t>There needs to be high </a:t>
            </a:r>
            <a:r>
              <a:rPr lang="en-US" sz="1600" dirty="0">
                <a:ea typeface="MS PGothic" charset="0"/>
                <a:cs typeface="MS PGothic" charset="0"/>
              </a:rPr>
              <a:t>speed / optimized connectors between traditional z/OS LPARs and </a:t>
            </a:r>
            <a:r>
              <a:rPr lang="en-US" sz="1600" dirty="0" smtClean="0">
                <a:ea typeface="MS PGothic" charset="0"/>
                <a:cs typeface="MS PGothic" charset="0"/>
              </a:rPr>
              <a:t>the Hadoop clusters</a:t>
            </a:r>
          </a:p>
          <a:p>
            <a:pPr marL="285750" indent="-285750" eaLnBrk="1" hangingPunct="1">
              <a:lnSpc>
                <a:spcPct val="90000"/>
              </a:lnSpc>
              <a:buFont typeface="Arial" panose="020B0604020202020204" pitchFamily="34" charset="0"/>
              <a:buChar char="•"/>
            </a:pPr>
            <a:r>
              <a:rPr lang="en-US" sz="1600" dirty="0" smtClean="0">
                <a:ea typeface="MS PGothic" charset="0"/>
                <a:cs typeface="MS PGothic" charset="0"/>
              </a:rPr>
              <a:t>Ability to serve data transparently into </a:t>
            </a:r>
            <a:r>
              <a:rPr lang="en-US" sz="1600" dirty="0">
                <a:ea typeface="MS PGothic" charset="0"/>
                <a:cs typeface="MS PGothic" charset="0"/>
              </a:rPr>
              <a:t>H</a:t>
            </a:r>
            <a:r>
              <a:rPr lang="en-US" sz="1600" dirty="0" smtClean="0">
                <a:ea typeface="MS PGothic" charset="0"/>
                <a:cs typeface="MS PGothic" charset="0"/>
              </a:rPr>
              <a:t>adoop clusters on mainframe </a:t>
            </a:r>
            <a:r>
              <a:rPr lang="en-US" sz="1600" u="sng" dirty="0" smtClean="0">
                <a:ea typeface="MS PGothic" charset="0"/>
                <a:cs typeface="MS PGothic" charset="0"/>
              </a:rPr>
              <a:t>AND</a:t>
            </a:r>
            <a:r>
              <a:rPr lang="en-US" sz="1600" dirty="0" smtClean="0">
                <a:ea typeface="MS PGothic" charset="0"/>
                <a:cs typeface="MS PGothic" charset="0"/>
              </a:rPr>
              <a:t> on distributed platform</a:t>
            </a:r>
            <a:endParaRPr lang="en-US" sz="1600" dirty="0">
              <a:ea typeface="MS PGothic" charset="0"/>
              <a:cs typeface="MS PGothic" charset="0"/>
            </a:endParaRPr>
          </a:p>
        </p:txBody>
      </p:sp>
      <p:sp>
        <p:nvSpPr>
          <p:cNvPr id="16389" name="Line 7"/>
          <p:cNvSpPr>
            <a:spLocks noChangeShapeType="1"/>
          </p:cNvSpPr>
          <p:nvPr/>
        </p:nvSpPr>
        <p:spPr bwMode="auto">
          <a:xfrm>
            <a:off x="2854325" y="2638246"/>
            <a:ext cx="0" cy="350044"/>
          </a:xfrm>
          <a:prstGeom prst="line">
            <a:avLst/>
          </a:prstGeom>
          <a:noFill/>
          <a:ln>
            <a:noFill/>
          </a:ln>
          <a:effectLst>
            <a:prstShdw prst="shdw17" dist="17961" dir="2700000">
              <a:srgbClr val="999999">
                <a:alpha val="74997"/>
              </a:srgbClr>
            </a:prstShdw>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type="triangle" w="med" len="med"/>
              </a14:hiddenLine>
            </a:ext>
          </a:extLst>
        </p:spPr>
        <p:txBody>
          <a:bodyPr lIns="45720" rIns="45720" anchor="ctr"/>
          <a:lstStyle/>
          <a:p>
            <a:endParaRPr lang="en-US" sz="1400"/>
          </a:p>
        </p:txBody>
      </p:sp>
      <p:sp>
        <p:nvSpPr>
          <p:cNvPr id="16391" name="Title 1"/>
          <p:cNvSpPr txBox="1">
            <a:spLocks/>
          </p:cNvSpPr>
          <p:nvPr/>
        </p:nvSpPr>
        <p:spPr bwMode="auto">
          <a:xfrm>
            <a:off x="619126" y="2807315"/>
            <a:ext cx="3603625"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90000"/>
              </a:lnSpc>
            </a:pPr>
            <a:r>
              <a:rPr lang="en-US" sz="1600" b="1" i="1">
                <a:ea typeface="MS PGothic" charset="0"/>
                <a:cs typeface="MS PGothic" charset="0"/>
              </a:rPr>
              <a:t>Lead to key requirements:</a:t>
            </a:r>
            <a:r>
              <a:rPr lang="en-US" sz="1600">
                <a:ea typeface="MS PGothic" charset="0"/>
                <a:cs typeface="MS PGothic" charset="0"/>
              </a:rPr>
              <a:t>  </a:t>
            </a:r>
            <a:endParaRPr lang="en-US">
              <a:solidFill>
                <a:srgbClr val="C48508"/>
              </a:solidFill>
              <a:ea typeface="MS PGothic" charset="0"/>
              <a:cs typeface="MS PGothic" charset="0"/>
            </a:endParaRPr>
          </a:p>
        </p:txBody>
      </p:sp>
      <p:sp>
        <p:nvSpPr>
          <p:cNvPr id="2" name="Title 1"/>
          <p:cNvSpPr>
            <a:spLocks noGrp="1"/>
          </p:cNvSpPr>
          <p:nvPr>
            <p:ph type="title"/>
          </p:nvPr>
        </p:nvSpPr>
        <p:spPr/>
        <p:txBody>
          <a:bodyPr/>
          <a:lstStyle/>
          <a:p>
            <a:r>
              <a:rPr lang="en-US" smtClean="0"/>
              <a:t>Obstacles to Include Mainframe Data</a:t>
            </a:r>
            <a:endParaRPr lang="en-US" dirty="0"/>
          </a:p>
        </p:txBody>
      </p:sp>
    </p:spTree>
    <p:extLst>
      <p:ext uri="{BB962C8B-B14F-4D97-AF65-F5344CB8AC3E}">
        <p14:creationId xmlns:p14="http://schemas.microsoft.com/office/powerpoint/2010/main" val="364987477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ontent Placeholder 23"/>
          <p:cNvSpPr>
            <a:spLocks noGrp="1"/>
          </p:cNvSpPr>
          <p:nvPr>
            <p:ph sz="quarter" idx="13"/>
          </p:nvPr>
        </p:nvSpPr>
        <p:spPr/>
        <p:txBody>
          <a:bodyPr/>
          <a:lstStyle/>
          <a:p>
            <a:endParaRPr lang="en-US"/>
          </a:p>
        </p:txBody>
      </p:sp>
      <p:sp>
        <p:nvSpPr>
          <p:cNvPr id="13" name="Content Placeholder 12"/>
          <p:cNvSpPr>
            <a:spLocks noGrp="1"/>
          </p:cNvSpPr>
          <p:nvPr>
            <p:ph sz="quarter" idx="14"/>
          </p:nvPr>
        </p:nvSpPr>
        <p:spPr/>
        <p:txBody>
          <a:bodyPr/>
          <a:lstStyle/>
          <a:p>
            <a:r>
              <a:rPr lang="en-US" smtClean="0"/>
              <a:t>“The 3 V’s” of Big Data</a:t>
            </a:r>
          </a:p>
          <a:p>
            <a:pPr lvl="1"/>
            <a:r>
              <a:rPr lang="en-US" smtClean="0"/>
              <a:t>Volume: More devices, higher resolution, more frequent collection, store everything </a:t>
            </a:r>
          </a:p>
          <a:p>
            <a:pPr lvl="1"/>
            <a:r>
              <a:rPr lang="en-US" smtClean="0"/>
              <a:t>Variety: Incompatible Data Formats</a:t>
            </a:r>
          </a:p>
          <a:p>
            <a:pPr lvl="1"/>
            <a:r>
              <a:rPr lang="en-US" smtClean="0"/>
              <a:t>Velocity: Analytics Fast Enough to be Interactive and Useful</a:t>
            </a:r>
          </a:p>
          <a:p>
            <a:pPr lvl="1"/>
            <a:endParaRPr lang="en-US" smtClean="0"/>
          </a:p>
          <a:p>
            <a:endParaRPr lang="en-US" dirty="0"/>
          </a:p>
        </p:txBody>
      </p:sp>
      <p:sp>
        <p:nvSpPr>
          <p:cNvPr id="17411" name="Text Placeholder 7"/>
          <p:cNvSpPr>
            <a:spLocks noGrp="1"/>
          </p:cNvSpPr>
          <p:nvPr>
            <p:ph type="body" sz="quarter" idx="18"/>
          </p:nvPr>
        </p:nvSpPr>
        <p:spPr/>
        <p:txBody>
          <a:bodyPr>
            <a:normAutofit/>
          </a:bodyPr>
          <a:lstStyle/>
          <a:p>
            <a:r>
              <a:rPr lang="en-US" smtClean="0"/>
              <a:t>“The Lack of Information” Problem</a:t>
            </a:r>
          </a:p>
        </p:txBody>
      </p:sp>
      <p:sp>
        <p:nvSpPr>
          <p:cNvPr id="17412" name="Text Placeholder 8"/>
          <p:cNvSpPr>
            <a:spLocks noGrp="1"/>
          </p:cNvSpPr>
          <p:nvPr>
            <p:ph type="body" sz="quarter" idx="19"/>
          </p:nvPr>
        </p:nvSpPr>
        <p:spPr/>
        <p:txBody>
          <a:bodyPr>
            <a:normAutofit/>
          </a:bodyPr>
          <a:lstStyle/>
          <a:p>
            <a:r>
              <a:rPr lang="en-US" smtClean="0"/>
              <a:t>“The Surplus of Data” Problem</a:t>
            </a:r>
          </a:p>
        </p:txBody>
      </p:sp>
      <p:sp>
        <p:nvSpPr>
          <p:cNvPr id="17413" name="Title 1"/>
          <p:cNvSpPr>
            <a:spLocks noGrp="1"/>
          </p:cNvSpPr>
          <p:nvPr>
            <p:ph type="title"/>
          </p:nvPr>
        </p:nvSpPr>
        <p:spPr/>
        <p:txBody>
          <a:bodyPr/>
          <a:lstStyle/>
          <a:p>
            <a:r>
              <a:rPr lang="en-US" smtClean="0"/>
              <a:t>The Big Picture for Big Data</a:t>
            </a:r>
          </a:p>
        </p:txBody>
      </p:sp>
      <p:sp>
        <p:nvSpPr>
          <p:cNvPr id="3" name="Slide Number Placeholder 2"/>
          <p:cNvSpPr>
            <a:spLocks noGrp="1"/>
          </p:cNvSpPr>
          <p:nvPr>
            <p:ph type="sldNum" sz="quarter" idx="20"/>
          </p:nvPr>
        </p:nvSpPr>
        <p:spPr/>
        <p:txBody>
          <a:bodyPr/>
          <a:lstStyle/>
          <a:p>
            <a:fld id="{24D74536-4708-4D34-A179-DDC131006972}" type="slidenum">
              <a:rPr lang="en-US" smtClean="0"/>
              <a:pPr/>
              <a:t>3</a:t>
            </a:fld>
            <a:endParaRPr lang="en-US" dirty="0"/>
          </a:p>
        </p:txBody>
      </p:sp>
      <p:sp>
        <p:nvSpPr>
          <p:cNvPr id="17415" name="Rectangle 10"/>
          <p:cNvSpPr>
            <a:spLocks noChangeArrowheads="1"/>
          </p:cNvSpPr>
          <p:nvPr/>
        </p:nvSpPr>
        <p:spPr bwMode="auto">
          <a:xfrm>
            <a:off x="4800600" y="4505326"/>
            <a:ext cx="3886200" cy="276999"/>
          </a:xfrm>
          <a:prstGeom prst="rect">
            <a:avLst/>
          </a:prstGeom>
          <a:noFill/>
          <a:ln w="9525">
            <a:noFill/>
            <a:miter lim="800000"/>
            <a:headEnd/>
            <a:tailEnd/>
          </a:ln>
        </p:spPr>
        <p:txBody>
          <a:bodyPr>
            <a:spAutoFit/>
          </a:bodyPr>
          <a:lstStyle/>
          <a:p>
            <a:r>
              <a:rPr lang="en-US" sz="1200" i="1"/>
              <a:t>(Doug Laney, Gartner Research)</a:t>
            </a:r>
          </a:p>
        </p:txBody>
      </p:sp>
      <p:sp>
        <p:nvSpPr>
          <p:cNvPr id="2" name="Rounded Rectangle 1"/>
          <p:cNvSpPr/>
          <p:nvPr/>
        </p:nvSpPr>
        <p:spPr>
          <a:xfrm>
            <a:off x="609600" y="1352550"/>
            <a:ext cx="3886200" cy="762000"/>
          </a:xfrm>
          <a:prstGeom prst="roundRect">
            <a:avLst/>
          </a:prstGeom>
          <a:solidFill>
            <a:srgbClr val="255EC5"/>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3200" b="1" dirty="0" smtClean="0">
                <a:latin typeface="Arial"/>
                <a:cs typeface="Arial"/>
              </a:rPr>
              <a:t>1 in 3</a:t>
            </a:r>
            <a:endParaRPr lang="en-US" sz="3200" b="1" dirty="0">
              <a:latin typeface="Arial"/>
              <a:cs typeface="Arial"/>
            </a:endParaRPr>
          </a:p>
        </p:txBody>
      </p:sp>
      <p:sp>
        <p:nvSpPr>
          <p:cNvPr id="10" name="Rounded Rectangle 9"/>
          <p:cNvSpPr/>
          <p:nvPr/>
        </p:nvSpPr>
        <p:spPr>
          <a:xfrm>
            <a:off x="609600" y="2190750"/>
            <a:ext cx="3886200" cy="762000"/>
          </a:xfrm>
          <a:prstGeom prst="roundRect">
            <a:avLst/>
          </a:prstGeom>
          <a:solidFill>
            <a:srgbClr val="3A7E2C"/>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3200" b="1" dirty="0" smtClean="0">
                <a:latin typeface="Arial"/>
                <a:cs typeface="Arial"/>
              </a:rPr>
              <a:t>1 in 2</a:t>
            </a:r>
            <a:endParaRPr lang="en-US" sz="3200" b="1" dirty="0">
              <a:latin typeface="Arial"/>
              <a:cs typeface="Arial"/>
            </a:endParaRPr>
          </a:p>
        </p:txBody>
      </p:sp>
      <p:sp>
        <p:nvSpPr>
          <p:cNvPr id="12" name="Rounded Rectangle 11"/>
          <p:cNvSpPr/>
          <p:nvPr/>
        </p:nvSpPr>
        <p:spPr>
          <a:xfrm>
            <a:off x="609600" y="3867150"/>
            <a:ext cx="3886200" cy="762000"/>
          </a:xfrm>
          <a:prstGeom prst="roundRect">
            <a:avLst/>
          </a:prstGeom>
          <a:solidFill>
            <a:srgbClr val="58BF42"/>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3200" b="1" dirty="0" smtClean="0">
                <a:latin typeface="Arial"/>
                <a:cs typeface="Arial"/>
              </a:rPr>
              <a:t>60%</a:t>
            </a:r>
            <a:endParaRPr lang="en-US" sz="3200" b="1" dirty="0">
              <a:latin typeface="Arial"/>
              <a:cs typeface="Arial"/>
            </a:endParaRPr>
          </a:p>
        </p:txBody>
      </p:sp>
      <p:sp>
        <p:nvSpPr>
          <p:cNvPr id="4" name="TextBox 3"/>
          <p:cNvSpPr txBox="1"/>
          <p:nvPr/>
        </p:nvSpPr>
        <p:spPr>
          <a:xfrm>
            <a:off x="1905000" y="1352550"/>
            <a:ext cx="2590800" cy="762000"/>
          </a:xfrm>
          <a:prstGeom prst="rect">
            <a:avLst/>
          </a:prstGeom>
          <a:noFill/>
        </p:spPr>
        <p:txBody>
          <a:bodyPr wrap="square" lIns="91440" rIns="91440" rtlCol="0" anchor="ctr">
            <a:normAutofit/>
          </a:bodyPr>
          <a:lstStyle/>
          <a:p>
            <a:r>
              <a:rPr lang="en-US" sz="1100" dirty="0" smtClean="0">
                <a:solidFill>
                  <a:schemeClr val="bg1"/>
                </a:solidFill>
                <a:latin typeface="Arial"/>
                <a:cs typeface="Arial"/>
              </a:rPr>
              <a:t>Business leaders frequently make decisions based on information they don’t trust, or don’t have</a:t>
            </a:r>
            <a:endParaRPr lang="en-US" sz="1100" dirty="0">
              <a:solidFill>
                <a:schemeClr val="bg1"/>
              </a:solidFill>
              <a:latin typeface="Arial"/>
              <a:cs typeface="Arial"/>
            </a:endParaRPr>
          </a:p>
        </p:txBody>
      </p:sp>
      <p:sp>
        <p:nvSpPr>
          <p:cNvPr id="14" name="TextBox 13"/>
          <p:cNvSpPr txBox="1"/>
          <p:nvPr/>
        </p:nvSpPr>
        <p:spPr>
          <a:xfrm>
            <a:off x="1905000" y="2190750"/>
            <a:ext cx="2590800" cy="762000"/>
          </a:xfrm>
          <a:prstGeom prst="rect">
            <a:avLst/>
          </a:prstGeom>
          <a:noFill/>
        </p:spPr>
        <p:txBody>
          <a:bodyPr wrap="square" lIns="91440" rIns="91440" rtlCol="0" anchor="ctr">
            <a:normAutofit/>
          </a:bodyPr>
          <a:lstStyle/>
          <a:p>
            <a:r>
              <a:rPr lang="en-US" sz="1100" dirty="0" smtClean="0">
                <a:solidFill>
                  <a:schemeClr val="bg1"/>
                </a:solidFill>
                <a:latin typeface="Arial"/>
                <a:cs typeface="Arial"/>
              </a:rPr>
              <a:t>Business leaders say they don’t have access to the information they require to do their jobs</a:t>
            </a:r>
            <a:endParaRPr lang="en-US" sz="1100" dirty="0">
              <a:solidFill>
                <a:schemeClr val="bg1"/>
              </a:solidFill>
              <a:latin typeface="Arial"/>
              <a:cs typeface="Arial"/>
            </a:endParaRPr>
          </a:p>
        </p:txBody>
      </p:sp>
      <p:sp>
        <p:nvSpPr>
          <p:cNvPr id="16" name="TextBox 15"/>
          <p:cNvSpPr txBox="1"/>
          <p:nvPr/>
        </p:nvSpPr>
        <p:spPr>
          <a:xfrm>
            <a:off x="1905000" y="3867150"/>
            <a:ext cx="2590800" cy="762000"/>
          </a:xfrm>
          <a:prstGeom prst="rect">
            <a:avLst/>
          </a:prstGeom>
          <a:noFill/>
        </p:spPr>
        <p:txBody>
          <a:bodyPr wrap="square" lIns="91440" rIns="91440" rtlCol="0" anchor="ctr">
            <a:normAutofit lnSpcReduction="10000"/>
          </a:bodyPr>
          <a:lstStyle/>
          <a:p>
            <a:r>
              <a:rPr lang="en-US" sz="1100" dirty="0" smtClean="0">
                <a:solidFill>
                  <a:schemeClr val="bg1"/>
                </a:solidFill>
                <a:latin typeface="Arial"/>
                <a:cs typeface="Arial"/>
              </a:rPr>
              <a:t>Of CIOs need to do a better job capturing and understanding information rapidly in order to make swift business decisions</a:t>
            </a:r>
            <a:endParaRPr lang="en-US" sz="1100" dirty="0">
              <a:solidFill>
                <a:schemeClr val="bg1"/>
              </a:solidFill>
              <a:latin typeface="Arial"/>
              <a:cs typeface="Arial"/>
            </a:endParaRPr>
          </a:p>
        </p:txBody>
      </p:sp>
      <p:sp>
        <p:nvSpPr>
          <p:cNvPr id="17" name="Rounded Rectangle 16"/>
          <p:cNvSpPr/>
          <p:nvPr/>
        </p:nvSpPr>
        <p:spPr>
          <a:xfrm>
            <a:off x="609600" y="3028950"/>
            <a:ext cx="3886200" cy="762000"/>
          </a:xfrm>
          <a:prstGeom prst="roundRect">
            <a:avLst/>
          </a:prstGeom>
          <a:solidFill>
            <a:srgbClr val="46A1EF"/>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3200" b="1" dirty="0" smtClean="0">
                <a:latin typeface="Arial"/>
                <a:cs typeface="Arial"/>
              </a:rPr>
              <a:t>83%</a:t>
            </a:r>
            <a:endParaRPr lang="en-US" sz="3200" b="1" dirty="0">
              <a:latin typeface="Arial"/>
              <a:cs typeface="Arial"/>
            </a:endParaRPr>
          </a:p>
        </p:txBody>
      </p:sp>
      <p:sp>
        <p:nvSpPr>
          <p:cNvPr id="18" name="TextBox 17"/>
          <p:cNvSpPr txBox="1"/>
          <p:nvPr/>
        </p:nvSpPr>
        <p:spPr>
          <a:xfrm>
            <a:off x="1905000" y="3028950"/>
            <a:ext cx="2590800" cy="762000"/>
          </a:xfrm>
          <a:prstGeom prst="rect">
            <a:avLst/>
          </a:prstGeom>
          <a:noFill/>
        </p:spPr>
        <p:txBody>
          <a:bodyPr wrap="square" lIns="91440" rIns="91440" rtlCol="0" anchor="ctr">
            <a:normAutofit/>
          </a:bodyPr>
          <a:lstStyle/>
          <a:p>
            <a:r>
              <a:rPr lang="en-US" sz="1100" dirty="0" smtClean="0">
                <a:solidFill>
                  <a:schemeClr val="bg1"/>
                </a:solidFill>
                <a:latin typeface="Arial"/>
                <a:cs typeface="Arial"/>
              </a:rPr>
              <a:t>Of CIOs cited “Business Intelligence and Analytics” as part of their visionary plans to enhance competitiveness</a:t>
            </a:r>
            <a:endParaRPr lang="en-US" sz="1100" dirty="0">
              <a:solidFill>
                <a:schemeClr val="bg1"/>
              </a:solidFill>
              <a:latin typeface="Arial"/>
              <a:cs typeface="Arial"/>
            </a:endParaRPr>
          </a:p>
        </p:txBody>
      </p:sp>
    </p:spTree>
    <p:extLst>
      <p:ext uri="{BB962C8B-B14F-4D97-AF65-F5344CB8AC3E}">
        <p14:creationId xmlns:p14="http://schemas.microsoft.com/office/powerpoint/2010/main" val="115888980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Data Ingestion Challenges</a:t>
            </a:r>
            <a:endParaRPr lang="en-US" dirty="0"/>
          </a:p>
        </p:txBody>
      </p:sp>
      <p:sp>
        <p:nvSpPr>
          <p:cNvPr id="8" name="Right Arrow 7"/>
          <p:cNvSpPr/>
          <p:nvPr/>
        </p:nvSpPr>
        <p:spPr>
          <a:xfrm>
            <a:off x="3048000" y="971550"/>
            <a:ext cx="1447800" cy="381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auto">
              <a:spcBef>
                <a:spcPts val="0"/>
              </a:spcBef>
              <a:spcAft>
                <a:spcPts val="0"/>
              </a:spcAft>
            </a:pPr>
            <a:endParaRPr lang="en-US" sz="1600">
              <a:solidFill>
                <a:prstClr val="white"/>
              </a:solidFill>
            </a:endParaRPr>
          </a:p>
        </p:txBody>
      </p:sp>
      <p:sp>
        <p:nvSpPr>
          <p:cNvPr id="9" name="TextBox 8"/>
          <p:cNvSpPr txBox="1"/>
          <p:nvPr/>
        </p:nvSpPr>
        <p:spPr>
          <a:xfrm>
            <a:off x="3048000" y="1276350"/>
            <a:ext cx="1447800" cy="1569660"/>
          </a:xfrm>
          <a:prstGeom prst="rect">
            <a:avLst/>
          </a:prstGeom>
          <a:noFill/>
        </p:spPr>
        <p:txBody>
          <a:bodyPr wrap="square" lIns="0" rIns="0" rtlCol="0">
            <a:spAutoFit/>
          </a:bodyPr>
          <a:lstStyle/>
          <a:p>
            <a:pPr defTabSz="914400" fontAlgn="auto">
              <a:spcBef>
                <a:spcPts val="0"/>
              </a:spcBef>
              <a:spcAft>
                <a:spcPts val="0"/>
              </a:spcAft>
            </a:pPr>
            <a:r>
              <a:rPr lang="en-US" sz="1600" dirty="0" smtClean="0">
                <a:solidFill>
                  <a:srgbClr val="2E2224"/>
                </a:solidFill>
                <a:latin typeface="Tw Cen MT"/>
              </a:rPr>
              <a:t>Extract from proprietary formats.</a:t>
            </a:r>
          </a:p>
          <a:p>
            <a:pPr defTabSz="914400" fontAlgn="auto">
              <a:spcBef>
                <a:spcPts val="0"/>
              </a:spcBef>
              <a:spcAft>
                <a:spcPts val="0"/>
              </a:spcAft>
            </a:pPr>
            <a:endParaRPr lang="en-US" sz="1600" dirty="0" smtClean="0">
              <a:solidFill>
                <a:srgbClr val="2E2224"/>
              </a:solidFill>
              <a:latin typeface="Tw Cen MT"/>
            </a:endParaRPr>
          </a:p>
          <a:p>
            <a:pPr defTabSz="914400" fontAlgn="auto">
              <a:spcBef>
                <a:spcPts val="0"/>
              </a:spcBef>
              <a:spcAft>
                <a:spcPts val="0"/>
              </a:spcAft>
            </a:pPr>
            <a:r>
              <a:rPr lang="en-US" sz="1600" dirty="0" smtClean="0">
                <a:solidFill>
                  <a:srgbClr val="2E2224"/>
                </a:solidFill>
                <a:latin typeface="Tw Cen MT"/>
              </a:rPr>
              <a:t>Aggregate or summarize.</a:t>
            </a:r>
            <a:endParaRPr lang="en-US" sz="1600" dirty="0">
              <a:solidFill>
                <a:srgbClr val="2E2224"/>
              </a:solidFill>
              <a:latin typeface="Tw Cen MT"/>
            </a:endParaRPr>
          </a:p>
        </p:txBody>
      </p:sp>
      <p:sp>
        <p:nvSpPr>
          <p:cNvPr id="10" name="Rectangle 9"/>
          <p:cNvSpPr/>
          <p:nvPr/>
        </p:nvSpPr>
        <p:spPr>
          <a:xfrm>
            <a:off x="4648200" y="971550"/>
            <a:ext cx="990600" cy="304800"/>
          </a:xfrm>
          <a:prstGeom prst="rect">
            <a:avLst/>
          </a:prstGeom>
          <a:solidFill>
            <a:srgbClr val="40404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auto">
              <a:spcBef>
                <a:spcPts val="0"/>
              </a:spcBef>
              <a:spcAft>
                <a:spcPts val="0"/>
              </a:spcAft>
            </a:pPr>
            <a:endParaRPr lang="en-US" sz="1600">
              <a:solidFill>
                <a:prstClr val="white"/>
              </a:solidFill>
            </a:endParaRPr>
          </a:p>
        </p:txBody>
      </p:sp>
      <p:sp>
        <p:nvSpPr>
          <p:cNvPr id="11" name="Rectangle 10"/>
          <p:cNvSpPr/>
          <p:nvPr/>
        </p:nvSpPr>
        <p:spPr>
          <a:xfrm>
            <a:off x="4648200" y="1352550"/>
            <a:ext cx="990600" cy="304800"/>
          </a:xfrm>
          <a:prstGeom prst="rect">
            <a:avLst/>
          </a:prstGeom>
          <a:solidFill>
            <a:srgbClr val="40404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auto">
              <a:spcBef>
                <a:spcPts val="0"/>
              </a:spcBef>
              <a:spcAft>
                <a:spcPts val="0"/>
              </a:spcAft>
            </a:pPr>
            <a:endParaRPr lang="en-US" sz="1600">
              <a:solidFill>
                <a:prstClr val="white"/>
              </a:solidFill>
            </a:endParaRPr>
          </a:p>
        </p:txBody>
      </p:sp>
      <p:sp>
        <p:nvSpPr>
          <p:cNvPr id="12" name="Rectangle 11"/>
          <p:cNvSpPr/>
          <p:nvPr/>
        </p:nvSpPr>
        <p:spPr>
          <a:xfrm>
            <a:off x="4648200" y="1733549"/>
            <a:ext cx="990600" cy="304800"/>
          </a:xfrm>
          <a:prstGeom prst="rect">
            <a:avLst/>
          </a:prstGeom>
          <a:solidFill>
            <a:srgbClr val="40404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auto">
              <a:spcBef>
                <a:spcPts val="0"/>
              </a:spcBef>
              <a:spcAft>
                <a:spcPts val="0"/>
              </a:spcAft>
            </a:pPr>
            <a:endParaRPr lang="en-US" sz="1600">
              <a:solidFill>
                <a:prstClr val="white"/>
              </a:solidFill>
            </a:endParaRPr>
          </a:p>
        </p:txBody>
      </p:sp>
      <p:sp>
        <p:nvSpPr>
          <p:cNvPr id="13" name="Rectangle 12"/>
          <p:cNvSpPr/>
          <p:nvPr/>
        </p:nvSpPr>
        <p:spPr>
          <a:xfrm>
            <a:off x="4648200" y="2114550"/>
            <a:ext cx="990600" cy="304800"/>
          </a:xfrm>
          <a:prstGeom prst="rect">
            <a:avLst/>
          </a:prstGeom>
          <a:solidFill>
            <a:srgbClr val="40404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auto">
              <a:spcBef>
                <a:spcPts val="0"/>
              </a:spcBef>
              <a:spcAft>
                <a:spcPts val="0"/>
              </a:spcAft>
            </a:pPr>
            <a:endParaRPr lang="en-US" sz="1600">
              <a:solidFill>
                <a:prstClr val="white"/>
              </a:solidFill>
            </a:endParaRPr>
          </a:p>
        </p:txBody>
      </p:sp>
      <p:sp>
        <p:nvSpPr>
          <p:cNvPr id="14" name="Rectangle 13"/>
          <p:cNvSpPr/>
          <p:nvPr/>
        </p:nvSpPr>
        <p:spPr>
          <a:xfrm>
            <a:off x="4648200" y="2495550"/>
            <a:ext cx="990600" cy="304800"/>
          </a:xfrm>
          <a:prstGeom prst="rect">
            <a:avLst/>
          </a:prstGeom>
          <a:solidFill>
            <a:srgbClr val="40404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auto">
              <a:spcBef>
                <a:spcPts val="0"/>
              </a:spcBef>
              <a:spcAft>
                <a:spcPts val="0"/>
              </a:spcAft>
            </a:pPr>
            <a:endParaRPr lang="en-US" sz="1600">
              <a:solidFill>
                <a:prstClr val="white"/>
              </a:solidFill>
            </a:endParaRPr>
          </a:p>
        </p:txBody>
      </p:sp>
      <p:sp>
        <p:nvSpPr>
          <p:cNvPr id="15" name="TextBox 14"/>
          <p:cNvSpPr txBox="1"/>
          <p:nvPr/>
        </p:nvSpPr>
        <p:spPr>
          <a:xfrm>
            <a:off x="4648204" y="2800349"/>
            <a:ext cx="878767" cy="338554"/>
          </a:xfrm>
          <a:prstGeom prst="rect">
            <a:avLst/>
          </a:prstGeom>
          <a:noFill/>
        </p:spPr>
        <p:txBody>
          <a:bodyPr wrap="none" rtlCol="0">
            <a:spAutoFit/>
          </a:bodyPr>
          <a:lstStyle/>
          <a:p>
            <a:pPr defTabSz="914400" fontAlgn="auto">
              <a:spcBef>
                <a:spcPts val="0"/>
              </a:spcBef>
              <a:spcAft>
                <a:spcPts val="0"/>
              </a:spcAft>
            </a:pPr>
            <a:r>
              <a:rPr lang="en-US" sz="1600" dirty="0" smtClean="0">
                <a:solidFill>
                  <a:srgbClr val="2E2224"/>
                </a:solidFill>
                <a:latin typeface="Tw Cen MT"/>
              </a:rPr>
              <a:t>Staging</a:t>
            </a:r>
            <a:endParaRPr lang="en-US" sz="1600" dirty="0">
              <a:solidFill>
                <a:srgbClr val="2E2224"/>
              </a:solidFill>
              <a:latin typeface="Tw Cen MT"/>
            </a:endParaRPr>
          </a:p>
        </p:txBody>
      </p:sp>
      <p:sp>
        <p:nvSpPr>
          <p:cNvPr id="17" name="Curved Left Arrow 16"/>
          <p:cNvSpPr/>
          <p:nvPr/>
        </p:nvSpPr>
        <p:spPr>
          <a:xfrm>
            <a:off x="5715000" y="971550"/>
            <a:ext cx="685800" cy="685800"/>
          </a:xfrm>
          <a:prstGeom prst="curved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auto">
              <a:spcBef>
                <a:spcPts val="0"/>
              </a:spcBef>
              <a:spcAft>
                <a:spcPts val="0"/>
              </a:spcAft>
            </a:pPr>
            <a:endParaRPr lang="en-US" sz="1600">
              <a:solidFill>
                <a:srgbClr val="2E2224"/>
              </a:solidFill>
            </a:endParaRPr>
          </a:p>
        </p:txBody>
      </p:sp>
      <p:sp>
        <p:nvSpPr>
          <p:cNvPr id="18" name="TextBox 17"/>
          <p:cNvSpPr txBox="1"/>
          <p:nvPr/>
        </p:nvSpPr>
        <p:spPr>
          <a:xfrm>
            <a:off x="5638800" y="1581149"/>
            <a:ext cx="1113190" cy="338554"/>
          </a:xfrm>
          <a:prstGeom prst="rect">
            <a:avLst/>
          </a:prstGeom>
          <a:noFill/>
        </p:spPr>
        <p:txBody>
          <a:bodyPr wrap="none" rtlCol="0">
            <a:spAutoFit/>
          </a:bodyPr>
          <a:lstStyle/>
          <a:p>
            <a:pPr defTabSz="914400" fontAlgn="auto">
              <a:spcBef>
                <a:spcPts val="0"/>
              </a:spcBef>
              <a:spcAft>
                <a:spcPts val="0"/>
              </a:spcAft>
            </a:pPr>
            <a:r>
              <a:rPr lang="en-US" sz="1600" dirty="0" smtClean="0">
                <a:solidFill>
                  <a:srgbClr val="2E2224"/>
                </a:solidFill>
                <a:latin typeface="Tw Cen MT"/>
              </a:rPr>
              <a:t>Transform</a:t>
            </a:r>
            <a:endParaRPr lang="en-US" sz="1600" dirty="0">
              <a:solidFill>
                <a:srgbClr val="2E2224"/>
              </a:solidFill>
              <a:latin typeface="Tw Cen MT"/>
            </a:endParaRPr>
          </a:p>
        </p:txBody>
      </p:sp>
      <p:sp>
        <p:nvSpPr>
          <p:cNvPr id="19" name="Right Arrow 18"/>
          <p:cNvSpPr/>
          <p:nvPr/>
        </p:nvSpPr>
        <p:spPr>
          <a:xfrm>
            <a:off x="5791200" y="2038350"/>
            <a:ext cx="838200" cy="381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auto">
              <a:spcBef>
                <a:spcPts val="0"/>
              </a:spcBef>
              <a:spcAft>
                <a:spcPts val="0"/>
              </a:spcAft>
            </a:pPr>
            <a:endParaRPr lang="en-US" sz="1600">
              <a:solidFill>
                <a:prstClr val="white"/>
              </a:solidFill>
            </a:endParaRPr>
          </a:p>
        </p:txBody>
      </p:sp>
      <p:sp>
        <p:nvSpPr>
          <p:cNvPr id="20" name="TextBox 19"/>
          <p:cNvSpPr txBox="1"/>
          <p:nvPr/>
        </p:nvSpPr>
        <p:spPr>
          <a:xfrm>
            <a:off x="5791200" y="2343149"/>
            <a:ext cx="838200" cy="338554"/>
          </a:xfrm>
          <a:prstGeom prst="rect">
            <a:avLst/>
          </a:prstGeom>
          <a:noFill/>
        </p:spPr>
        <p:txBody>
          <a:bodyPr wrap="square" rtlCol="0">
            <a:spAutoFit/>
          </a:bodyPr>
          <a:lstStyle/>
          <a:p>
            <a:pPr algn="ctr" defTabSz="914400" fontAlgn="auto">
              <a:spcBef>
                <a:spcPts val="0"/>
              </a:spcBef>
              <a:spcAft>
                <a:spcPts val="0"/>
              </a:spcAft>
            </a:pPr>
            <a:r>
              <a:rPr lang="en-US" sz="1600" dirty="0" smtClean="0">
                <a:solidFill>
                  <a:srgbClr val="2E2224"/>
                </a:solidFill>
                <a:latin typeface="Tw Cen MT"/>
              </a:rPr>
              <a:t>Load</a:t>
            </a:r>
            <a:endParaRPr lang="en-US" sz="1600" dirty="0">
              <a:solidFill>
                <a:srgbClr val="2E2224"/>
              </a:solidFill>
              <a:latin typeface="Tw Cen MT"/>
            </a:endParaRPr>
          </a:p>
        </p:txBody>
      </p:sp>
      <p:sp>
        <p:nvSpPr>
          <p:cNvPr id="35" name="Rectangle 34"/>
          <p:cNvSpPr/>
          <p:nvPr/>
        </p:nvSpPr>
        <p:spPr>
          <a:xfrm>
            <a:off x="6781800" y="971550"/>
            <a:ext cx="990600" cy="304800"/>
          </a:xfrm>
          <a:prstGeom prst="rect">
            <a:avLst/>
          </a:prstGeom>
          <a:solidFill>
            <a:srgbClr val="40404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auto">
              <a:spcBef>
                <a:spcPts val="0"/>
              </a:spcBef>
              <a:spcAft>
                <a:spcPts val="0"/>
              </a:spcAft>
            </a:pPr>
            <a:endParaRPr lang="en-US" sz="1600">
              <a:solidFill>
                <a:prstClr val="white"/>
              </a:solidFill>
            </a:endParaRPr>
          </a:p>
        </p:txBody>
      </p:sp>
      <p:sp>
        <p:nvSpPr>
          <p:cNvPr id="36" name="Rectangle 35"/>
          <p:cNvSpPr/>
          <p:nvPr/>
        </p:nvSpPr>
        <p:spPr>
          <a:xfrm>
            <a:off x="6781800" y="1352550"/>
            <a:ext cx="990600" cy="304800"/>
          </a:xfrm>
          <a:prstGeom prst="rect">
            <a:avLst/>
          </a:prstGeom>
          <a:solidFill>
            <a:srgbClr val="40404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auto">
              <a:spcBef>
                <a:spcPts val="0"/>
              </a:spcBef>
              <a:spcAft>
                <a:spcPts val="0"/>
              </a:spcAft>
            </a:pPr>
            <a:endParaRPr lang="en-US" sz="1600">
              <a:solidFill>
                <a:prstClr val="white"/>
              </a:solidFill>
            </a:endParaRPr>
          </a:p>
        </p:txBody>
      </p:sp>
      <p:sp>
        <p:nvSpPr>
          <p:cNvPr id="37" name="Rectangle 36"/>
          <p:cNvSpPr/>
          <p:nvPr/>
        </p:nvSpPr>
        <p:spPr>
          <a:xfrm>
            <a:off x="6781800" y="1733549"/>
            <a:ext cx="990600" cy="304800"/>
          </a:xfrm>
          <a:prstGeom prst="rect">
            <a:avLst/>
          </a:prstGeom>
          <a:solidFill>
            <a:srgbClr val="40404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auto">
              <a:spcBef>
                <a:spcPts val="0"/>
              </a:spcBef>
              <a:spcAft>
                <a:spcPts val="0"/>
              </a:spcAft>
            </a:pPr>
            <a:endParaRPr lang="en-US" sz="1600">
              <a:solidFill>
                <a:prstClr val="white"/>
              </a:solidFill>
            </a:endParaRPr>
          </a:p>
        </p:txBody>
      </p:sp>
      <p:sp>
        <p:nvSpPr>
          <p:cNvPr id="38" name="Rectangle 37"/>
          <p:cNvSpPr/>
          <p:nvPr/>
        </p:nvSpPr>
        <p:spPr>
          <a:xfrm>
            <a:off x="6781800" y="2114550"/>
            <a:ext cx="990600" cy="304800"/>
          </a:xfrm>
          <a:prstGeom prst="rect">
            <a:avLst/>
          </a:prstGeom>
          <a:solidFill>
            <a:srgbClr val="40404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auto">
              <a:spcBef>
                <a:spcPts val="0"/>
              </a:spcBef>
              <a:spcAft>
                <a:spcPts val="0"/>
              </a:spcAft>
            </a:pPr>
            <a:endParaRPr lang="en-US" sz="1600">
              <a:solidFill>
                <a:prstClr val="white"/>
              </a:solidFill>
            </a:endParaRPr>
          </a:p>
        </p:txBody>
      </p:sp>
      <p:sp>
        <p:nvSpPr>
          <p:cNvPr id="39" name="Rectangle 38"/>
          <p:cNvSpPr/>
          <p:nvPr/>
        </p:nvSpPr>
        <p:spPr>
          <a:xfrm>
            <a:off x="6781800" y="2495550"/>
            <a:ext cx="990600" cy="304800"/>
          </a:xfrm>
          <a:prstGeom prst="rect">
            <a:avLst/>
          </a:prstGeom>
          <a:solidFill>
            <a:srgbClr val="40404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auto">
              <a:spcBef>
                <a:spcPts val="0"/>
              </a:spcBef>
              <a:spcAft>
                <a:spcPts val="0"/>
              </a:spcAft>
            </a:pPr>
            <a:endParaRPr lang="en-US" sz="1600">
              <a:solidFill>
                <a:prstClr val="white"/>
              </a:solidFill>
            </a:endParaRPr>
          </a:p>
        </p:txBody>
      </p:sp>
      <p:grpSp>
        <p:nvGrpSpPr>
          <p:cNvPr id="41" name="Group 7"/>
          <p:cNvGrpSpPr>
            <a:grpSpLocks/>
          </p:cNvGrpSpPr>
          <p:nvPr/>
        </p:nvGrpSpPr>
        <p:grpSpPr bwMode="auto">
          <a:xfrm>
            <a:off x="6688261" y="2856975"/>
            <a:ext cx="1198172" cy="253916"/>
            <a:chOff x="3235737" y="3201197"/>
            <a:chExt cx="1783134" cy="504537"/>
          </a:xfrm>
        </p:grpSpPr>
        <p:sp>
          <p:nvSpPr>
            <p:cNvPr id="42" name="Rounded Rectangle 41"/>
            <p:cNvSpPr>
              <a:spLocks noChangeArrowheads="1"/>
            </p:cNvSpPr>
            <p:nvPr/>
          </p:nvSpPr>
          <p:spPr bwMode="auto">
            <a:xfrm>
              <a:off x="3235737" y="3201197"/>
              <a:ext cx="1783134" cy="504537"/>
            </a:xfrm>
            <a:prstGeom prst="roundRect">
              <a:avLst>
                <a:gd name="adj" fmla="val 16667"/>
              </a:avLst>
            </a:prstGeom>
            <a:solidFill>
              <a:srgbClr val="FFFF00"/>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a:solidFill>
                  <a:srgbClr val="FFFF00"/>
                </a:solidFill>
                <a:latin typeface="+mn-lt"/>
                <a:ea typeface="+mn-ea"/>
                <a:cs typeface="+mn-cs"/>
              </a:endParaRPr>
            </a:p>
          </p:txBody>
        </p:sp>
        <p:pic>
          <p:nvPicPr>
            <p:cNvPr id="43" name="Picture 5" descr="hadoop-logo_4"/>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31173" y="3289159"/>
              <a:ext cx="1592262"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2" name="Rectangle 51"/>
          <p:cNvSpPr/>
          <p:nvPr/>
        </p:nvSpPr>
        <p:spPr>
          <a:xfrm>
            <a:off x="1219200" y="971550"/>
            <a:ext cx="1676400" cy="2514600"/>
          </a:xfrm>
          <a:prstGeom prst="rect">
            <a:avLst/>
          </a:prstGeom>
          <a:pattFill prst="horzBrick">
            <a:fgClr>
              <a:srgbClr val="51473C">
                <a:lumMod val="20000"/>
                <a:lumOff val="80000"/>
              </a:srgbClr>
            </a:fgClr>
            <a:bgClr>
              <a:srgbClr val="C00000"/>
            </a:bgClr>
          </a:pattFill>
          <a:ln w="19050" cap="flat" cmpd="sng" algn="ctr">
            <a:noFill/>
            <a:prstDash val="solid"/>
            <a:beve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white"/>
              </a:solidFill>
              <a:effectLst/>
              <a:uLnTx/>
              <a:uFillTx/>
              <a:latin typeface="Tw Cen MT"/>
              <a:ea typeface="+mn-ea"/>
              <a:cs typeface="+mn-cs"/>
            </a:endParaRPr>
          </a:p>
        </p:txBody>
      </p:sp>
      <p:sp>
        <p:nvSpPr>
          <p:cNvPr id="53" name="Rectangle 52"/>
          <p:cNvSpPr/>
          <p:nvPr/>
        </p:nvSpPr>
        <p:spPr>
          <a:xfrm>
            <a:off x="1371600" y="1123950"/>
            <a:ext cx="1371600" cy="1981200"/>
          </a:xfrm>
          <a:prstGeom prst="rect">
            <a:avLst/>
          </a:prstGeom>
          <a:solidFill>
            <a:srgbClr val="076189"/>
          </a:solidFill>
          <a:ln w="10000" cap="flat" cmpd="sng" algn="ctr">
            <a:solidFill>
              <a:srgbClr val="076189"/>
            </a:solidFill>
            <a:prstDash val="solid"/>
          </a:ln>
          <a:effectLst>
            <a:outerShdw blurRad="38100" dist="30000" dir="5400000" rotWithShape="0">
              <a:srgbClr val="000000">
                <a:alpha val="4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white"/>
              </a:solidFill>
              <a:effectLst/>
              <a:uLnTx/>
              <a:uFillTx/>
              <a:latin typeface="Tw Cen MT"/>
              <a:ea typeface="+mn-ea"/>
              <a:cs typeface="+mn-cs"/>
            </a:endParaRPr>
          </a:p>
        </p:txBody>
      </p:sp>
      <p:sp>
        <p:nvSpPr>
          <p:cNvPr id="54" name="TextBox 53"/>
          <p:cNvSpPr txBox="1"/>
          <p:nvPr/>
        </p:nvSpPr>
        <p:spPr>
          <a:xfrm>
            <a:off x="1524000" y="3104101"/>
            <a:ext cx="1066800" cy="338554"/>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rgbClr val="2E2224"/>
                </a:solidFill>
                <a:effectLst/>
                <a:uLnTx/>
                <a:uFillTx/>
                <a:latin typeface="Tw Cen MT"/>
              </a:rPr>
              <a:t>z/OS</a:t>
            </a:r>
            <a:endParaRPr kumimoji="0" lang="en-US" sz="1600" b="0" i="0" u="none" strike="noStrike" kern="0" cap="none" spc="0" normalizeH="0" baseline="0" noProof="0" dirty="0">
              <a:ln>
                <a:noFill/>
              </a:ln>
              <a:solidFill>
                <a:srgbClr val="2E2224"/>
              </a:solidFill>
              <a:effectLst/>
              <a:uLnTx/>
              <a:uFillTx/>
              <a:latin typeface="Tw Cen MT"/>
            </a:endParaRPr>
          </a:p>
        </p:txBody>
      </p:sp>
      <p:sp>
        <p:nvSpPr>
          <p:cNvPr id="55" name="Can 54"/>
          <p:cNvSpPr/>
          <p:nvPr/>
        </p:nvSpPr>
        <p:spPr>
          <a:xfrm>
            <a:off x="1886824" y="2505337"/>
            <a:ext cx="838200" cy="406316"/>
          </a:xfrm>
          <a:prstGeom prst="can">
            <a:avLst/>
          </a:prstGeom>
          <a:solidFill>
            <a:srgbClr val="51473C"/>
          </a:solidFill>
          <a:ln w="10000" cap="flat" cmpd="sng" algn="ctr">
            <a:solidFill>
              <a:srgbClr val="51473C">
                <a:lumMod val="20000"/>
                <a:lumOff val="80000"/>
              </a:srgbClr>
            </a:solidFill>
            <a:prstDash val="solid"/>
          </a:ln>
          <a:effectLst>
            <a:outerShdw blurRad="38100" dist="30000" dir="5400000" rotWithShape="0">
              <a:srgbClr val="000000">
                <a:alpha val="4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white"/>
                </a:solidFill>
                <a:effectLst/>
                <a:uLnTx/>
                <a:uFillTx/>
                <a:latin typeface="Tw Cen MT"/>
                <a:ea typeface="+mn-ea"/>
                <a:cs typeface="+mn-cs"/>
              </a:rPr>
              <a:t>Logs</a:t>
            </a:r>
            <a:endParaRPr kumimoji="0" lang="en-US" sz="1600" b="0" i="0" u="none" strike="noStrike" kern="0" cap="none" spc="0" normalizeH="0" baseline="0" noProof="0" dirty="0">
              <a:ln>
                <a:noFill/>
              </a:ln>
              <a:solidFill>
                <a:prstClr val="white"/>
              </a:solidFill>
              <a:effectLst/>
              <a:uLnTx/>
              <a:uFillTx/>
              <a:latin typeface="Tw Cen MT"/>
              <a:ea typeface="+mn-ea"/>
              <a:cs typeface="+mn-cs"/>
            </a:endParaRPr>
          </a:p>
        </p:txBody>
      </p:sp>
      <p:sp>
        <p:nvSpPr>
          <p:cNvPr id="56" name="Can 55"/>
          <p:cNvSpPr/>
          <p:nvPr/>
        </p:nvSpPr>
        <p:spPr>
          <a:xfrm>
            <a:off x="1575033" y="1714674"/>
            <a:ext cx="838200" cy="381000"/>
          </a:xfrm>
          <a:prstGeom prst="can">
            <a:avLst/>
          </a:prstGeom>
          <a:solidFill>
            <a:srgbClr val="51473C"/>
          </a:solidFill>
          <a:ln w="10000" cap="flat" cmpd="sng" algn="ctr">
            <a:solidFill>
              <a:srgbClr val="51473C">
                <a:lumMod val="20000"/>
                <a:lumOff val="80000"/>
              </a:srgbClr>
            </a:solidFill>
            <a:prstDash val="solid"/>
          </a:ln>
          <a:effectLst>
            <a:outerShdw blurRad="38100" dist="30000" dir="5400000" rotWithShape="0">
              <a:srgbClr val="000000">
                <a:alpha val="4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white"/>
                </a:solidFill>
                <a:effectLst/>
                <a:uLnTx/>
                <a:uFillTx/>
                <a:latin typeface="Tw Cen MT"/>
                <a:ea typeface="+mn-ea"/>
                <a:cs typeface="+mn-cs"/>
              </a:rPr>
              <a:t>VSAM</a:t>
            </a:r>
            <a:endParaRPr kumimoji="0" lang="en-US" sz="1600" b="0" i="0" u="none" strike="noStrike" kern="0" cap="none" spc="0" normalizeH="0" baseline="0" noProof="0" dirty="0">
              <a:ln>
                <a:noFill/>
              </a:ln>
              <a:solidFill>
                <a:prstClr val="white"/>
              </a:solidFill>
              <a:effectLst/>
              <a:uLnTx/>
              <a:uFillTx/>
              <a:latin typeface="Tw Cen MT"/>
              <a:ea typeface="+mn-ea"/>
              <a:cs typeface="+mn-cs"/>
            </a:endParaRPr>
          </a:p>
        </p:txBody>
      </p:sp>
      <p:sp>
        <p:nvSpPr>
          <p:cNvPr id="57" name="Can 56"/>
          <p:cNvSpPr/>
          <p:nvPr/>
        </p:nvSpPr>
        <p:spPr>
          <a:xfrm>
            <a:off x="1431022" y="1263766"/>
            <a:ext cx="838200" cy="431758"/>
          </a:xfrm>
          <a:prstGeom prst="can">
            <a:avLst/>
          </a:prstGeom>
          <a:solidFill>
            <a:srgbClr val="51473C"/>
          </a:solidFill>
          <a:ln w="10000" cap="flat" cmpd="sng" algn="ctr">
            <a:solidFill>
              <a:srgbClr val="51473C">
                <a:lumMod val="20000"/>
                <a:lumOff val="80000"/>
              </a:srgbClr>
            </a:solidFill>
            <a:prstDash val="solid"/>
          </a:ln>
          <a:effectLst>
            <a:outerShdw blurRad="38100" dist="30000" dir="5400000" rotWithShape="0">
              <a:srgbClr val="000000">
                <a:alpha val="4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white"/>
                </a:solidFill>
                <a:effectLst/>
                <a:uLnTx/>
                <a:uFillTx/>
                <a:latin typeface="Tw Cen MT"/>
                <a:ea typeface="+mn-ea"/>
                <a:cs typeface="+mn-cs"/>
              </a:rPr>
              <a:t>DB2</a:t>
            </a:r>
            <a:endParaRPr kumimoji="0" lang="en-US" sz="1600" b="0" i="0" u="none" strike="noStrike" kern="0" cap="none" spc="0" normalizeH="0" baseline="0" noProof="0" dirty="0">
              <a:ln>
                <a:noFill/>
              </a:ln>
              <a:solidFill>
                <a:prstClr val="white"/>
              </a:solidFill>
              <a:effectLst/>
              <a:uLnTx/>
              <a:uFillTx/>
              <a:latin typeface="Tw Cen MT"/>
              <a:ea typeface="+mn-ea"/>
              <a:cs typeface="+mn-cs"/>
            </a:endParaRPr>
          </a:p>
        </p:txBody>
      </p:sp>
      <p:sp>
        <p:nvSpPr>
          <p:cNvPr id="58" name="Can 57"/>
          <p:cNvSpPr/>
          <p:nvPr/>
        </p:nvSpPr>
        <p:spPr>
          <a:xfrm>
            <a:off x="1727433" y="2115248"/>
            <a:ext cx="838200" cy="406316"/>
          </a:xfrm>
          <a:prstGeom prst="can">
            <a:avLst/>
          </a:prstGeom>
          <a:solidFill>
            <a:srgbClr val="51473C"/>
          </a:solidFill>
          <a:ln w="10000" cap="flat" cmpd="sng" algn="ctr">
            <a:solidFill>
              <a:srgbClr val="51473C">
                <a:lumMod val="20000"/>
                <a:lumOff val="80000"/>
              </a:srgbClr>
            </a:solidFill>
            <a:prstDash val="solid"/>
          </a:ln>
          <a:effectLst>
            <a:outerShdw blurRad="38100" dist="30000" dir="5400000" rotWithShape="0">
              <a:srgbClr val="000000">
                <a:alpha val="4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prstClr val="white"/>
                </a:solidFill>
                <a:effectLst/>
                <a:uLnTx/>
                <a:uFillTx/>
                <a:latin typeface="Tw Cen MT"/>
                <a:ea typeface="+mn-ea"/>
                <a:cs typeface="+mn-cs"/>
              </a:rPr>
              <a:t>IMS</a:t>
            </a:r>
            <a:endParaRPr kumimoji="0" lang="en-US" sz="1600" b="0" i="0" u="none" strike="noStrike" kern="0" cap="none" spc="0" normalizeH="0" baseline="0" noProof="0" dirty="0">
              <a:ln>
                <a:noFill/>
              </a:ln>
              <a:solidFill>
                <a:prstClr val="white"/>
              </a:solidFill>
              <a:effectLst/>
              <a:uLnTx/>
              <a:uFillTx/>
              <a:latin typeface="Tw Cen MT"/>
              <a:ea typeface="+mn-ea"/>
              <a:cs typeface="+mn-cs"/>
            </a:endParaRPr>
          </a:p>
        </p:txBody>
      </p:sp>
      <p:sp>
        <p:nvSpPr>
          <p:cNvPr id="34" name="Oval Callout 33"/>
          <p:cNvSpPr/>
          <p:nvPr/>
        </p:nvSpPr>
        <p:spPr>
          <a:xfrm>
            <a:off x="4800600" y="3333750"/>
            <a:ext cx="2743200" cy="1447800"/>
          </a:xfrm>
          <a:prstGeom prst="wedgeEllipseCallout">
            <a:avLst>
              <a:gd name="adj1" fmla="val 10852"/>
              <a:gd name="adj2" fmla="val -69079"/>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r>
              <a:rPr lang="en-US" sz="1400" dirty="0" smtClean="0">
                <a:solidFill>
                  <a:srgbClr val="FFFFFF"/>
                </a:solidFill>
                <a:ea typeface="ＭＳ Ｐゴシック"/>
                <a:cs typeface="ＭＳ Ｐゴシック"/>
              </a:rPr>
              <a:t>Hadoop, </a:t>
            </a:r>
            <a:r>
              <a:rPr lang="en-US" sz="1400" dirty="0" err="1" smtClean="0">
                <a:solidFill>
                  <a:srgbClr val="FFFFFF"/>
                </a:solidFill>
                <a:ea typeface="ＭＳ Ｐゴシック"/>
                <a:cs typeface="ＭＳ Ｐゴシック"/>
              </a:rPr>
              <a:t>MongoDB</a:t>
            </a:r>
            <a:r>
              <a:rPr lang="en-US" sz="1400" dirty="0">
                <a:solidFill>
                  <a:srgbClr val="FFFFFF"/>
                </a:solidFill>
                <a:ea typeface="ＭＳ Ｐゴシック"/>
                <a:cs typeface="ＭＳ Ｐゴシック"/>
              </a:rPr>
              <a:t>, Cassandra, </a:t>
            </a:r>
            <a:r>
              <a:rPr lang="en-US" sz="1400" dirty="0" smtClean="0">
                <a:solidFill>
                  <a:srgbClr val="FFFFFF"/>
                </a:solidFill>
                <a:ea typeface="ＭＳ Ｐゴシック"/>
                <a:cs typeface="ＭＳ Ｐゴシック"/>
              </a:rPr>
              <a:t>Cloud, Big </a:t>
            </a:r>
            <a:r>
              <a:rPr lang="en-US" sz="1400" dirty="0">
                <a:solidFill>
                  <a:srgbClr val="FFFFFF"/>
                </a:solidFill>
                <a:ea typeface="ＭＳ Ｐゴシック"/>
                <a:cs typeface="ＭＳ Ｐゴシック"/>
              </a:rPr>
              <a:t>Data Ecosystem, Java, Python, C++, Interface skills</a:t>
            </a:r>
          </a:p>
        </p:txBody>
      </p:sp>
      <p:sp>
        <p:nvSpPr>
          <p:cNvPr id="44" name="Oval Callout 43"/>
          <p:cNvSpPr/>
          <p:nvPr/>
        </p:nvSpPr>
        <p:spPr>
          <a:xfrm>
            <a:off x="1447800" y="3409950"/>
            <a:ext cx="3200400" cy="1447800"/>
          </a:xfrm>
          <a:prstGeom prst="wedgeEllipseCallout">
            <a:avLst>
              <a:gd name="adj1" fmla="val -15609"/>
              <a:gd name="adj2" fmla="val -64643"/>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dirty="0" smtClean="0"/>
              <a:t>JCL</a:t>
            </a:r>
            <a:r>
              <a:rPr lang="en-US" sz="1400" dirty="0"/>
              <a:t>, DB2, HFS, VSAM, IMS, OMVS, COBOL Copybooks, EBCDIC, Packed </a:t>
            </a:r>
            <a:r>
              <a:rPr lang="en-US" sz="1400" dirty="0" smtClean="0"/>
              <a:t>Decimal, </a:t>
            </a:r>
            <a:r>
              <a:rPr lang="en-US" sz="1400" dirty="0"/>
              <a:t>Byte ordering, IPCS, z/VM, Linux on z</a:t>
            </a:r>
          </a:p>
        </p:txBody>
      </p:sp>
    </p:spTree>
    <p:extLst>
      <p:ext uri="{BB962C8B-B14F-4D97-AF65-F5344CB8AC3E}">
        <p14:creationId xmlns:p14="http://schemas.microsoft.com/office/powerpoint/2010/main" val="324027352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4876800" y="1809750"/>
            <a:ext cx="914400" cy="1981201"/>
          </a:xfrm>
          <a:prstGeom prst="rect">
            <a:avLst/>
          </a:prstGeom>
          <a:solidFill>
            <a:srgbClr val="6899BA">
              <a:lumMod val="60000"/>
              <a:lumOff val="40000"/>
            </a:srgbClr>
          </a:solidFill>
          <a:ln w="10000" cap="flat" cmpd="sng" algn="ctr">
            <a:noFill/>
            <a:prstDash val="solid"/>
          </a:ln>
          <a:effectLst/>
        </p:spPr>
        <p:txBody>
          <a:bodyPr anchor="b"/>
          <a:lstStyle/>
          <a:p>
            <a:pPr algn="ctr" fontAlgn="auto">
              <a:spcBef>
                <a:spcPts val="0"/>
              </a:spcBef>
              <a:spcAft>
                <a:spcPts val="0"/>
              </a:spcAft>
              <a:defRPr/>
            </a:pPr>
            <a:r>
              <a:rPr lang="en-US" sz="1600" b="1" kern="0" dirty="0" smtClean="0">
                <a:solidFill>
                  <a:srgbClr val="2E2224"/>
                </a:solidFill>
                <a:latin typeface="+mn-lt"/>
                <a:ea typeface="+mn-ea"/>
                <a:cs typeface="+mn-cs"/>
              </a:rPr>
              <a:t>Linux</a:t>
            </a:r>
            <a:endParaRPr lang="en-US" sz="1200" b="1" kern="0" dirty="0">
              <a:solidFill>
                <a:srgbClr val="2E2224"/>
              </a:solidFill>
              <a:latin typeface="+mn-lt"/>
              <a:ea typeface="+mn-ea"/>
              <a:cs typeface="+mn-cs"/>
            </a:endParaRPr>
          </a:p>
        </p:txBody>
      </p:sp>
      <p:sp>
        <p:nvSpPr>
          <p:cNvPr id="45" name="Rectangle 44"/>
          <p:cNvSpPr/>
          <p:nvPr/>
        </p:nvSpPr>
        <p:spPr>
          <a:xfrm>
            <a:off x="3200400" y="1809750"/>
            <a:ext cx="1524000" cy="1981201"/>
          </a:xfrm>
          <a:prstGeom prst="rect">
            <a:avLst/>
          </a:prstGeom>
          <a:solidFill>
            <a:srgbClr val="6899BA">
              <a:lumMod val="60000"/>
              <a:lumOff val="40000"/>
            </a:srgbClr>
          </a:solidFill>
          <a:ln w="10000" cap="flat" cmpd="sng" algn="ctr">
            <a:noFill/>
            <a:prstDash val="solid"/>
          </a:ln>
          <a:effectLst/>
        </p:spPr>
        <p:txBody>
          <a:bodyPr anchor="b"/>
          <a:lstStyle/>
          <a:p>
            <a:pPr algn="ctr" fontAlgn="auto">
              <a:spcBef>
                <a:spcPts val="0"/>
              </a:spcBef>
              <a:spcAft>
                <a:spcPts val="0"/>
              </a:spcAft>
              <a:defRPr/>
            </a:pPr>
            <a:r>
              <a:rPr lang="en-US" sz="1600" b="1" kern="0" dirty="0" smtClean="0">
                <a:solidFill>
                  <a:srgbClr val="2E2224"/>
                </a:solidFill>
                <a:latin typeface="+mn-lt"/>
                <a:ea typeface="+mn-ea"/>
                <a:cs typeface="+mn-cs"/>
              </a:rPr>
              <a:t>Linux</a:t>
            </a:r>
            <a:endParaRPr lang="en-US" sz="1600" b="1" kern="0" dirty="0">
              <a:solidFill>
                <a:srgbClr val="2E2224"/>
              </a:solidFill>
              <a:latin typeface="+mn-lt"/>
              <a:ea typeface="+mn-ea"/>
              <a:cs typeface="+mn-cs"/>
            </a:endParaRPr>
          </a:p>
        </p:txBody>
      </p:sp>
      <p:sp>
        <p:nvSpPr>
          <p:cNvPr id="43" name="Rectangle 42"/>
          <p:cNvSpPr/>
          <p:nvPr/>
        </p:nvSpPr>
        <p:spPr>
          <a:xfrm>
            <a:off x="1905000" y="1809750"/>
            <a:ext cx="1143000" cy="1981201"/>
          </a:xfrm>
          <a:prstGeom prst="rect">
            <a:avLst/>
          </a:prstGeom>
          <a:solidFill>
            <a:srgbClr val="6899BA">
              <a:lumMod val="60000"/>
              <a:lumOff val="40000"/>
            </a:srgbClr>
          </a:solidFill>
          <a:ln w="10000" cap="flat" cmpd="sng" algn="ctr">
            <a:noFill/>
            <a:prstDash val="solid"/>
          </a:ln>
          <a:effectLst/>
        </p:spPr>
        <p:txBody>
          <a:bodyPr anchor="b"/>
          <a:lstStyle/>
          <a:p>
            <a:pPr algn="ctr" fontAlgn="auto">
              <a:spcBef>
                <a:spcPts val="0"/>
              </a:spcBef>
              <a:spcAft>
                <a:spcPts val="0"/>
              </a:spcAft>
              <a:defRPr/>
            </a:pPr>
            <a:r>
              <a:rPr lang="en-US" sz="1600" b="1" kern="0" dirty="0" smtClean="0">
                <a:solidFill>
                  <a:srgbClr val="2E2224"/>
                </a:solidFill>
                <a:latin typeface="+mn-lt"/>
                <a:ea typeface="+mn-ea"/>
                <a:cs typeface="+mn-cs"/>
              </a:rPr>
              <a:t>Linux</a:t>
            </a:r>
            <a:endParaRPr lang="en-US" sz="1600" b="1" kern="0" dirty="0">
              <a:solidFill>
                <a:srgbClr val="2E2224"/>
              </a:solidFill>
              <a:latin typeface="+mn-lt"/>
              <a:ea typeface="+mn-ea"/>
              <a:cs typeface="+mn-cs"/>
            </a:endParaRPr>
          </a:p>
        </p:txBody>
      </p:sp>
      <p:sp>
        <p:nvSpPr>
          <p:cNvPr id="46" name="Right Arrow 45"/>
          <p:cNvSpPr/>
          <p:nvPr/>
        </p:nvSpPr>
        <p:spPr>
          <a:xfrm rot="5400000">
            <a:off x="2133600" y="1581150"/>
            <a:ext cx="685800" cy="685800"/>
          </a:xfrm>
          <a:prstGeom prst="rightArrow">
            <a:avLst>
              <a:gd name="adj1" fmla="val 63199"/>
              <a:gd name="adj2" fmla="val 50000"/>
            </a:avLst>
          </a:prstGeom>
          <a:solidFill>
            <a:srgbClr val="D1300B"/>
          </a:solidFill>
          <a:ln w="1905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kern="0" dirty="0">
              <a:solidFill>
                <a:prstClr val="white"/>
              </a:solidFill>
            </a:endParaRPr>
          </a:p>
        </p:txBody>
      </p:sp>
      <p:sp>
        <p:nvSpPr>
          <p:cNvPr id="21" name="Rectangle 20"/>
          <p:cNvSpPr/>
          <p:nvPr/>
        </p:nvSpPr>
        <p:spPr>
          <a:xfrm>
            <a:off x="685800" y="1809750"/>
            <a:ext cx="1143000" cy="1981200"/>
          </a:xfrm>
          <a:prstGeom prst="rect">
            <a:avLst/>
          </a:prstGeom>
          <a:solidFill>
            <a:srgbClr val="6899BA">
              <a:lumMod val="60000"/>
              <a:lumOff val="40000"/>
            </a:srgbClr>
          </a:solidFill>
          <a:ln w="10000" cap="flat" cmpd="sng" algn="ctr">
            <a:noFill/>
            <a:prstDash val="solid"/>
          </a:ln>
          <a:effectLst/>
        </p:spPr>
        <p:txBody>
          <a:bodyPr anchor="b"/>
          <a:lstStyle/>
          <a:p>
            <a:pPr algn="ctr" fontAlgn="auto">
              <a:spcBef>
                <a:spcPts val="0"/>
              </a:spcBef>
              <a:spcAft>
                <a:spcPts val="0"/>
              </a:spcAft>
              <a:defRPr/>
            </a:pPr>
            <a:r>
              <a:rPr lang="en-US" sz="1600" b="1" kern="0" dirty="0" smtClean="0">
                <a:solidFill>
                  <a:srgbClr val="2E2224"/>
                </a:solidFill>
                <a:latin typeface="+mn-lt"/>
                <a:ea typeface="+mn-ea"/>
                <a:cs typeface="+mn-cs"/>
              </a:rPr>
              <a:t>z/OS</a:t>
            </a:r>
            <a:endParaRPr lang="en-US" sz="1600" b="1" kern="0" dirty="0">
              <a:solidFill>
                <a:srgbClr val="2E2224"/>
              </a:solidFill>
              <a:latin typeface="+mn-lt"/>
              <a:ea typeface="+mn-ea"/>
              <a:cs typeface="+mn-cs"/>
            </a:endParaRPr>
          </a:p>
        </p:txBody>
      </p:sp>
      <p:sp>
        <p:nvSpPr>
          <p:cNvPr id="37" name="Can 36"/>
          <p:cNvSpPr/>
          <p:nvPr/>
        </p:nvSpPr>
        <p:spPr>
          <a:xfrm>
            <a:off x="838200" y="1962150"/>
            <a:ext cx="838200" cy="1447800"/>
          </a:xfrm>
          <a:prstGeom prst="can">
            <a:avLst>
              <a:gd name="adj" fmla="val 12185"/>
            </a:avLst>
          </a:prstGeom>
          <a:solidFill>
            <a:srgbClr val="51473C"/>
          </a:solidFill>
          <a:ln w="10000" cap="flat" cmpd="sng" algn="ctr">
            <a:solidFill>
              <a:srgbClr val="51473C">
                <a:lumMod val="20000"/>
                <a:lumOff val="80000"/>
              </a:srgbClr>
            </a:solidFill>
            <a:prstDash val="solid"/>
          </a:ln>
          <a:effectLst>
            <a:outerShdw blurRad="50800" dist="38100" dir="2700000" algn="tl" rotWithShape="0">
              <a:srgbClr val="000000">
                <a:alpha val="4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white"/>
              </a:solidFill>
              <a:effectLst/>
              <a:uLnTx/>
              <a:uFillTx/>
              <a:latin typeface="Tw Cen MT"/>
              <a:ea typeface="+mn-ea"/>
              <a:cs typeface="+mn-cs"/>
            </a:endParaRPr>
          </a:p>
        </p:txBody>
      </p:sp>
      <p:sp>
        <p:nvSpPr>
          <p:cNvPr id="2" name="Title 1"/>
          <p:cNvSpPr>
            <a:spLocks noGrp="1"/>
          </p:cNvSpPr>
          <p:nvPr>
            <p:ph type="title"/>
          </p:nvPr>
        </p:nvSpPr>
        <p:spPr/>
        <p:txBody>
          <a:bodyPr>
            <a:normAutofit fontScale="90000"/>
          </a:bodyPr>
          <a:lstStyle/>
          <a:p>
            <a:r>
              <a:rPr lang="en-US" dirty="0" smtClean="0"/>
              <a:t>vStorm Enterprise – Mainframe data to Mainstream</a:t>
            </a:r>
            <a:endParaRPr lang="en-US" dirty="0"/>
          </a:p>
        </p:txBody>
      </p:sp>
      <p:sp>
        <p:nvSpPr>
          <p:cNvPr id="24" name="Can 23"/>
          <p:cNvSpPr/>
          <p:nvPr/>
        </p:nvSpPr>
        <p:spPr>
          <a:xfrm>
            <a:off x="838200" y="3105150"/>
            <a:ext cx="838200" cy="304800"/>
          </a:xfrm>
          <a:prstGeom prst="can">
            <a:avLst/>
          </a:prstGeom>
          <a:solidFill>
            <a:srgbClr val="51473C"/>
          </a:solidFill>
          <a:ln w="10000" cap="flat" cmpd="sng" algn="ctr">
            <a:solidFill>
              <a:srgbClr val="51473C">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white"/>
                </a:solidFill>
                <a:effectLst/>
                <a:uLnTx/>
                <a:uFillTx/>
                <a:latin typeface="Tw Cen MT"/>
                <a:ea typeface="+mn-ea"/>
                <a:cs typeface="+mn-cs"/>
              </a:rPr>
              <a:t>Logs</a:t>
            </a:r>
            <a:endParaRPr kumimoji="0" lang="en-US" sz="1400" b="0" i="0" u="none" strike="noStrike" kern="0" cap="none" spc="0" normalizeH="0" baseline="0" noProof="0" dirty="0">
              <a:ln>
                <a:noFill/>
              </a:ln>
              <a:solidFill>
                <a:prstClr val="white"/>
              </a:solidFill>
              <a:effectLst/>
              <a:uLnTx/>
              <a:uFillTx/>
              <a:latin typeface="Tw Cen MT"/>
              <a:ea typeface="+mn-ea"/>
              <a:cs typeface="+mn-cs"/>
            </a:endParaRPr>
          </a:p>
        </p:txBody>
      </p:sp>
      <p:sp>
        <p:nvSpPr>
          <p:cNvPr id="25" name="Can 24"/>
          <p:cNvSpPr/>
          <p:nvPr/>
        </p:nvSpPr>
        <p:spPr>
          <a:xfrm>
            <a:off x="838200" y="2876550"/>
            <a:ext cx="838200" cy="304800"/>
          </a:xfrm>
          <a:prstGeom prst="can">
            <a:avLst/>
          </a:prstGeom>
          <a:solidFill>
            <a:srgbClr val="51473C"/>
          </a:solidFill>
          <a:ln w="10000" cap="flat" cmpd="sng" algn="ctr">
            <a:solidFill>
              <a:srgbClr val="51473C">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white"/>
                </a:solidFill>
                <a:effectLst/>
                <a:uLnTx/>
                <a:uFillTx/>
                <a:latin typeface="Tw Cen MT"/>
                <a:ea typeface="+mn-ea"/>
                <a:cs typeface="+mn-cs"/>
              </a:rPr>
              <a:t>IMS</a:t>
            </a:r>
            <a:endParaRPr kumimoji="0" lang="en-US" sz="1400" b="0" i="0" u="none" strike="noStrike" kern="0" cap="none" spc="0" normalizeH="0" baseline="0" noProof="0" dirty="0">
              <a:ln>
                <a:noFill/>
              </a:ln>
              <a:solidFill>
                <a:prstClr val="white"/>
              </a:solidFill>
              <a:effectLst/>
              <a:uLnTx/>
              <a:uFillTx/>
              <a:latin typeface="Tw Cen MT"/>
              <a:ea typeface="+mn-ea"/>
              <a:cs typeface="+mn-cs"/>
            </a:endParaRPr>
          </a:p>
        </p:txBody>
      </p:sp>
      <p:sp>
        <p:nvSpPr>
          <p:cNvPr id="28" name="Can 27"/>
          <p:cNvSpPr/>
          <p:nvPr/>
        </p:nvSpPr>
        <p:spPr>
          <a:xfrm>
            <a:off x="838200" y="2647950"/>
            <a:ext cx="838200" cy="304800"/>
          </a:xfrm>
          <a:prstGeom prst="can">
            <a:avLst/>
          </a:prstGeom>
          <a:solidFill>
            <a:srgbClr val="51473C"/>
          </a:solidFill>
          <a:ln w="10000" cap="flat" cmpd="sng" algn="ctr">
            <a:solidFill>
              <a:srgbClr val="51473C">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white"/>
                </a:solidFill>
                <a:effectLst/>
                <a:uLnTx/>
                <a:uFillTx/>
                <a:latin typeface="Tw Cen MT"/>
                <a:ea typeface="+mn-ea"/>
                <a:cs typeface="+mn-cs"/>
              </a:rPr>
              <a:t>VSAM</a:t>
            </a:r>
            <a:endParaRPr kumimoji="0" lang="en-US" sz="1400" b="0" i="0" u="none" strike="noStrike" kern="0" cap="none" spc="0" normalizeH="0" baseline="0" noProof="0" dirty="0">
              <a:ln>
                <a:noFill/>
              </a:ln>
              <a:solidFill>
                <a:prstClr val="white"/>
              </a:solidFill>
              <a:effectLst/>
              <a:uLnTx/>
              <a:uFillTx/>
              <a:latin typeface="Tw Cen MT"/>
              <a:ea typeface="+mn-ea"/>
              <a:cs typeface="+mn-cs"/>
            </a:endParaRPr>
          </a:p>
        </p:txBody>
      </p:sp>
      <p:sp>
        <p:nvSpPr>
          <p:cNvPr id="30" name="Rectangle 29"/>
          <p:cNvSpPr/>
          <p:nvPr/>
        </p:nvSpPr>
        <p:spPr>
          <a:xfrm>
            <a:off x="685800" y="3867150"/>
            <a:ext cx="2362200" cy="304800"/>
          </a:xfrm>
          <a:prstGeom prst="rect">
            <a:avLst/>
          </a:prstGeom>
          <a:solidFill>
            <a:schemeClr val="accent1"/>
          </a:solidFill>
          <a:ln w="10000" cap="flat" cmpd="sng" algn="ctr">
            <a:solidFill>
              <a:srgbClr val="FFFFFF"/>
            </a:solidFill>
            <a:prstDash val="solid"/>
          </a:ln>
          <a:effectLst/>
        </p:spPr>
        <p:txBody>
          <a:bodyPr anchor="b"/>
          <a:lstStyle/>
          <a:p>
            <a:pPr algn="ctr" fontAlgn="auto">
              <a:spcBef>
                <a:spcPts val="0"/>
              </a:spcBef>
              <a:spcAft>
                <a:spcPts val="0"/>
              </a:spcAft>
              <a:defRPr/>
            </a:pPr>
            <a:r>
              <a:rPr lang="en-US" sz="1600" kern="0" dirty="0" smtClean="0">
                <a:solidFill>
                  <a:srgbClr val="082943"/>
                </a:solidFill>
                <a:latin typeface="+mn-lt"/>
                <a:ea typeface="+mn-ea"/>
                <a:cs typeface="+mn-cs"/>
              </a:rPr>
              <a:t>System z</a:t>
            </a:r>
          </a:p>
        </p:txBody>
      </p:sp>
      <p:sp>
        <p:nvSpPr>
          <p:cNvPr id="40" name="Rectangle 39"/>
          <p:cNvSpPr/>
          <p:nvPr/>
        </p:nvSpPr>
        <p:spPr>
          <a:xfrm>
            <a:off x="3200400" y="3867150"/>
            <a:ext cx="1524000" cy="304800"/>
          </a:xfrm>
          <a:prstGeom prst="rect">
            <a:avLst/>
          </a:prstGeom>
          <a:solidFill>
            <a:schemeClr val="accent1"/>
          </a:solidFill>
          <a:ln w="10000" cap="flat" cmpd="sng" algn="ctr">
            <a:solidFill>
              <a:srgbClr val="FFFFFF"/>
            </a:solidFill>
            <a:prstDash val="solid"/>
          </a:ln>
          <a:effectLst/>
        </p:spPr>
        <p:txBody>
          <a:bodyPr lIns="0" rIns="0" anchor="b"/>
          <a:lstStyle/>
          <a:p>
            <a:pPr algn="ctr" fontAlgn="auto">
              <a:spcBef>
                <a:spcPts val="0"/>
              </a:spcBef>
              <a:spcAft>
                <a:spcPts val="0"/>
              </a:spcAft>
              <a:defRPr/>
            </a:pPr>
            <a:r>
              <a:rPr lang="en-US" sz="1600" kern="0" dirty="0" smtClean="0">
                <a:solidFill>
                  <a:srgbClr val="082943"/>
                </a:solidFill>
                <a:latin typeface="+mn-lt"/>
                <a:ea typeface="+mn-ea"/>
                <a:cs typeface="+mn-cs"/>
              </a:rPr>
              <a:t>Power Systems</a:t>
            </a:r>
            <a:endParaRPr lang="en-US" sz="1600" kern="0" dirty="0">
              <a:solidFill>
                <a:srgbClr val="082943"/>
              </a:solidFill>
              <a:latin typeface="+mn-lt"/>
              <a:ea typeface="+mn-ea"/>
              <a:cs typeface="+mn-cs"/>
            </a:endParaRPr>
          </a:p>
        </p:txBody>
      </p:sp>
      <p:sp>
        <p:nvSpPr>
          <p:cNvPr id="41" name="Rectangle 40"/>
          <p:cNvSpPr/>
          <p:nvPr/>
        </p:nvSpPr>
        <p:spPr>
          <a:xfrm>
            <a:off x="4876800" y="3867150"/>
            <a:ext cx="914400" cy="304800"/>
          </a:xfrm>
          <a:prstGeom prst="rect">
            <a:avLst/>
          </a:prstGeom>
          <a:solidFill>
            <a:schemeClr val="accent1"/>
          </a:solidFill>
          <a:ln w="10000" cap="flat" cmpd="sng" algn="ctr">
            <a:solidFill>
              <a:srgbClr val="FFFFFF"/>
            </a:solidFill>
            <a:prstDash val="solid"/>
          </a:ln>
          <a:effectLst/>
        </p:spPr>
        <p:txBody>
          <a:bodyPr anchor="b"/>
          <a:lstStyle/>
          <a:p>
            <a:pPr algn="ctr" fontAlgn="auto">
              <a:spcBef>
                <a:spcPts val="0"/>
              </a:spcBef>
              <a:spcAft>
                <a:spcPts val="0"/>
              </a:spcAft>
              <a:defRPr/>
            </a:pPr>
            <a:r>
              <a:rPr lang="en-US" sz="1600" kern="0" dirty="0" smtClean="0">
                <a:solidFill>
                  <a:srgbClr val="082943"/>
                </a:solidFill>
                <a:latin typeface="+mn-lt"/>
                <a:ea typeface="+mn-ea"/>
                <a:cs typeface="+mn-cs"/>
              </a:rPr>
              <a:t>x86</a:t>
            </a:r>
            <a:endParaRPr lang="en-US" sz="1600" kern="0" dirty="0">
              <a:solidFill>
                <a:srgbClr val="082943"/>
              </a:solidFill>
              <a:latin typeface="+mn-lt"/>
              <a:ea typeface="+mn-ea"/>
              <a:cs typeface="+mn-cs"/>
            </a:endParaRPr>
          </a:p>
        </p:txBody>
      </p:sp>
      <p:sp>
        <p:nvSpPr>
          <p:cNvPr id="47" name="Rounded Rectangle 46"/>
          <p:cNvSpPr/>
          <p:nvPr/>
        </p:nvSpPr>
        <p:spPr>
          <a:xfrm>
            <a:off x="2895600" y="2193851"/>
            <a:ext cx="2133600" cy="381000"/>
          </a:xfrm>
          <a:prstGeom prst="roundRect">
            <a:avLst/>
          </a:prstGeom>
          <a:solidFill>
            <a:srgbClr val="51C1FF"/>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b="1" dirty="0" smtClean="0">
                <a:solidFill>
                  <a:schemeClr val="tx1"/>
                </a:solidFill>
              </a:rPr>
              <a:t>Hive</a:t>
            </a:r>
            <a:endParaRPr lang="en-US" sz="1800" b="1" dirty="0">
              <a:solidFill>
                <a:schemeClr val="tx1"/>
              </a:solidFill>
            </a:endParaRPr>
          </a:p>
        </p:txBody>
      </p:sp>
      <p:sp>
        <p:nvSpPr>
          <p:cNvPr id="20" name="Rounded Rectangle 19"/>
          <p:cNvSpPr/>
          <p:nvPr/>
        </p:nvSpPr>
        <p:spPr>
          <a:xfrm>
            <a:off x="3581400" y="3028950"/>
            <a:ext cx="838200" cy="381000"/>
          </a:xfrm>
          <a:prstGeom prst="roundRect">
            <a:avLst/>
          </a:prstGeom>
          <a:solidFill>
            <a:schemeClr val="accent2"/>
          </a:solidFill>
          <a:ln w="19050" cmpd="sng">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82943"/>
                </a:solidFill>
              </a:rPr>
              <a:t>VDH</a:t>
            </a:r>
            <a:endParaRPr lang="en-US" sz="1600" dirty="0">
              <a:solidFill>
                <a:srgbClr val="082943"/>
              </a:solidFill>
            </a:endParaRPr>
          </a:p>
        </p:txBody>
      </p:sp>
      <p:sp>
        <p:nvSpPr>
          <p:cNvPr id="22" name="Right Arrow 21"/>
          <p:cNvSpPr/>
          <p:nvPr/>
        </p:nvSpPr>
        <p:spPr>
          <a:xfrm rot="5400000">
            <a:off x="3657600" y="1581150"/>
            <a:ext cx="685800" cy="685800"/>
          </a:xfrm>
          <a:prstGeom prst="rightArrow">
            <a:avLst>
              <a:gd name="adj1" fmla="val 63199"/>
              <a:gd name="adj2" fmla="val 50000"/>
            </a:avLst>
          </a:prstGeom>
          <a:solidFill>
            <a:srgbClr val="D1300B"/>
          </a:solidFill>
          <a:ln w="1905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kern="0" dirty="0">
              <a:solidFill>
                <a:prstClr val="white"/>
              </a:solidFill>
            </a:endParaRPr>
          </a:p>
        </p:txBody>
      </p:sp>
      <p:sp>
        <p:nvSpPr>
          <p:cNvPr id="26" name="Right Arrow 25"/>
          <p:cNvSpPr/>
          <p:nvPr/>
        </p:nvSpPr>
        <p:spPr>
          <a:xfrm rot="5400000">
            <a:off x="4876800" y="1466850"/>
            <a:ext cx="914400" cy="685800"/>
          </a:xfrm>
          <a:prstGeom prst="rightArrow">
            <a:avLst>
              <a:gd name="adj1" fmla="val 63199"/>
              <a:gd name="adj2" fmla="val 50000"/>
            </a:avLst>
          </a:prstGeom>
          <a:solidFill>
            <a:srgbClr val="D1300B"/>
          </a:solidFill>
          <a:ln w="1905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kern="0" dirty="0">
              <a:solidFill>
                <a:prstClr val="white"/>
              </a:solidFill>
            </a:endParaRPr>
          </a:p>
        </p:txBody>
      </p:sp>
      <p:sp>
        <p:nvSpPr>
          <p:cNvPr id="33" name="Right Arrow 32"/>
          <p:cNvSpPr/>
          <p:nvPr/>
        </p:nvSpPr>
        <p:spPr>
          <a:xfrm>
            <a:off x="1143000" y="1200150"/>
            <a:ext cx="4114800" cy="533400"/>
          </a:xfrm>
          <a:prstGeom prst="rightArrow">
            <a:avLst>
              <a:gd name="adj1" fmla="val 63199"/>
              <a:gd name="adj2" fmla="val 50000"/>
            </a:avLst>
          </a:prstGeom>
          <a:solidFill>
            <a:srgbClr val="D1300B"/>
          </a:solidFill>
          <a:ln w="1905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b"/>
          <a:lstStyle/>
          <a:p>
            <a:pPr algn="ctr"/>
            <a:r>
              <a:rPr lang="en-US" sz="1800" kern="0" dirty="0">
                <a:solidFill>
                  <a:prstClr val="white"/>
                </a:solidFill>
              </a:rPr>
              <a:t>vStorm </a:t>
            </a:r>
            <a:r>
              <a:rPr lang="en-US" sz="1800" kern="0" dirty="0" smtClean="0">
                <a:solidFill>
                  <a:prstClr val="white"/>
                </a:solidFill>
              </a:rPr>
              <a:t>Enterprise</a:t>
            </a:r>
            <a:endParaRPr lang="en-US" sz="1800" kern="0" dirty="0">
              <a:solidFill>
                <a:prstClr val="white"/>
              </a:solidFill>
            </a:endParaRPr>
          </a:p>
        </p:txBody>
      </p:sp>
      <p:sp>
        <p:nvSpPr>
          <p:cNvPr id="27" name="Right Arrow 26"/>
          <p:cNvSpPr/>
          <p:nvPr/>
        </p:nvSpPr>
        <p:spPr>
          <a:xfrm rot="16200000" flipV="1">
            <a:off x="1028700" y="1390649"/>
            <a:ext cx="457200" cy="685800"/>
          </a:xfrm>
          <a:prstGeom prst="rightArrow">
            <a:avLst>
              <a:gd name="adj1" fmla="val 63199"/>
              <a:gd name="adj2" fmla="val 50000"/>
            </a:avLst>
          </a:prstGeom>
          <a:solidFill>
            <a:srgbClr val="D1300B"/>
          </a:solidFill>
          <a:ln w="1905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kern="0" dirty="0">
              <a:solidFill>
                <a:prstClr val="white"/>
              </a:solidFill>
            </a:endParaRPr>
          </a:p>
        </p:txBody>
      </p:sp>
      <p:sp>
        <p:nvSpPr>
          <p:cNvPr id="31" name="Rounded Rectangle 30"/>
          <p:cNvSpPr/>
          <p:nvPr/>
        </p:nvSpPr>
        <p:spPr>
          <a:xfrm>
            <a:off x="2057400" y="3028950"/>
            <a:ext cx="838200" cy="381000"/>
          </a:xfrm>
          <a:prstGeom prst="roundRect">
            <a:avLst/>
          </a:prstGeom>
          <a:solidFill>
            <a:schemeClr val="accent2"/>
          </a:solidFill>
          <a:ln w="19050" cmpd="sng">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rgbClr val="082943"/>
                </a:solidFill>
              </a:rPr>
              <a:t>z</a:t>
            </a:r>
            <a:r>
              <a:rPr lang="en-US" sz="1600" dirty="0" smtClean="0">
                <a:solidFill>
                  <a:srgbClr val="082943"/>
                </a:solidFill>
              </a:rPr>
              <a:t>Doop</a:t>
            </a:r>
            <a:endParaRPr lang="en-US" sz="1600" dirty="0">
              <a:solidFill>
                <a:srgbClr val="082943"/>
              </a:solidFill>
            </a:endParaRPr>
          </a:p>
        </p:txBody>
      </p:sp>
      <p:sp>
        <p:nvSpPr>
          <p:cNvPr id="32" name="Rounded Rectangle 31"/>
          <p:cNvSpPr/>
          <p:nvPr/>
        </p:nvSpPr>
        <p:spPr>
          <a:xfrm>
            <a:off x="4914900" y="3028950"/>
            <a:ext cx="838200" cy="381000"/>
          </a:xfrm>
          <a:prstGeom prst="roundRect">
            <a:avLst/>
          </a:prstGeom>
          <a:solidFill>
            <a:schemeClr val="accent2"/>
          </a:solidFill>
          <a:ln w="19050" cmpd="sng">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82943"/>
                </a:solidFill>
              </a:rPr>
              <a:t>VDH</a:t>
            </a:r>
            <a:endParaRPr lang="en-US" sz="1600" dirty="0">
              <a:solidFill>
                <a:srgbClr val="082943"/>
              </a:solidFill>
            </a:endParaRPr>
          </a:p>
        </p:txBody>
      </p:sp>
      <p:pic>
        <p:nvPicPr>
          <p:cNvPr id="35" name="Picture 34" descr="Hadoop_log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5600" y="2520359"/>
            <a:ext cx="2133600" cy="508591"/>
          </a:xfrm>
          <a:prstGeom prst="rect">
            <a:avLst/>
          </a:prstGeom>
          <a:effectLst>
            <a:outerShdw blurRad="50800" dist="38100" dir="2700000" algn="tl" rotWithShape="0">
              <a:srgbClr val="000000">
                <a:alpha val="43000"/>
              </a:srgbClr>
            </a:outerShdw>
          </a:effectLst>
        </p:spPr>
      </p:pic>
      <p:sp>
        <p:nvSpPr>
          <p:cNvPr id="34" name="Can 33"/>
          <p:cNvSpPr/>
          <p:nvPr/>
        </p:nvSpPr>
        <p:spPr>
          <a:xfrm>
            <a:off x="838200" y="2419350"/>
            <a:ext cx="838200" cy="304800"/>
          </a:xfrm>
          <a:prstGeom prst="can">
            <a:avLst/>
          </a:prstGeom>
          <a:solidFill>
            <a:srgbClr val="51473C"/>
          </a:solidFill>
          <a:ln w="10000" cap="flat" cmpd="sng" algn="ctr">
            <a:solidFill>
              <a:srgbClr val="51473C">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white"/>
                </a:solidFill>
                <a:effectLst/>
                <a:uLnTx/>
                <a:uFillTx/>
                <a:latin typeface="Tw Cen MT"/>
                <a:ea typeface="+mn-ea"/>
                <a:cs typeface="+mn-cs"/>
              </a:rPr>
              <a:t>Datacom</a:t>
            </a:r>
            <a:endParaRPr kumimoji="0" lang="en-US" sz="1400" b="0" i="0" u="none" strike="noStrike" kern="0" cap="none" spc="0" normalizeH="0" baseline="0" noProof="0" dirty="0">
              <a:ln>
                <a:noFill/>
              </a:ln>
              <a:solidFill>
                <a:prstClr val="white"/>
              </a:solidFill>
              <a:effectLst/>
              <a:uLnTx/>
              <a:uFillTx/>
              <a:latin typeface="Tw Cen MT"/>
              <a:ea typeface="+mn-ea"/>
              <a:cs typeface="+mn-cs"/>
            </a:endParaRPr>
          </a:p>
        </p:txBody>
      </p:sp>
      <p:sp>
        <p:nvSpPr>
          <p:cNvPr id="36" name="Can 35"/>
          <p:cNvSpPr/>
          <p:nvPr/>
        </p:nvSpPr>
        <p:spPr>
          <a:xfrm>
            <a:off x="838200" y="2190750"/>
            <a:ext cx="838200" cy="304800"/>
          </a:xfrm>
          <a:prstGeom prst="can">
            <a:avLst/>
          </a:prstGeom>
          <a:solidFill>
            <a:srgbClr val="51473C"/>
          </a:solidFill>
          <a:ln w="10000" cap="flat" cmpd="sng" algn="ctr">
            <a:solidFill>
              <a:srgbClr val="51473C">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white"/>
                </a:solidFill>
                <a:effectLst/>
                <a:uLnTx/>
                <a:uFillTx/>
                <a:latin typeface="Tw Cen MT"/>
                <a:ea typeface="+mn-ea"/>
                <a:cs typeface="+mn-cs"/>
              </a:rPr>
              <a:t>IDMS</a:t>
            </a:r>
            <a:endParaRPr kumimoji="0" lang="en-US" sz="1400" b="0" i="0" u="none" strike="noStrike" kern="0" cap="none" spc="0" normalizeH="0" baseline="0" noProof="0" dirty="0">
              <a:ln>
                <a:noFill/>
              </a:ln>
              <a:solidFill>
                <a:prstClr val="white"/>
              </a:solidFill>
              <a:effectLst/>
              <a:uLnTx/>
              <a:uFillTx/>
              <a:latin typeface="Tw Cen MT"/>
              <a:ea typeface="+mn-ea"/>
              <a:cs typeface="+mn-cs"/>
            </a:endParaRPr>
          </a:p>
        </p:txBody>
      </p:sp>
      <p:sp>
        <p:nvSpPr>
          <p:cNvPr id="29" name="Can 28"/>
          <p:cNvSpPr/>
          <p:nvPr/>
        </p:nvSpPr>
        <p:spPr>
          <a:xfrm>
            <a:off x="838200" y="1962150"/>
            <a:ext cx="838200" cy="304800"/>
          </a:xfrm>
          <a:prstGeom prst="can">
            <a:avLst/>
          </a:prstGeom>
          <a:solidFill>
            <a:srgbClr val="51473C"/>
          </a:solidFill>
          <a:ln w="10000" cap="flat" cmpd="sng" algn="ctr">
            <a:solidFill>
              <a:srgbClr val="51473C">
                <a:lumMod val="20000"/>
                <a:lumOff val="8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white"/>
                </a:solidFill>
                <a:effectLst/>
                <a:uLnTx/>
                <a:uFillTx/>
                <a:latin typeface="Tw Cen MT"/>
                <a:ea typeface="+mn-ea"/>
                <a:cs typeface="+mn-cs"/>
              </a:rPr>
              <a:t>DB2</a:t>
            </a:r>
            <a:endParaRPr kumimoji="0" lang="en-US" sz="1400" b="0" i="0" u="none" strike="noStrike" kern="0" cap="none" spc="0" normalizeH="0" baseline="0" noProof="0" dirty="0">
              <a:ln>
                <a:noFill/>
              </a:ln>
              <a:solidFill>
                <a:prstClr val="white"/>
              </a:solidFill>
              <a:effectLst/>
              <a:uLnTx/>
              <a:uFillTx/>
              <a:latin typeface="Tw Cen MT"/>
              <a:ea typeface="+mn-ea"/>
              <a:cs typeface="+mn-cs"/>
            </a:endParaRPr>
          </a:p>
        </p:txBody>
      </p:sp>
      <p:sp>
        <p:nvSpPr>
          <p:cNvPr id="3" name="TextBox 2"/>
          <p:cNvSpPr txBox="1"/>
          <p:nvPr/>
        </p:nvSpPr>
        <p:spPr>
          <a:xfrm>
            <a:off x="3784779" y="4095750"/>
            <a:ext cx="2082621" cy="307777"/>
          </a:xfrm>
          <a:prstGeom prst="rect">
            <a:avLst/>
          </a:prstGeom>
          <a:noFill/>
        </p:spPr>
        <p:txBody>
          <a:bodyPr wrap="none" rtlCol="0">
            <a:spAutoFit/>
          </a:bodyPr>
          <a:lstStyle/>
          <a:p>
            <a:pPr algn="r"/>
            <a:r>
              <a:rPr lang="en-US" sz="1400" dirty="0" smtClean="0"/>
              <a:t>Veristorm Data Hub (VDH)</a:t>
            </a:r>
            <a:endParaRPr lang="en-US" sz="1400" dirty="0"/>
          </a:p>
        </p:txBody>
      </p:sp>
      <p:sp>
        <p:nvSpPr>
          <p:cNvPr id="38" name="Explosion 2 37"/>
          <p:cNvSpPr/>
          <p:nvPr/>
        </p:nvSpPr>
        <p:spPr>
          <a:xfrm>
            <a:off x="3810000" y="1276350"/>
            <a:ext cx="1972639" cy="691753"/>
          </a:xfrm>
          <a:prstGeom prst="irregularSeal2">
            <a:avLst/>
          </a:prstGeom>
          <a:solidFill>
            <a:srgbClr val="FFFF00"/>
          </a:solidFill>
          <a:ln>
            <a:solidFill>
              <a:srgbClr val="FFFFFF"/>
            </a:solidFill>
          </a:ln>
        </p:spPr>
        <p:style>
          <a:lnRef idx="1">
            <a:schemeClr val="accent1"/>
          </a:lnRef>
          <a:fillRef idx="3">
            <a:schemeClr val="accent1"/>
          </a:fillRef>
          <a:effectRef idx="2">
            <a:schemeClr val="accent1"/>
          </a:effectRef>
          <a:fontRef idx="minor">
            <a:schemeClr val="lt1"/>
          </a:fontRef>
        </p:style>
        <p:txBody>
          <a:bodyPr wrap="none" lIns="0" rIns="0" rtlCol="0" anchor="ctr">
            <a:spAutoFit/>
          </a:bodyPr>
          <a:lstStyle/>
          <a:p>
            <a:pPr algn="ctr"/>
            <a:r>
              <a:rPr lang="en-US" sz="1400" dirty="0" smtClean="0">
                <a:solidFill>
                  <a:srgbClr val="2E2224"/>
                </a:solidFill>
              </a:rPr>
              <a:t>No Staging!</a:t>
            </a:r>
            <a:endParaRPr lang="en-US" sz="1400" dirty="0">
              <a:solidFill>
                <a:srgbClr val="2E2224"/>
              </a:solidFill>
            </a:endParaRPr>
          </a:p>
        </p:txBody>
      </p:sp>
      <p:sp>
        <p:nvSpPr>
          <p:cNvPr id="39" name="TextBox 38"/>
          <p:cNvSpPr txBox="1"/>
          <p:nvPr/>
        </p:nvSpPr>
        <p:spPr>
          <a:xfrm>
            <a:off x="6172200" y="2574851"/>
            <a:ext cx="2121093" cy="1200329"/>
          </a:xfrm>
          <a:prstGeom prst="rect">
            <a:avLst/>
          </a:prstGeom>
          <a:noFill/>
        </p:spPr>
        <p:txBody>
          <a:bodyPr wrap="none" rtlCol="0">
            <a:spAutoFit/>
          </a:bodyPr>
          <a:lstStyle/>
          <a:p>
            <a:pPr marL="342900" indent="-342900">
              <a:buFont typeface="Arial"/>
              <a:buChar char="•"/>
            </a:pPr>
            <a:r>
              <a:rPr lang="en-US" dirty="0" smtClean="0"/>
              <a:t>IBM BigInsights</a:t>
            </a:r>
          </a:p>
          <a:p>
            <a:pPr marL="342900" indent="-342900">
              <a:buFont typeface="Arial"/>
              <a:buChar char="•"/>
            </a:pPr>
            <a:r>
              <a:rPr lang="en-US" dirty="0" smtClean="0"/>
              <a:t>Cloudera</a:t>
            </a:r>
          </a:p>
          <a:p>
            <a:pPr marL="342900" indent="-342900">
              <a:buFont typeface="Arial"/>
              <a:buChar char="•"/>
            </a:pPr>
            <a:r>
              <a:rPr lang="en-US" dirty="0" smtClean="0"/>
              <a:t>Hortonworks</a:t>
            </a:r>
          </a:p>
          <a:p>
            <a:pPr marL="342900" indent="-342900">
              <a:buFont typeface="Arial"/>
              <a:buChar char="•"/>
            </a:pPr>
            <a:r>
              <a:rPr lang="en-US" dirty="0" err="1" smtClean="0"/>
              <a:t>MapR</a:t>
            </a:r>
            <a:endParaRPr lang="en-US" dirty="0"/>
          </a:p>
        </p:txBody>
      </p:sp>
    </p:spTree>
    <p:extLst>
      <p:ext uri="{BB962C8B-B14F-4D97-AF65-F5344CB8AC3E}">
        <p14:creationId xmlns:p14="http://schemas.microsoft.com/office/powerpoint/2010/main" val="2819136584"/>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549275" y="4902995"/>
            <a:ext cx="1004888" cy="138113"/>
          </a:xfrm>
          <a:prstGeom prst="rect">
            <a:avLst/>
          </a:prstGeom>
        </p:spPr>
        <p:txBody>
          <a:bodyPr>
            <a:normAutofit fontScale="25000" lnSpcReduction="20000"/>
          </a:bodyPr>
          <a:lstStyle/>
          <a:p>
            <a:pPr fontAlgn="base">
              <a:spcBef>
                <a:spcPct val="0"/>
              </a:spcBef>
              <a:spcAft>
                <a:spcPct val="0"/>
              </a:spcAft>
              <a:defRPr/>
            </a:pPr>
            <a:fld id="{61E1EB19-C6AD-694B-AD1C-53A9899C1908}" type="slidenum">
              <a:rPr lang="en-US" smtClean="0">
                <a:solidFill>
                  <a:srgbClr val="38332B"/>
                </a:solidFill>
                <a:latin typeface="Arial" charset="0"/>
                <a:ea typeface="ＭＳ Ｐゴシック" charset="0"/>
                <a:cs typeface="ＭＳ Ｐゴシック" charset="0"/>
              </a:rPr>
              <a:pPr fontAlgn="base">
                <a:spcBef>
                  <a:spcPct val="0"/>
                </a:spcBef>
                <a:spcAft>
                  <a:spcPct val="0"/>
                </a:spcAft>
                <a:defRPr/>
              </a:pPr>
              <a:t>32</a:t>
            </a:fld>
            <a:endParaRPr lang="en-US" dirty="0">
              <a:solidFill>
                <a:srgbClr val="38332B"/>
              </a:solidFill>
              <a:latin typeface="Arial" charset="0"/>
              <a:ea typeface="ＭＳ Ｐゴシック" charset="0"/>
              <a:cs typeface="ＭＳ Ｐゴシック" charset="0"/>
            </a:endParaRPr>
          </a:p>
        </p:txBody>
      </p:sp>
      <p:pic>
        <p:nvPicPr>
          <p:cNvPr id="50178" name="Picture 2" descr="Screen Shot 2014-02-24 at 9.49.15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1005" y="69210"/>
            <a:ext cx="8828637" cy="5033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Oval Callout 3"/>
          <p:cNvSpPr/>
          <p:nvPr/>
        </p:nvSpPr>
        <p:spPr>
          <a:xfrm>
            <a:off x="2908941" y="2377679"/>
            <a:ext cx="1792288" cy="1014413"/>
          </a:xfrm>
          <a:prstGeom prst="wedgeEllipseCallout">
            <a:avLst>
              <a:gd name="adj1" fmla="val -86324"/>
              <a:gd name="adj2" fmla="val 8785"/>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dirty="0">
                <a:solidFill>
                  <a:srgbClr val="FFFFFF"/>
                </a:solidFill>
              </a:rPr>
              <a:t>Select source content on z/OS</a:t>
            </a:r>
          </a:p>
        </p:txBody>
      </p:sp>
      <p:sp>
        <p:nvSpPr>
          <p:cNvPr id="5" name="Oval Callout 4"/>
          <p:cNvSpPr/>
          <p:nvPr/>
        </p:nvSpPr>
        <p:spPr>
          <a:xfrm>
            <a:off x="7281863" y="987029"/>
            <a:ext cx="1739900" cy="1047750"/>
          </a:xfrm>
          <a:prstGeom prst="wedgeEllipseCallout">
            <a:avLst>
              <a:gd name="adj1" fmla="val -79637"/>
              <a:gd name="adj2" fmla="val 24251"/>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dirty="0">
                <a:solidFill>
                  <a:srgbClr val="FFFFFF"/>
                </a:solidFill>
              </a:rPr>
              <a:t>Select HDFS or Hive destination for copy</a:t>
            </a:r>
          </a:p>
        </p:txBody>
      </p:sp>
      <p:sp>
        <p:nvSpPr>
          <p:cNvPr id="6" name="Oval Callout 5"/>
          <p:cNvSpPr/>
          <p:nvPr/>
        </p:nvSpPr>
        <p:spPr>
          <a:xfrm>
            <a:off x="4093289" y="3638519"/>
            <a:ext cx="1790700" cy="1014413"/>
          </a:xfrm>
          <a:prstGeom prst="wedgeEllipseCallout">
            <a:avLst>
              <a:gd name="adj1" fmla="val -86324"/>
              <a:gd name="adj2" fmla="val 8785"/>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dirty="0">
                <a:solidFill>
                  <a:srgbClr val="FFFFFF"/>
                </a:solidFill>
              </a:rPr>
              <a:t>Browse or graph content</a:t>
            </a:r>
          </a:p>
        </p:txBody>
      </p:sp>
    </p:spTree>
    <p:extLst>
      <p:ext uri="{BB962C8B-B14F-4D97-AF65-F5344CB8AC3E}">
        <p14:creationId xmlns:p14="http://schemas.microsoft.com/office/powerpoint/2010/main" val="143146376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Cases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297311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Financial Services Use Case</a:t>
            </a:r>
            <a:endParaRPr lang="en-US" dirty="0"/>
          </a:p>
        </p:txBody>
      </p:sp>
      <p:graphicFrame>
        <p:nvGraphicFramePr>
          <p:cNvPr id="8" name="Content Placeholder 7"/>
          <p:cNvGraphicFramePr>
            <a:graphicFrameLocks noGrp="1"/>
          </p:cNvGraphicFramePr>
          <p:nvPr>
            <p:ph idx="4294967295"/>
            <p:extLst>
              <p:ext uri="{D42A27DB-BD31-4B8C-83A1-F6EECF244321}">
                <p14:modId xmlns:p14="http://schemas.microsoft.com/office/powerpoint/2010/main" val="1486335838"/>
              </p:ext>
            </p:extLst>
          </p:nvPr>
        </p:nvGraphicFramePr>
        <p:xfrm>
          <a:off x="381000" y="1000983"/>
          <a:ext cx="8153401" cy="3209544"/>
        </p:xfrm>
        <a:graphic>
          <a:graphicData uri="http://schemas.openxmlformats.org/drawingml/2006/table">
            <a:tbl>
              <a:tblPr firstRow="1" bandRow="1">
                <a:tableStyleId>{5C22544A-7EE6-4342-B048-85BDC9FD1C3A}</a:tableStyleId>
              </a:tblPr>
              <a:tblGrid>
                <a:gridCol w="2615242"/>
                <a:gridCol w="2538323"/>
                <a:gridCol w="2999836"/>
              </a:tblGrid>
              <a:tr h="249936">
                <a:tc>
                  <a:txBody>
                    <a:bodyPr/>
                    <a:lstStyle/>
                    <a:p>
                      <a:r>
                        <a:rPr lang="en-US" sz="1600" dirty="0" smtClean="0">
                          <a:solidFill>
                            <a:schemeClr val="bg1"/>
                          </a:solidFill>
                        </a:rPr>
                        <a:t>Problem</a:t>
                      </a:r>
                      <a:endParaRPr lang="en-US" sz="1600" dirty="0">
                        <a:solidFill>
                          <a:schemeClr val="bg1"/>
                        </a:solidFill>
                      </a:endParaRPr>
                    </a:p>
                  </a:txBody>
                  <a:tcPr marL="92303" marR="92303">
                    <a:solidFill>
                      <a:schemeClr val="accent5"/>
                    </a:solidFill>
                  </a:tcPr>
                </a:tc>
                <a:tc>
                  <a:txBody>
                    <a:bodyPr/>
                    <a:lstStyle/>
                    <a:p>
                      <a:pPr algn="l" rtl="0" eaLnBrk="1" hangingPunct="1"/>
                      <a:r>
                        <a:rPr lang="en-US" sz="1600" kern="1200" dirty="0" smtClean="0">
                          <a:solidFill>
                            <a:schemeClr val="bg1"/>
                          </a:solidFill>
                          <a:latin typeface="+mn-lt"/>
                          <a:ea typeface="+mn-ea"/>
                          <a:cs typeface="+mn-cs"/>
                        </a:rPr>
                        <a:t>Solution</a:t>
                      </a:r>
                      <a:endParaRPr lang="en-US" sz="1600" kern="1200" dirty="0">
                        <a:solidFill>
                          <a:schemeClr val="bg1"/>
                        </a:solidFill>
                        <a:latin typeface="+mn-lt"/>
                        <a:ea typeface="+mn-ea"/>
                        <a:cs typeface="+mn-cs"/>
                      </a:endParaRPr>
                    </a:p>
                  </a:txBody>
                  <a:tcPr marL="92303" marR="92303">
                    <a:solidFill>
                      <a:schemeClr val="accent5"/>
                    </a:solidFill>
                  </a:tcPr>
                </a:tc>
                <a:tc>
                  <a:txBody>
                    <a:bodyPr/>
                    <a:lstStyle/>
                    <a:p>
                      <a:r>
                        <a:rPr lang="en-US" sz="1600" dirty="0" smtClean="0">
                          <a:solidFill>
                            <a:schemeClr val="bg1"/>
                          </a:solidFill>
                        </a:rPr>
                        <a:t>Benefits</a:t>
                      </a:r>
                      <a:endParaRPr lang="en-US" sz="1600" dirty="0">
                        <a:solidFill>
                          <a:schemeClr val="bg1"/>
                        </a:solidFill>
                      </a:endParaRPr>
                    </a:p>
                  </a:txBody>
                  <a:tcPr marL="92303" marR="92303">
                    <a:solidFill>
                      <a:schemeClr val="accent5"/>
                    </a:solidFill>
                  </a:tcPr>
                </a:tc>
              </a:tr>
              <a:tr h="2874264">
                <a:tc>
                  <a:txBody>
                    <a:bodyPr/>
                    <a:lstStyle/>
                    <a:p>
                      <a:pPr marL="285750" indent="-285750">
                        <a:buFont typeface="Arial"/>
                        <a:buChar char="•"/>
                      </a:pPr>
                      <a:r>
                        <a:rPr lang="en-US" sz="1600" dirty="0" smtClean="0"/>
                        <a:t>High</a:t>
                      </a:r>
                      <a:r>
                        <a:rPr lang="en-US" sz="1600" baseline="0" dirty="0" smtClean="0"/>
                        <a:t> cost of searchable archive on mainframe</a:t>
                      </a:r>
                    </a:p>
                    <a:p>
                      <a:pPr marL="577850" lvl="1" indent="-285750">
                        <a:buFont typeface="Arial"/>
                        <a:buChar char="•"/>
                      </a:pPr>
                      <a:r>
                        <a:rPr lang="en-US" sz="1600" baseline="0" dirty="0" smtClean="0"/>
                        <a:t>$350K+ storage costs (for 40TB)</a:t>
                      </a:r>
                    </a:p>
                    <a:p>
                      <a:pPr marL="577850" lvl="1" indent="-285750">
                        <a:buFont typeface="Arial"/>
                        <a:buChar char="•"/>
                      </a:pPr>
                      <a:r>
                        <a:rPr lang="en-US" sz="1600" baseline="0" dirty="0" smtClean="0"/>
                        <a:t>MIPS charges for operation</a:t>
                      </a:r>
                    </a:p>
                    <a:p>
                      <a:pPr marL="285750" lvl="0" indent="-285750">
                        <a:buFont typeface="Arial"/>
                        <a:buChar char="•"/>
                      </a:pPr>
                      <a:r>
                        <a:rPr lang="en-US" sz="1600" baseline="0" dirty="0" smtClean="0"/>
                        <a:t>$1.6M+ development costs due to many file types, including VSAM</a:t>
                      </a:r>
                    </a:p>
                    <a:p>
                      <a:pPr marL="285750" lvl="0" indent="-285750">
                        <a:buFont typeface="Arial"/>
                        <a:buChar char="•"/>
                      </a:pPr>
                      <a:r>
                        <a:rPr lang="en-US" sz="1600" baseline="0" dirty="0" smtClean="0"/>
                        <a:t>2000+ man-days effort and project delay</a:t>
                      </a:r>
                    </a:p>
                  </a:txBody>
                  <a:tcPr marL="92303" marR="92303">
                    <a:solidFill>
                      <a:schemeClr val="accent5">
                        <a:lumMod val="60000"/>
                        <a:lumOff val="40000"/>
                        <a:alpha val="30000"/>
                      </a:schemeClr>
                    </a:solidFill>
                  </a:tcPr>
                </a:tc>
                <a:tc>
                  <a:txBody>
                    <a:bodyPr/>
                    <a:lstStyle/>
                    <a:p>
                      <a:pPr marL="285750" indent="-285750" algn="l" rtl="0" eaLnBrk="1" hangingPunct="1">
                        <a:buFont typeface="Arial"/>
                        <a:buChar char="•"/>
                      </a:pPr>
                      <a:r>
                        <a:rPr lang="en-US" sz="1600" kern="1200" dirty="0" smtClean="0">
                          <a:solidFill>
                            <a:schemeClr val="dk1"/>
                          </a:solidFill>
                          <a:latin typeface="+mn-lt"/>
                          <a:ea typeface="+mn-ea"/>
                          <a:cs typeface="+mn-cs"/>
                        </a:rPr>
                        <a:t>Move data to Hadoop for analytics</a:t>
                      </a:r>
                      <a:r>
                        <a:rPr lang="en-US" sz="1600" kern="1200" baseline="0" dirty="0" smtClean="0">
                          <a:solidFill>
                            <a:schemeClr val="dk1"/>
                          </a:solidFill>
                          <a:latin typeface="+mn-lt"/>
                          <a:ea typeface="+mn-ea"/>
                          <a:cs typeface="+mn-cs"/>
                        </a:rPr>
                        <a:t> and archive</a:t>
                      </a:r>
                    </a:p>
                    <a:p>
                      <a:pPr marL="285750" indent="-285750" algn="l" rtl="0" eaLnBrk="1" hangingPunct="1">
                        <a:buFont typeface="Arial"/>
                        <a:buChar char="•"/>
                      </a:pPr>
                      <a:r>
                        <a:rPr lang="en-US" sz="1600" kern="1200" baseline="0" dirty="0" smtClean="0">
                          <a:solidFill>
                            <a:schemeClr val="dk1"/>
                          </a:solidFill>
                          <a:latin typeface="+mn-lt"/>
                          <a:ea typeface="+mn-ea"/>
                          <a:cs typeface="+mn-cs"/>
                        </a:rPr>
                        <a:t>Shift from z/OS to IBM Linux (processors) on z to reduce MIPS</a:t>
                      </a:r>
                    </a:p>
                    <a:p>
                      <a:pPr marL="285750" indent="-285750" algn="l" rtl="0" eaLnBrk="1" hangingPunct="1">
                        <a:buFont typeface="Arial"/>
                        <a:buChar char="•"/>
                      </a:pPr>
                      <a:r>
                        <a:rPr lang="en-US" sz="1600" kern="1200" baseline="0" dirty="0" smtClean="0">
                          <a:solidFill>
                            <a:schemeClr val="dk1"/>
                          </a:solidFill>
                          <a:latin typeface="+mn-lt"/>
                          <a:ea typeface="+mn-ea"/>
                          <a:cs typeface="+mn-cs"/>
                        </a:rPr>
                        <a:t>Use IBM SSD storage</a:t>
                      </a:r>
                    </a:p>
                    <a:p>
                      <a:pPr marL="285750" indent="-285750" algn="l" rtl="0" eaLnBrk="1" hangingPunct="1">
                        <a:buFont typeface="Arial"/>
                        <a:buChar char="•"/>
                      </a:pPr>
                      <a:r>
                        <a:rPr lang="en-US" sz="1600" kern="1200" baseline="0" dirty="0" smtClean="0">
                          <a:solidFill>
                            <a:schemeClr val="dk1"/>
                          </a:solidFill>
                          <a:latin typeface="+mn-lt"/>
                          <a:ea typeface="+mn-ea"/>
                          <a:cs typeface="+mn-cs"/>
                        </a:rPr>
                        <a:t>Use IBM private cloud </a:t>
                      </a:r>
                      <a:r>
                        <a:rPr lang="en-US" sz="1600" kern="1200" baseline="0" dirty="0" err="1" smtClean="0">
                          <a:solidFill>
                            <a:schemeClr val="dk1"/>
                          </a:solidFill>
                          <a:latin typeface="+mn-lt"/>
                          <a:ea typeface="+mn-ea"/>
                          <a:cs typeface="+mn-cs"/>
                        </a:rPr>
                        <a:t>softlayer</a:t>
                      </a:r>
                      <a:endParaRPr lang="en-US" sz="1600" kern="1200" baseline="0" dirty="0" smtClean="0">
                        <a:solidFill>
                          <a:schemeClr val="dk1"/>
                        </a:solidFill>
                        <a:latin typeface="+mn-lt"/>
                        <a:ea typeface="+mn-ea"/>
                        <a:cs typeface="+mn-cs"/>
                      </a:endParaRPr>
                    </a:p>
                    <a:p>
                      <a:pPr marL="285750" indent="-285750" algn="l" rtl="0" eaLnBrk="1" hangingPunct="1">
                        <a:buFont typeface="Arial"/>
                        <a:buChar char="•"/>
                      </a:pPr>
                      <a:r>
                        <a:rPr lang="en-US" sz="1600" kern="1200" baseline="0" dirty="0" smtClean="0">
                          <a:solidFill>
                            <a:schemeClr val="dk1"/>
                          </a:solidFill>
                          <a:latin typeface="+mn-lt"/>
                          <a:ea typeface="+mn-ea"/>
                          <a:cs typeface="+mn-cs"/>
                        </a:rPr>
                        <a:t>Tap talent pool of Hadoop ecosystem</a:t>
                      </a:r>
                      <a:endParaRPr lang="en-US" sz="1600" kern="1200" dirty="0" smtClean="0">
                        <a:solidFill>
                          <a:schemeClr val="dk1"/>
                        </a:solidFill>
                        <a:latin typeface="+mn-lt"/>
                        <a:ea typeface="+mn-ea"/>
                        <a:cs typeface="+mn-cs"/>
                      </a:endParaRPr>
                    </a:p>
                    <a:p>
                      <a:pPr algn="l" rtl="0" eaLnBrk="1" hangingPunct="1"/>
                      <a:endParaRPr lang="en-US" sz="1600" kern="1200" dirty="0">
                        <a:solidFill>
                          <a:schemeClr val="dk1"/>
                        </a:solidFill>
                        <a:latin typeface="+mn-lt"/>
                        <a:ea typeface="+mn-ea"/>
                        <a:cs typeface="+mn-cs"/>
                      </a:endParaRPr>
                    </a:p>
                  </a:txBody>
                  <a:tcPr marL="92303" marR="92303">
                    <a:solidFill>
                      <a:schemeClr val="accent5">
                        <a:lumMod val="60000"/>
                        <a:lumOff val="40000"/>
                        <a:alpha val="30000"/>
                      </a:schemeClr>
                    </a:solidFill>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600" dirty="0" smtClean="0"/>
                        <a:t>Reduction in</a:t>
                      </a:r>
                      <a:r>
                        <a:rPr lang="en-US" sz="1600" baseline="0" dirty="0" smtClean="0"/>
                        <a:t> storage costs</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600" baseline="0" dirty="0" err="1" smtClean="0"/>
                        <a:t>Dev</a:t>
                      </a:r>
                      <a:r>
                        <a:rPr lang="en-US" sz="1600" baseline="0" dirty="0" smtClean="0"/>
                        <a:t> costs almost eliminated</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600" baseline="0" dirty="0" smtClean="0"/>
                        <a:t>Quick benefits and ROI</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600" baseline="0" dirty="0" smtClean="0"/>
                        <a:t>New analytics options for unstructured data</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600" baseline="0" dirty="0" smtClean="0"/>
                        <a:t>Retains data on System z for security and reliability</a:t>
                      </a:r>
                      <a:endParaRPr lang="en-US" sz="1600" dirty="0"/>
                    </a:p>
                  </a:txBody>
                  <a:tcPr marL="92303" marR="92303">
                    <a:solidFill>
                      <a:schemeClr val="accent5">
                        <a:lumMod val="60000"/>
                        <a:lumOff val="40000"/>
                        <a:alpha val="30000"/>
                      </a:schemeClr>
                    </a:solidFill>
                  </a:tcPr>
                </a:tc>
              </a:tr>
            </a:tbl>
          </a:graphicData>
        </a:graphic>
      </p:graphicFrame>
      <p:sp>
        <p:nvSpPr>
          <p:cNvPr id="4" name="Slide Number Placeholder 3"/>
          <p:cNvSpPr>
            <a:spLocks noGrp="1"/>
          </p:cNvSpPr>
          <p:nvPr>
            <p:ph type="sldNum" sz="quarter" idx="4294967295"/>
          </p:nvPr>
        </p:nvSpPr>
        <p:spPr>
          <a:xfrm>
            <a:off x="8229600" y="4914900"/>
            <a:ext cx="533400" cy="228600"/>
          </a:xfrm>
          <a:prstGeom prst="rect">
            <a:avLst/>
          </a:prstGeom>
        </p:spPr>
        <p:txBody>
          <a:bodyPr/>
          <a:lstStyle/>
          <a:p>
            <a:fld id="{EC1A85A3-203F-45BC-AAB1-C4FD2CFF5631}" type="slidenum">
              <a:rPr lang="en-US" smtClean="0"/>
              <a:pPr/>
              <a:t>34</a:t>
            </a:fld>
            <a:endParaRPr lang="en-US"/>
          </a:p>
        </p:txBody>
      </p:sp>
      <p:pic>
        <p:nvPicPr>
          <p:cNvPr id="9" name="Picture 8"/>
          <p:cNvPicPr>
            <a:picLocks noChangeAspect="1"/>
          </p:cNvPicPr>
          <p:nvPr/>
        </p:nvPicPr>
        <p:blipFill>
          <a:blip r:embed="rId3"/>
          <a:stretch>
            <a:fillRect/>
          </a:stretch>
        </p:blipFill>
        <p:spPr>
          <a:xfrm>
            <a:off x="6705602" y="3028950"/>
            <a:ext cx="2126427" cy="2038350"/>
          </a:xfrm>
          <a:prstGeom prst="rect">
            <a:avLst/>
          </a:prstGeom>
        </p:spPr>
      </p:pic>
    </p:spTree>
    <p:extLst>
      <p:ext uri="{BB962C8B-B14F-4D97-AF65-F5344CB8AC3E}">
        <p14:creationId xmlns:p14="http://schemas.microsoft.com/office/powerpoint/2010/main" val="344168950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Health Care Use Case</a:t>
            </a:r>
            <a:endParaRPr lang="en-US" dirty="0"/>
          </a:p>
        </p:txBody>
      </p:sp>
      <p:graphicFrame>
        <p:nvGraphicFramePr>
          <p:cNvPr id="8" name="Content Placeholder 7"/>
          <p:cNvGraphicFramePr>
            <a:graphicFrameLocks noGrp="1"/>
          </p:cNvGraphicFramePr>
          <p:nvPr>
            <p:ph idx="4294967295"/>
            <p:extLst>
              <p:ext uri="{D42A27DB-BD31-4B8C-83A1-F6EECF244321}">
                <p14:modId xmlns:p14="http://schemas.microsoft.com/office/powerpoint/2010/main" val="1234205461"/>
              </p:ext>
            </p:extLst>
          </p:nvPr>
        </p:nvGraphicFramePr>
        <p:xfrm>
          <a:off x="609602" y="1016967"/>
          <a:ext cx="8153401" cy="3347561"/>
        </p:xfrm>
        <a:graphic>
          <a:graphicData uri="http://schemas.openxmlformats.org/drawingml/2006/table">
            <a:tbl>
              <a:tblPr firstRow="1" bandRow="1">
                <a:tableStyleId>{5C22544A-7EE6-4342-B048-85BDC9FD1C3A}</a:tableStyleId>
              </a:tblPr>
              <a:tblGrid>
                <a:gridCol w="2615242"/>
                <a:gridCol w="2538323"/>
                <a:gridCol w="2999836"/>
              </a:tblGrid>
              <a:tr h="334977">
                <a:tc>
                  <a:txBody>
                    <a:bodyPr/>
                    <a:lstStyle/>
                    <a:p>
                      <a:r>
                        <a:rPr lang="en-US" sz="1800" dirty="0" smtClean="0">
                          <a:solidFill>
                            <a:schemeClr val="bg1"/>
                          </a:solidFill>
                        </a:rPr>
                        <a:t>Problem</a:t>
                      </a:r>
                      <a:endParaRPr lang="en-US" sz="1800" dirty="0">
                        <a:solidFill>
                          <a:schemeClr val="bg1"/>
                        </a:solidFill>
                      </a:endParaRPr>
                    </a:p>
                  </a:txBody>
                  <a:tcPr marL="92303" marR="92303">
                    <a:solidFill>
                      <a:srgbClr val="51473C"/>
                    </a:solidFill>
                  </a:tcPr>
                </a:tc>
                <a:tc>
                  <a:txBody>
                    <a:bodyPr/>
                    <a:lstStyle/>
                    <a:p>
                      <a:pPr algn="l" rtl="0" eaLnBrk="1" hangingPunct="1"/>
                      <a:r>
                        <a:rPr lang="en-US" sz="1800" kern="1200" dirty="0" smtClean="0">
                          <a:solidFill>
                            <a:schemeClr val="bg1"/>
                          </a:solidFill>
                          <a:latin typeface="+mn-lt"/>
                          <a:ea typeface="+mn-ea"/>
                          <a:cs typeface="+mn-cs"/>
                        </a:rPr>
                        <a:t>Solution</a:t>
                      </a:r>
                      <a:endParaRPr lang="en-US" sz="1800" kern="1200" dirty="0">
                        <a:solidFill>
                          <a:schemeClr val="bg1"/>
                        </a:solidFill>
                        <a:latin typeface="+mn-lt"/>
                        <a:ea typeface="+mn-ea"/>
                        <a:cs typeface="+mn-cs"/>
                      </a:endParaRPr>
                    </a:p>
                  </a:txBody>
                  <a:tcPr marL="92303" marR="92303">
                    <a:solidFill>
                      <a:srgbClr val="51473C"/>
                    </a:solidFill>
                  </a:tcPr>
                </a:tc>
                <a:tc>
                  <a:txBody>
                    <a:bodyPr/>
                    <a:lstStyle/>
                    <a:p>
                      <a:r>
                        <a:rPr lang="en-US" sz="1800" dirty="0" smtClean="0">
                          <a:solidFill>
                            <a:schemeClr val="bg1"/>
                          </a:solidFill>
                        </a:rPr>
                        <a:t>Benefits</a:t>
                      </a:r>
                      <a:endParaRPr lang="en-US" sz="1800" dirty="0">
                        <a:solidFill>
                          <a:schemeClr val="bg1"/>
                        </a:solidFill>
                      </a:endParaRPr>
                    </a:p>
                  </a:txBody>
                  <a:tcPr marL="92303" marR="92303">
                    <a:solidFill>
                      <a:srgbClr val="51473C"/>
                    </a:solidFill>
                  </a:tcPr>
                </a:tc>
              </a:tr>
              <a:tr h="2981801">
                <a:tc>
                  <a:txBody>
                    <a:bodyPr/>
                    <a:lstStyle/>
                    <a:p>
                      <a:pPr marL="285750" indent="-285750">
                        <a:buFont typeface="Arial"/>
                        <a:buChar char="•"/>
                      </a:pPr>
                      <a:r>
                        <a:rPr lang="en-US" sz="1800" dirty="0" smtClean="0"/>
                        <a:t>Relapses in cardiac patients </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800" dirty="0" smtClean="0"/>
                        <a:t> “One size fits all” treatment</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800" dirty="0" smtClean="0"/>
                        <a:t>$1M+ Medicare </a:t>
                      </a:r>
                      <a:r>
                        <a:rPr lang="en-US" sz="1800" baseline="0" dirty="0" smtClean="0"/>
                        <a:t>r</a:t>
                      </a:r>
                      <a:r>
                        <a:rPr lang="en-US" sz="1800" dirty="0" smtClean="0"/>
                        <a:t>e-admission </a:t>
                      </a:r>
                      <a:r>
                        <a:rPr lang="en-US" sz="1800" baseline="0" dirty="0" smtClean="0"/>
                        <a:t>penalties</a:t>
                      </a:r>
                      <a:endParaRPr lang="en-US" sz="1800" dirty="0" smtClean="0"/>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800" dirty="0" smtClean="0"/>
                        <a:t>Sensitive patient data on Mainframe</a:t>
                      </a:r>
                    </a:p>
                    <a:p>
                      <a:pPr marL="285750" indent="-285750">
                        <a:buFont typeface="Arial"/>
                        <a:buChar char="•"/>
                      </a:pPr>
                      <a:r>
                        <a:rPr lang="en-US" sz="1800" dirty="0" smtClean="0"/>
                        <a:t>No efficient</a:t>
                      </a:r>
                      <a:r>
                        <a:rPr lang="en-US" sz="1800" baseline="0" dirty="0" smtClean="0"/>
                        <a:t> way to</a:t>
                      </a:r>
                      <a:r>
                        <a:rPr lang="en-US" sz="1800" dirty="0" smtClean="0"/>
                        <a:t> offload and integrate</a:t>
                      </a:r>
                      <a:endParaRPr lang="en-US" sz="1800" dirty="0"/>
                    </a:p>
                  </a:txBody>
                  <a:tcPr marL="92303" marR="92303">
                    <a:solidFill>
                      <a:srgbClr val="A19180">
                        <a:alpha val="30000"/>
                      </a:srgbClr>
                    </a:solidFill>
                  </a:tcPr>
                </a:tc>
                <a:tc>
                  <a:txBody>
                    <a:bodyPr/>
                    <a:lstStyle/>
                    <a:p>
                      <a:pPr marL="285750" indent="-285750" algn="l" rtl="0" eaLnBrk="1" hangingPunct="1">
                        <a:buFont typeface="Arial"/>
                        <a:buChar char="•"/>
                      </a:pPr>
                      <a:r>
                        <a:rPr lang="en-US" sz="1800" kern="1200" dirty="0" smtClean="0">
                          <a:solidFill>
                            <a:schemeClr val="dk1"/>
                          </a:solidFill>
                          <a:latin typeface="+mn-lt"/>
                          <a:ea typeface="+mn-ea"/>
                          <a:cs typeface="+mn-cs"/>
                        </a:rPr>
                        <a:t>Identify risk factors by analyzing patient data*</a:t>
                      </a:r>
                    </a:p>
                    <a:p>
                      <a:pPr marL="285750" indent="-285750" algn="l" rtl="0" eaLnBrk="1" hangingPunct="1">
                        <a:buFont typeface="Arial"/>
                        <a:buChar char="•"/>
                      </a:pPr>
                      <a:r>
                        <a:rPr lang="en-US" sz="1800" kern="1200" dirty="0" smtClean="0">
                          <a:solidFill>
                            <a:schemeClr val="dk1"/>
                          </a:solidFill>
                          <a:latin typeface="+mn-lt"/>
                          <a:ea typeface="+mn-ea"/>
                          <a:cs typeface="+mn-cs"/>
                        </a:rPr>
                        <a:t>Create algorithms</a:t>
                      </a:r>
                      <a:r>
                        <a:rPr lang="en-US" sz="1800" kern="1200" baseline="0" dirty="0" smtClean="0">
                          <a:solidFill>
                            <a:schemeClr val="dk1"/>
                          </a:solidFill>
                          <a:latin typeface="+mn-lt"/>
                          <a:ea typeface="+mn-ea"/>
                          <a:cs typeface="+mn-cs"/>
                        </a:rPr>
                        <a:t> </a:t>
                      </a:r>
                      <a:r>
                        <a:rPr lang="en-US" sz="1800" kern="1200" dirty="0" smtClean="0">
                          <a:solidFill>
                            <a:schemeClr val="dk1"/>
                          </a:solidFill>
                          <a:latin typeface="+mn-lt"/>
                          <a:ea typeface="+mn-ea"/>
                          <a:cs typeface="+mn-cs"/>
                        </a:rPr>
                        <a:t>to predict outcomes </a:t>
                      </a:r>
                    </a:p>
                    <a:p>
                      <a:pPr algn="l" rtl="0" eaLnBrk="1" hangingPunct="1"/>
                      <a:endParaRPr lang="en-US" sz="1800" kern="1200" dirty="0">
                        <a:solidFill>
                          <a:schemeClr val="dk1"/>
                        </a:solidFill>
                        <a:latin typeface="+mn-lt"/>
                        <a:ea typeface="+mn-ea"/>
                        <a:cs typeface="+mn-cs"/>
                      </a:endParaRPr>
                    </a:p>
                  </a:txBody>
                  <a:tcPr marL="92303" marR="92303">
                    <a:solidFill>
                      <a:srgbClr val="A19180">
                        <a:alpha val="30000"/>
                      </a:srgbClr>
                    </a:solidFill>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800" kern="1200" dirty="0" smtClean="0">
                          <a:solidFill>
                            <a:schemeClr val="dk1"/>
                          </a:solidFill>
                          <a:latin typeface="+mn-lt"/>
                          <a:ea typeface="+mn-ea"/>
                          <a:cs typeface="+mn-cs"/>
                        </a:rPr>
                        <a:t>31% reduction in re-admissions</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800" kern="1200" dirty="0" smtClean="0">
                          <a:solidFill>
                            <a:schemeClr val="dk1"/>
                          </a:solidFill>
                          <a:latin typeface="+mn-lt"/>
                          <a:ea typeface="+mn-ea"/>
                          <a:cs typeface="+mn-cs"/>
                        </a:rPr>
                        <a:t>$1.2M savings in</a:t>
                      </a:r>
                      <a:r>
                        <a:rPr lang="en-US" sz="1800" kern="1200" baseline="0" dirty="0" smtClean="0">
                          <a:solidFill>
                            <a:schemeClr val="dk1"/>
                          </a:solidFill>
                          <a:latin typeface="+mn-lt"/>
                          <a:ea typeface="+mn-ea"/>
                          <a:cs typeface="+mn-cs"/>
                        </a:rPr>
                        <a:t> penalties</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800" kern="1200" dirty="0" smtClean="0">
                          <a:solidFill>
                            <a:schemeClr val="dk1"/>
                          </a:solidFill>
                          <a:latin typeface="+mn-lt"/>
                          <a:ea typeface="+mn-ea"/>
                          <a:cs typeface="+mn-cs"/>
                        </a:rPr>
                        <a:t>No manual intervention</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800" kern="1200" baseline="0" dirty="0" smtClean="0">
                          <a:solidFill>
                            <a:schemeClr val="dk1"/>
                          </a:solidFill>
                          <a:latin typeface="+mn-lt"/>
                          <a:ea typeface="+mn-ea"/>
                          <a:cs typeface="+mn-cs"/>
                        </a:rPr>
                        <a:t>No </a:t>
                      </a:r>
                      <a:r>
                        <a:rPr lang="en-US" sz="1800" kern="1200" dirty="0" smtClean="0">
                          <a:solidFill>
                            <a:schemeClr val="dk1"/>
                          </a:solidFill>
                          <a:latin typeface="+mn-lt"/>
                          <a:ea typeface="+mn-ea"/>
                          <a:cs typeface="+mn-cs"/>
                        </a:rPr>
                        <a:t>increase in staffing </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800" kern="1200" dirty="0" smtClean="0">
                          <a:solidFill>
                            <a:schemeClr val="dk1"/>
                          </a:solidFill>
                          <a:latin typeface="+mn-lt"/>
                          <a:ea typeface="+mn-ea"/>
                          <a:cs typeface="+mn-cs"/>
                        </a:rPr>
                        <a:t>1100% ROI on $100K</a:t>
                      </a:r>
                    </a:p>
                    <a:p>
                      <a:endParaRPr lang="en-US" sz="1800" dirty="0"/>
                    </a:p>
                  </a:txBody>
                  <a:tcPr marL="92303" marR="92303">
                    <a:solidFill>
                      <a:srgbClr val="A19180">
                        <a:alpha val="30000"/>
                      </a:srgbClr>
                    </a:solidFill>
                  </a:tcPr>
                </a:tc>
              </a:tr>
            </a:tbl>
          </a:graphicData>
        </a:graphic>
      </p:graphicFrame>
      <p:sp>
        <p:nvSpPr>
          <p:cNvPr id="4" name="Slide Number Placeholder 3"/>
          <p:cNvSpPr>
            <a:spLocks noGrp="1"/>
          </p:cNvSpPr>
          <p:nvPr>
            <p:ph type="sldNum" sz="quarter" idx="4294967295"/>
          </p:nvPr>
        </p:nvSpPr>
        <p:spPr>
          <a:xfrm>
            <a:off x="8229600" y="4914900"/>
            <a:ext cx="533400" cy="228600"/>
          </a:xfrm>
          <a:prstGeom prst="rect">
            <a:avLst/>
          </a:prstGeom>
        </p:spPr>
        <p:txBody>
          <a:bodyPr>
            <a:normAutofit fontScale="62500" lnSpcReduction="20000"/>
          </a:bodyPr>
          <a:lstStyle/>
          <a:p>
            <a:pPr algn="ctr">
              <a:defRPr/>
            </a:pPr>
            <a:fld id="{EC1A85A3-203F-45BC-AAB1-C4FD2CFF5631}" type="slidenum">
              <a:rPr lang="en-US" b="1" smtClean="0"/>
              <a:pPr algn="ctr">
                <a:defRPr/>
              </a:pPr>
              <a:t>35</a:t>
            </a:fld>
            <a:endParaRPr lang="en-US"/>
          </a:p>
        </p:txBody>
      </p:sp>
      <p:pic>
        <p:nvPicPr>
          <p:cNvPr id="34834" name="Content Placeholder 5"/>
          <p:cNvPicPr>
            <a:picLocks noGrp="1" noChangeAspect="1"/>
          </p:cNvPicPr>
          <p:nvPr>
            <p:ph sz="quarter" idx="4294967295"/>
          </p:nvPr>
        </p:nvPicPr>
        <p:blipFill>
          <a:blip r:embed="rId3" cstate="screen">
            <a:extLst>
              <a:ext uri="{28A0092B-C50C-407E-A947-70E740481C1C}">
                <a14:useLocalDpi xmlns:a14="http://schemas.microsoft.com/office/drawing/2010/main"/>
              </a:ext>
            </a:extLst>
          </a:blip>
          <a:srcRect l="-6149" r="-3587"/>
          <a:stretch>
            <a:fillRect/>
          </a:stretch>
        </p:blipFill>
        <p:spPr>
          <a:xfrm>
            <a:off x="8077200" y="2711053"/>
            <a:ext cx="1066800" cy="2337197"/>
          </a:xfrm>
        </p:spPr>
      </p:pic>
      <p:sp>
        <p:nvSpPr>
          <p:cNvPr id="34833" name="TextBox 8"/>
          <p:cNvSpPr txBox="1">
            <a:spLocks noChangeArrowheads="1"/>
          </p:cNvSpPr>
          <p:nvPr/>
        </p:nvSpPr>
        <p:spPr bwMode="auto">
          <a:xfrm>
            <a:off x="533400" y="4552951"/>
            <a:ext cx="8382000" cy="276999"/>
          </a:xfrm>
          <a:prstGeom prst="rect">
            <a:avLst/>
          </a:prstGeom>
          <a:noFill/>
          <a:ln w="9525">
            <a:noFill/>
            <a:miter lim="800000"/>
            <a:headEnd/>
            <a:tailEnd/>
          </a:ln>
        </p:spPr>
        <p:txBody>
          <a:bodyPr>
            <a:spAutoFit/>
          </a:bodyPr>
          <a:lstStyle/>
          <a:p>
            <a:r>
              <a:rPr lang="en-US" sz="1200"/>
              <a:t>* Mainframe database requires special skills to access without Veristorm</a:t>
            </a:r>
          </a:p>
        </p:txBody>
      </p:sp>
    </p:spTree>
    <p:extLst>
      <p:ext uri="{BB962C8B-B14F-4D97-AF65-F5344CB8AC3E}">
        <p14:creationId xmlns:p14="http://schemas.microsoft.com/office/powerpoint/2010/main" val="68608084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6858000" y="3028950"/>
            <a:ext cx="1804988" cy="1733550"/>
          </a:xfrm>
          <a:prstGeom prst="rect">
            <a:avLst/>
          </a:prstGeom>
          <a:effectLst>
            <a:outerShdw blurRad="50800" dist="50800" dir="5400000" algn="ctr" rotWithShape="0">
              <a:srgbClr val="000000">
                <a:alpha val="0"/>
              </a:srgbClr>
            </a:outerShdw>
          </a:effectLst>
        </p:spPr>
      </p:pic>
      <p:sp>
        <p:nvSpPr>
          <p:cNvPr id="2" name="Title 1"/>
          <p:cNvSpPr>
            <a:spLocks noGrp="1"/>
          </p:cNvSpPr>
          <p:nvPr>
            <p:ph type="title"/>
          </p:nvPr>
        </p:nvSpPr>
        <p:spPr/>
        <p:txBody>
          <a:bodyPr>
            <a:normAutofit fontScale="90000"/>
          </a:bodyPr>
          <a:lstStyle/>
          <a:p>
            <a:pPr>
              <a:defRPr/>
            </a:pPr>
            <a:r>
              <a:rPr lang="en-US" dirty="0" smtClean="0"/>
              <a:t>Public Sector Use Case</a:t>
            </a:r>
            <a:endParaRPr lang="en-US" dirty="0"/>
          </a:p>
        </p:txBody>
      </p:sp>
      <p:graphicFrame>
        <p:nvGraphicFramePr>
          <p:cNvPr id="8" name="Content Placeholder 7"/>
          <p:cNvGraphicFramePr>
            <a:graphicFrameLocks noGrp="1"/>
          </p:cNvGraphicFramePr>
          <p:nvPr>
            <p:ph idx="4294967295"/>
            <p:extLst>
              <p:ext uri="{D42A27DB-BD31-4B8C-83A1-F6EECF244321}">
                <p14:modId xmlns:p14="http://schemas.microsoft.com/office/powerpoint/2010/main" val="4110400947"/>
              </p:ext>
            </p:extLst>
          </p:nvPr>
        </p:nvGraphicFramePr>
        <p:xfrm>
          <a:off x="381000" y="926129"/>
          <a:ext cx="8153400" cy="3353055"/>
        </p:xfrm>
        <a:graphic>
          <a:graphicData uri="http://schemas.openxmlformats.org/drawingml/2006/table">
            <a:tbl>
              <a:tblPr firstRow="1" bandRow="1">
                <a:tableStyleId>{5C22544A-7EE6-4342-B048-85BDC9FD1C3A}</a:tableStyleId>
              </a:tblPr>
              <a:tblGrid>
                <a:gridCol w="2845998"/>
                <a:gridCol w="2615242"/>
                <a:gridCol w="2692160"/>
              </a:tblGrid>
              <a:tr h="304247">
                <a:tc>
                  <a:txBody>
                    <a:bodyPr/>
                    <a:lstStyle/>
                    <a:p>
                      <a:r>
                        <a:rPr lang="en-US" sz="1600" dirty="0" smtClean="0">
                          <a:solidFill>
                            <a:schemeClr val="bg1"/>
                          </a:solidFill>
                        </a:rPr>
                        <a:t>Problem</a:t>
                      </a:r>
                      <a:endParaRPr lang="en-US" sz="1600" dirty="0">
                        <a:solidFill>
                          <a:schemeClr val="bg1"/>
                        </a:solidFill>
                      </a:endParaRPr>
                    </a:p>
                  </a:txBody>
                  <a:tcPr marL="92303" marR="92303">
                    <a:solidFill>
                      <a:srgbClr val="51473C"/>
                    </a:solidFill>
                  </a:tcPr>
                </a:tc>
                <a:tc>
                  <a:txBody>
                    <a:bodyPr/>
                    <a:lstStyle/>
                    <a:p>
                      <a:pPr algn="l" rtl="0" eaLnBrk="1" hangingPunct="1"/>
                      <a:r>
                        <a:rPr lang="en-US" sz="1600" kern="1200" dirty="0" smtClean="0">
                          <a:solidFill>
                            <a:schemeClr val="bg1"/>
                          </a:solidFill>
                          <a:latin typeface="+mn-lt"/>
                          <a:ea typeface="+mn-ea"/>
                          <a:cs typeface="+mn-cs"/>
                        </a:rPr>
                        <a:t>Solution</a:t>
                      </a:r>
                      <a:endParaRPr lang="en-US" sz="1600" kern="1200" dirty="0">
                        <a:solidFill>
                          <a:schemeClr val="bg1"/>
                        </a:solidFill>
                        <a:latin typeface="+mn-lt"/>
                        <a:ea typeface="+mn-ea"/>
                        <a:cs typeface="+mn-cs"/>
                      </a:endParaRPr>
                    </a:p>
                  </a:txBody>
                  <a:tcPr marL="92303" marR="92303">
                    <a:solidFill>
                      <a:srgbClr val="51473C"/>
                    </a:solidFill>
                  </a:tcPr>
                </a:tc>
                <a:tc>
                  <a:txBody>
                    <a:bodyPr/>
                    <a:lstStyle/>
                    <a:p>
                      <a:r>
                        <a:rPr lang="en-US" sz="1600" dirty="0" smtClean="0">
                          <a:solidFill>
                            <a:schemeClr val="bg1"/>
                          </a:solidFill>
                        </a:rPr>
                        <a:t>Benefits</a:t>
                      </a:r>
                      <a:endParaRPr lang="en-US" sz="1600" dirty="0">
                        <a:solidFill>
                          <a:schemeClr val="bg1"/>
                        </a:solidFill>
                      </a:endParaRPr>
                    </a:p>
                  </a:txBody>
                  <a:tcPr marL="92303" marR="92303">
                    <a:solidFill>
                      <a:srgbClr val="51473C"/>
                    </a:solidFill>
                  </a:tcPr>
                </a:tc>
              </a:tr>
              <a:tr h="3017775">
                <a:tc>
                  <a:txBody>
                    <a:bodyPr/>
                    <a:lstStyle/>
                    <a:p>
                      <a:pPr marL="285750" indent="-285750">
                        <a:buFont typeface="Arial"/>
                        <a:buChar char="•"/>
                      </a:pPr>
                      <a:r>
                        <a:rPr lang="en-US" sz="1600" dirty="0" smtClean="0"/>
                        <a:t>Mismanaged assets</a:t>
                      </a:r>
                      <a:r>
                        <a:rPr lang="en-US" sz="1600" baseline="0" dirty="0" smtClean="0"/>
                        <a:t> led to neighborhood, publicity, </a:t>
                      </a:r>
                      <a:r>
                        <a:rPr lang="en-US" sz="1600" dirty="0" smtClean="0"/>
                        <a:t>law</a:t>
                      </a:r>
                      <a:r>
                        <a:rPr lang="en-US" sz="1600" baseline="0" dirty="0" smtClean="0"/>
                        <a:t> &amp; order issues</a:t>
                      </a:r>
                      <a:endParaRPr lang="en-US" sz="1600" dirty="0" smtClean="0"/>
                    </a:p>
                    <a:p>
                      <a:pPr marL="285750" indent="-285750">
                        <a:buFont typeface="Arial"/>
                        <a:buChar char="•"/>
                      </a:pPr>
                      <a:r>
                        <a:rPr lang="en-US" sz="1600" dirty="0" smtClean="0"/>
                        <a:t>Post-2008</a:t>
                      </a:r>
                      <a:r>
                        <a:rPr lang="en-US" sz="1600" baseline="0" dirty="0" smtClean="0"/>
                        <a:t> a</a:t>
                      </a:r>
                      <a:r>
                        <a:rPr lang="en-US" sz="1600" dirty="0" smtClean="0"/>
                        <a:t>usterity measures reduced budget</a:t>
                      </a:r>
                    </a:p>
                    <a:p>
                      <a:pPr marL="285750" indent="-285750">
                        <a:buFont typeface="Arial"/>
                        <a:buChar char="•"/>
                      </a:pPr>
                      <a:r>
                        <a:rPr lang="en-US" sz="1600" dirty="0" smtClean="0"/>
                        <a:t>Asset data was Mainframe based – no efficient</a:t>
                      </a:r>
                      <a:r>
                        <a:rPr lang="en-US" sz="1600" baseline="0" dirty="0" smtClean="0"/>
                        <a:t> </a:t>
                      </a:r>
                      <a:r>
                        <a:rPr lang="en-US" sz="1600" dirty="0" smtClean="0"/>
                        <a:t>offload and integration mechanism</a:t>
                      </a:r>
                    </a:p>
                  </a:txBody>
                  <a:tcPr marL="92303" marR="92303">
                    <a:solidFill>
                      <a:srgbClr val="A19180">
                        <a:alpha val="30000"/>
                      </a:srgbClr>
                    </a:solidFill>
                  </a:tcPr>
                </a:tc>
                <a:tc>
                  <a:txBody>
                    <a:bodyPr/>
                    <a:lstStyle/>
                    <a:p>
                      <a:pPr marL="285750" indent="-285750" algn="l" rtl="0" eaLnBrk="1" hangingPunct="1">
                        <a:buFont typeface="Arial"/>
                        <a:buChar char="•"/>
                      </a:pPr>
                      <a:r>
                        <a:rPr lang="en-US" sz="1600" kern="1200" dirty="0" smtClean="0">
                          <a:solidFill>
                            <a:schemeClr val="tx1"/>
                          </a:solidFill>
                          <a:latin typeface="+mn-lt"/>
                          <a:ea typeface="+mn-ea"/>
                          <a:cs typeface="+mn-cs"/>
                        </a:rPr>
                        <a:t>“Crowd source</a:t>
                      </a:r>
                      <a:r>
                        <a:rPr lang="en-US" sz="1600" kern="1200" baseline="0" dirty="0" smtClean="0">
                          <a:solidFill>
                            <a:schemeClr val="tx1"/>
                          </a:solidFill>
                          <a:latin typeface="+mn-lt"/>
                          <a:ea typeface="+mn-ea"/>
                          <a:cs typeface="+mn-cs"/>
                        </a:rPr>
                        <a:t> problem” reporting – cell phone photo, social media, GPS data</a:t>
                      </a:r>
                    </a:p>
                    <a:p>
                      <a:pPr marL="285750" indent="-285750" algn="l" rtl="0" eaLnBrk="1" hangingPunct="1">
                        <a:buFont typeface="Arial"/>
                        <a:buChar char="•"/>
                      </a:pPr>
                      <a:r>
                        <a:rPr lang="en-US" sz="1600" kern="1200" baseline="0" dirty="0" smtClean="0">
                          <a:solidFill>
                            <a:schemeClr val="tx1"/>
                          </a:solidFill>
                          <a:latin typeface="+mn-lt"/>
                          <a:ea typeface="+mn-ea"/>
                          <a:cs typeface="+mn-cs"/>
                        </a:rPr>
                        <a:t>Integrate social media reports with asset / governance data on Mainframe, achieving regulation conformity</a:t>
                      </a:r>
                    </a:p>
                    <a:p>
                      <a:pPr marL="285750" indent="-285750" algn="l" rtl="0" eaLnBrk="1" hangingPunct="1">
                        <a:buFont typeface="Arial"/>
                        <a:buChar char="•"/>
                      </a:pPr>
                      <a:endParaRPr lang="en-US" sz="1600" kern="1200" dirty="0" smtClean="0">
                        <a:solidFill>
                          <a:schemeClr val="tx1"/>
                        </a:solidFill>
                        <a:latin typeface="+mn-lt"/>
                        <a:ea typeface="+mn-ea"/>
                        <a:cs typeface="+mn-cs"/>
                      </a:endParaRPr>
                    </a:p>
                    <a:p>
                      <a:pPr algn="l" rtl="0" eaLnBrk="1" hangingPunct="1"/>
                      <a:endParaRPr lang="en-US" sz="1600" kern="1200" dirty="0">
                        <a:solidFill>
                          <a:schemeClr val="dk1"/>
                        </a:solidFill>
                        <a:latin typeface="+mn-lt"/>
                        <a:ea typeface="+mn-ea"/>
                        <a:cs typeface="+mn-cs"/>
                      </a:endParaRPr>
                    </a:p>
                  </a:txBody>
                  <a:tcPr marL="92303" marR="92303">
                    <a:solidFill>
                      <a:srgbClr val="A19180">
                        <a:alpha val="30000"/>
                      </a:srgbClr>
                    </a:solidFill>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600" kern="1200" dirty="0" smtClean="0">
                          <a:solidFill>
                            <a:schemeClr val="tx1"/>
                          </a:solidFill>
                          <a:latin typeface="+mn-lt"/>
                          <a:ea typeface="+mn-ea"/>
                          <a:cs typeface="+mn-cs"/>
                        </a:rPr>
                        <a:t>Software cost of $400K compares to $2M consulting engagement </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600" kern="1200" dirty="0" smtClean="0">
                          <a:solidFill>
                            <a:schemeClr val="tx1"/>
                          </a:solidFill>
                          <a:latin typeface="+mn-lt"/>
                          <a:ea typeface="+mn-ea"/>
                          <a:cs typeface="+mn-cs"/>
                        </a:rPr>
                        <a:t>Better maintained neighborhoods yield</a:t>
                      </a:r>
                      <a:r>
                        <a:rPr lang="en-US" sz="1600" kern="1200" baseline="0" dirty="0" smtClean="0">
                          <a:solidFill>
                            <a:schemeClr val="tx1"/>
                          </a:solidFill>
                          <a:latin typeface="+mn-lt"/>
                          <a:ea typeface="+mn-ea"/>
                          <a:cs typeface="+mn-cs"/>
                        </a:rPr>
                        <a:t> </a:t>
                      </a:r>
                      <a:r>
                        <a:rPr lang="en-US" sz="1600" kern="1200" dirty="0" smtClean="0">
                          <a:solidFill>
                            <a:schemeClr val="tx1"/>
                          </a:solidFill>
                          <a:latin typeface="+mn-lt"/>
                          <a:ea typeface="+mn-ea"/>
                          <a:cs typeface="+mn-cs"/>
                        </a:rPr>
                        <a:t>$5.6M in</a:t>
                      </a:r>
                      <a:r>
                        <a:rPr lang="en-US" sz="1600" kern="1200" baseline="0" dirty="0" smtClean="0">
                          <a:solidFill>
                            <a:schemeClr val="tx1"/>
                          </a:solidFill>
                          <a:latin typeface="+mn-lt"/>
                          <a:ea typeface="+mn-ea"/>
                          <a:cs typeface="+mn-cs"/>
                        </a:rPr>
                        <a:t> </a:t>
                      </a:r>
                      <a:r>
                        <a:rPr lang="en-US" sz="1600" kern="1200" dirty="0" smtClean="0">
                          <a:solidFill>
                            <a:schemeClr val="tx1"/>
                          </a:solidFill>
                          <a:latin typeface="+mn-lt"/>
                          <a:ea typeface="+mn-ea"/>
                          <a:cs typeface="+mn-cs"/>
                        </a:rPr>
                        <a:t>higher taxes first year</a:t>
                      </a:r>
                    </a:p>
                    <a:p>
                      <a:endParaRPr lang="en-US" sz="1600" dirty="0"/>
                    </a:p>
                  </a:txBody>
                  <a:tcPr marL="92303" marR="92303">
                    <a:solidFill>
                      <a:srgbClr val="A19180">
                        <a:alpha val="30000"/>
                      </a:srgbClr>
                    </a:solidFill>
                  </a:tcPr>
                </a:tc>
              </a:tr>
            </a:tbl>
          </a:graphicData>
        </a:graphic>
      </p:graphicFrame>
      <p:sp>
        <p:nvSpPr>
          <p:cNvPr id="4" name="Slide Number Placeholder 3"/>
          <p:cNvSpPr>
            <a:spLocks noGrp="1"/>
          </p:cNvSpPr>
          <p:nvPr>
            <p:ph type="sldNum" sz="quarter" idx="4294967295"/>
          </p:nvPr>
        </p:nvSpPr>
        <p:spPr>
          <a:xfrm>
            <a:off x="8229600" y="4914900"/>
            <a:ext cx="533400" cy="228600"/>
          </a:xfrm>
          <a:prstGeom prst="rect">
            <a:avLst/>
          </a:prstGeom>
        </p:spPr>
        <p:txBody>
          <a:bodyPr>
            <a:normAutofit fontScale="62500" lnSpcReduction="20000"/>
          </a:bodyPr>
          <a:lstStyle/>
          <a:p>
            <a:pPr algn="ctr">
              <a:defRPr/>
            </a:pPr>
            <a:fld id="{D25AC89C-BCDD-4589-B2DB-522245061605}" type="slidenum">
              <a:rPr lang="en-US" b="1" smtClean="0"/>
              <a:pPr algn="ctr">
                <a:defRPr/>
              </a:pPr>
              <a:t>36</a:t>
            </a:fld>
            <a:endParaRPr lang="en-US"/>
          </a:p>
        </p:txBody>
      </p:sp>
      <p:sp>
        <p:nvSpPr>
          <p:cNvPr id="36882" name="TextBox 8"/>
          <p:cNvSpPr txBox="1">
            <a:spLocks noChangeArrowheads="1"/>
          </p:cNvSpPr>
          <p:nvPr/>
        </p:nvSpPr>
        <p:spPr bwMode="auto">
          <a:xfrm>
            <a:off x="533400" y="4629151"/>
            <a:ext cx="5638800" cy="276999"/>
          </a:xfrm>
          <a:prstGeom prst="rect">
            <a:avLst/>
          </a:prstGeom>
          <a:noFill/>
          <a:ln w="9525">
            <a:noFill/>
            <a:miter lim="800000"/>
            <a:headEnd/>
            <a:tailEnd/>
          </a:ln>
        </p:spPr>
        <p:txBody>
          <a:bodyPr>
            <a:spAutoFit/>
          </a:bodyPr>
          <a:lstStyle/>
          <a:p>
            <a:r>
              <a:rPr lang="en-US" sz="1200"/>
              <a:t>* System z IMS database requires special skills to access without vStorm</a:t>
            </a:r>
          </a:p>
        </p:txBody>
      </p:sp>
    </p:spTree>
    <p:extLst>
      <p:ext uri="{BB962C8B-B14F-4D97-AF65-F5344CB8AC3E}">
        <p14:creationId xmlns:p14="http://schemas.microsoft.com/office/powerpoint/2010/main" val="69841321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2"/>
          <p:cNvPicPr>
            <a:picLocks noChangeAspect="1"/>
          </p:cNvPicPr>
          <p:nvPr/>
        </p:nvPicPr>
        <p:blipFill>
          <a:blip r:embed="rId3" cstate="screen">
            <a:extLst>
              <a:ext uri="{28A0092B-C50C-407E-A947-70E740481C1C}">
                <a14:useLocalDpi xmlns:a14="http://schemas.microsoft.com/office/drawing/2010/main"/>
              </a:ext>
            </a:extLst>
          </a:blip>
          <a:srcRect r="-1624" b="6659"/>
          <a:stretch>
            <a:fillRect/>
          </a:stretch>
        </p:blipFill>
        <p:spPr bwMode="auto">
          <a:xfrm>
            <a:off x="6705600" y="2952751"/>
            <a:ext cx="1974850" cy="1814513"/>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pPr>
              <a:defRPr/>
            </a:pPr>
            <a:r>
              <a:rPr lang="en-US" dirty="0" smtClean="0"/>
              <a:t>Retail Use Case</a:t>
            </a:r>
            <a:endParaRPr lang="en-US" dirty="0"/>
          </a:p>
        </p:txBody>
      </p:sp>
      <p:graphicFrame>
        <p:nvGraphicFramePr>
          <p:cNvPr id="38931" name="Group 19"/>
          <p:cNvGraphicFramePr>
            <a:graphicFrameLocks noGrp="1"/>
          </p:cNvGraphicFramePr>
          <p:nvPr>
            <p:ph idx="4294967295"/>
            <p:extLst>
              <p:ext uri="{D42A27DB-BD31-4B8C-83A1-F6EECF244321}">
                <p14:modId xmlns:p14="http://schemas.microsoft.com/office/powerpoint/2010/main" val="3999963605"/>
              </p:ext>
            </p:extLst>
          </p:nvPr>
        </p:nvGraphicFramePr>
        <p:xfrm>
          <a:off x="609600" y="941443"/>
          <a:ext cx="8153400" cy="3622857"/>
        </p:xfrm>
        <a:graphic>
          <a:graphicData uri="http://schemas.openxmlformats.org/drawingml/2006/table">
            <a:tbl>
              <a:tblPr/>
              <a:tblGrid>
                <a:gridCol w="2461404"/>
                <a:gridCol w="2692160"/>
                <a:gridCol w="2999836"/>
              </a:tblGrid>
              <a:tr h="27821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Tw Cen MT" pitchFamily="34" charset="0"/>
                          <a:ea typeface="ＭＳ Ｐゴシック"/>
                          <a:cs typeface="ＭＳ Ｐゴシック"/>
                        </a:rPr>
                        <a:t>Problem</a:t>
                      </a:r>
                    </a:p>
                  </a:txBody>
                  <a:tcPr marL="92303" marR="923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51473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Tw Cen MT" pitchFamily="34" charset="0"/>
                          <a:ea typeface="ＭＳ Ｐゴシック"/>
                          <a:cs typeface="ＭＳ Ｐゴシック"/>
                        </a:rPr>
                        <a:t>Solution</a:t>
                      </a:r>
                    </a:p>
                  </a:txBody>
                  <a:tcPr marL="92303" marR="923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51473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Tw Cen MT" pitchFamily="34" charset="0"/>
                          <a:ea typeface="ＭＳ Ｐゴシック"/>
                          <a:cs typeface="ＭＳ Ｐゴシック"/>
                        </a:rPr>
                        <a:t>Benefits</a:t>
                      </a:r>
                    </a:p>
                  </a:txBody>
                  <a:tcPr marL="92303" marR="923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51473C"/>
                    </a:solidFill>
                  </a:tcPr>
                </a:tc>
              </a:tr>
              <a:tr h="3257097">
                <a:tc>
                  <a:txBody>
                    <a:bodyPr/>
                    <a:lstStyle/>
                    <a:p>
                      <a:pPr marL="285750" marR="0" lvl="0" indent="-285750" algn="l" defTabSz="914400" rtl="0" eaLnBrk="1" fontAlgn="base" latinLnBrk="0" hangingPunct="1">
                        <a:lnSpc>
                          <a:spcPct val="100000"/>
                        </a:lnSpc>
                        <a:spcBef>
                          <a:spcPct val="0"/>
                        </a:spcBef>
                        <a:spcAft>
                          <a:spcPct val="0"/>
                        </a:spcAft>
                        <a:buClrTx/>
                        <a:buSzTx/>
                        <a:buFont typeface="Arial" charset="0"/>
                        <a:buChar char="•"/>
                        <a:tabLst/>
                      </a:pPr>
                      <a:r>
                        <a:rPr kumimoji="0" lang="en-US" sz="1800" b="0" i="0" u="none" strike="noStrike" cap="none" normalizeH="0" baseline="0" dirty="0" smtClean="0">
                          <a:ln>
                            <a:noFill/>
                          </a:ln>
                          <a:solidFill>
                            <a:schemeClr val="tx1"/>
                          </a:solidFill>
                          <a:effectLst/>
                          <a:latin typeface="Tw Cen MT" pitchFamily="34" charset="0"/>
                          <a:ea typeface="ＭＳ Ｐゴシック"/>
                          <a:cs typeface="ＭＳ Ｐゴシック"/>
                        </a:rPr>
                        <a:t>Streams of user data not correlated</a:t>
                      </a:r>
                    </a:p>
                    <a:p>
                      <a:pPr marL="285750" marR="0" lvl="0" indent="-285750" algn="l" defTabSz="914400" rtl="0" eaLnBrk="1" fontAlgn="base" latinLnBrk="0" hangingPunct="1">
                        <a:lnSpc>
                          <a:spcPct val="100000"/>
                        </a:lnSpc>
                        <a:spcBef>
                          <a:spcPct val="0"/>
                        </a:spcBef>
                        <a:spcAft>
                          <a:spcPct val="0"/>
                        </a:spcAft>
                        <a:buClrTx/>
                        <a:buSzTx/>
                        <a:buFont typeface="Arial" charset="0"/>
                        <a:buChar char="•"/>
                        <a:tabLst/>
                      </a:pPr>
                      <a:r>
                        <a:rPr kumimoji="0" lang="en-US" sz="1800" b="0" i="0" u="none" strike="noStrike" cap="none" normalizeH="0" baseline="0" dirty="0" smtClean="0">
                          <a:ln>
                            <a:noFill/>
                          </a:ln>
                          <a:solidFill>
                            <a:schemeClr val="tx1"/>
                          </a:solidFill>
                          <a:effectLst/>
                          <a:latin typeface="Tw Cen MT" pitchFamily="34" charset="0"/>
                          <a:ea typeface="ＭＳ Ｐゴシック"/>
                          <a:cs typeface="ＭＳ Ｐゴシック"/>
                        </a:rPr>
                        <a:t>e.g. store purchases, website usage patterns, credit card usage, historical customer data</a:t>
                      </a:r>
                    </a:p>
                    <a:p>
                      <a:pPr marL="285750" marR="0" lvl="0" indent="-285750" algn="l" defTabSz="914400" rtl="0" eaLnBrk="1" fontAlgn="base" latinLnBrk="0" hangingPunct="1">
                        <a:lnSpc>
                          <a:spcPct val="100000"/>
                        </a:lnSpc>
                        <a:spcBef>
                          <a:spcPct val="0"/>
                        </a:spcBef>
                        <a:spcAft>
                          <a:spcPct val="0"/>
                        </a:spcAft>
                        <a:buClrTx/>
                        <a:buSzTx/>
                        <a:buFont typeface="Arial" charset="0"/>
                        <a:buChar char="•"/>
                        <a:tabLst/>
                      </a:pPr>
                      <a:r>
                        <a:rPr kumimoji="0" lang="en-US" sz="1800" b="0" i="0" u="none" strike="noStrike" cap="none" normalizeH="0" baseline="0" dirty="0" smtClean="0">
                          <a:ln>
                            <a:noFill/>
                          </a:ln>
                          <a:solidFill>
                            <a:schemeClr val="tx1"/>
                          </a:solidFill>
                          <a:effectLst/>
                          <a:latin typeface="Tw Cen MT" pitchFamily="34" charset="0"/>
                          <a:ea typeface="ＭＳ Ｐゴシック"/>
                          <a:cs typeface="ＭＳ Ｐゴシック"/>
                        </a:rPr>
                        <a:t>Historical customer data Mainframe based – no efficient, secure integration</a:t>
                      </a:r>
                    </a:p>
                  </a:txBody>
                  <a:tcPr marL="92303" marR="923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A19180">
                        <a:alpha val="30196"/>
                      </a:srgbClr>
                    </a:solidFill>
                  </a:tcPr>
                </a:tc>
                <a:tc>
                  <a:txBody>
                    <a:bodyPr/>
                    <a:lstStyle/>
                    <a:p>
                      <a:pPr marL="285750" marR="0" lvl="0" indent="-285750" algn="l" defTabSz="914400" rtl="0" eaLnBrk="1" fontAlgn="base" latinLnBrk="0" hangingPunct="1">
                        <a:lnSpc>
                          <a:spcPct val="100000"/>
                        </a:lnSpc>
                        <a:spcBef>
                          <a:spcPct val="0"/>
                        </a:spcBef>
                        <a:spcAft>
                          <a:spcPct val="0"/>
                        </a:spcAft>
                        <a:buClrTx/>
                        <a:buSzTx/>
                        <a:buFont typeface="Arial" charset="0"/>
                        <a:buChar char="•"/>
                        <a:tabLst/>
                      </a:pPr>
                      <a:r>
                        <a:rPr kumimoji="0" lang="en-US" sz="1800" b="0" i="0" u="none" strike="noStrike" cap="none" normalizeH="0" baseline="0" dirty="0" smtClean="0">
                          <a:ln>
                            <a:noFill/>
                          </a:ln>
                          <a:solidFill>
                            <a:schemeClr val="tx1"/>
                          </a:solidFill>
                          <a:effectLst/>
                          <a:latin typeface="Tw Cen MT" pitchFamily="34" charset="0"/>
                          <a:ea typeface="ＭＳ Ｐゴシック"/>
                          <a:cs typeface="ＭＳ Ｐゴシック"/>
                        </a:rPr>
                        <a:t>Secure integration of historical customer data, card usage, store purchases, website logs </a:t>
                      </a:r>
                    </a:p>
                    <a:p>
                      <a:pPr marL="285750" marR="0" lvl="0" indent="-285750" algn="l" defTabSz="914400" rtl="0" eaLnBrk="1" fontAlgn="base" latinLnBrk="0" hangingPunct="1">
                        <a:lnSpc>
                          <a:spcPct val="100000"/>
                        </a:lnSpc>
                        <a:spcBef>
                          <a:spcPct val="0"/>
                        </a:spcBef>
                        <a:spcAft>
                          <a:spcPct val="0"/>
                        </a:spcAft>
                        <a:buClrTx/>
                        <a:buSzTx/>
                        <a:buFont typeface="Arial" charset="0"/>
                        <a:buChar char="•"/>
                        <a:tabLst/>
                      </a:pPr>
                      <a:r>
                        <a:rPr kumimoji="0" lang="en-US" sz="1800" b="0" i="0" u="none" strike="noStrike" cap="none" normalizeH="0" baseline="0" dirty="0" smtClean="0">
                          <a:ln>
                            <a:noFill/>
                          </a:ln>
                          <a:solidFill>
                            <a:schemeClr val="tx1"/>
                          </a:solidFill>
                          <a:effectLst/>
                          <a:latin typeface="Tw Cen MT" pitchFamily="34" charset="0"/>
                          <a:ea typeface="ＭＳ Ｐゴシック"/>
                          <a:cs typeface="ＭＳ Ｐゴシック"/>
                        </a:rPr>
                        <a:t>Customer scores based on the various data streams</a:t>
                      </a:r>
                    </a:p>
                    <a:p>
                      <a:pPr marL="285750" marR="0" lvl="0" indent="-285750" algn="l" defTabSz="914400" rtl="0" eaLnBrk="1" fontAlgn="base" latinLnBrk="0" hangingPunct="1">
                        <a:lnSpc>
                          <a:spcPct val="100000"/>
                        </a:lnSpc>
                        <a:spcBef>
                          <a:spcPct val="0"/>
                        </a:spcBef>
                        <a:spcAft>
                          <a:spcPct val="0"/>
                        </a:spcAft>
                        <a:buClrTx/>
                        <a:buSzTx/>
                        <a:buFont typeface="Arial" charset="0"/>
                        <a:buChar char="•"/>
                        <a:tabLst/>
                      </a:pPr>
                      <a:r>
                        <a:rPr kumimoji="0" lang="en-US" sz="1800" b="0" i="0" u="none" strike="noStrike" cap="none" normalizeH="0" baseline="0" dirty="0" smtClean="0">
                          <a:ln>
                            <a:noFill/>
                          </a:ln>
                          <a:solidFill>
                            <a:schemeClr val="tx1"/>
                          </a:solidFill>
                          <a:effectLst/>
                          <a:latin typeface="Tw Cen MT" pitchFamily="34" charset="0"/>
                          <a:ea typeface="ＭＳ Ｐゴシック"/>
                          <a:cs typeface="ＭＳ Ｐゴシック"/>
                        </a:rPr>
                        <a:t>High scoring customers offered coupons, special deals on website</a:t>
                      </a:r>
                    </a:p>
                    <a:p>
                      <a:pPr marL="285750" marR="0" lvl="0" indent="-28575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w Cen MT" pitchFamily="34" charset="0"/>
                        <a:ea typeface="ＭＳ Ｐゴシック"/>
                        <a:cs typeface="ＭＳ Ｐゴシック"/>
                      </a:endParaRPr>
                    </a:p>
                  </a:txBody>
                  <a:tcPr marL="92303" marR="923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A19180">
                        <a:alpha val="30196"/>
                      </a:srgbClr>
                    </a:solidFill>
                  </a:tcPr>
                </a:tc>
                <a:tc>
                  <a:txBody>
                    <a:bodyPr/>
                    <a:lstStyle/>
                    <a:p>
                      <a:pPr marL="285750" marR="0" lvl="0" indent="-285750" algn="l" defTabSz="914400" rtl="0" eaLnBrk="1" fontAlgn="base" latinLnBrk="0" hangingPunct="1">
                        <a:lnSpc>
                          <a:spcPct val="100000"/>
                        </a:lnSpc>
                        <a:spcBef>
                          <a:spcPct val="0"/>
                        </a:spcBef>
                        <a:spcAft>
                          <a:spcPct val="0"/>
                        </a:spcAft>
                        <a:buClrTx/>
                        <a:buSzTx/>
                        <a:buFont typeface="Arial" charset="0"/>
                        <a:buChar char="•"/>
                        <a:tabLst/>
                      </a:pPr>
                      <a:r>
                        <a:rPr kumimoji="0" lang="en-US" sz="1800" b="0" i="0" u="none" strike="noStrike" cap="none" normalizeH="0" baseline="0" dirty="0" smtClean="0">
                          <a:ln>
                            <a:noFill/>
                          </a:ln>
                          <a:solidFill>
                            <a:schemeClr val="tx1"/>
                          </a:solidFill>
                          <a:effectLst/>
                          <a:latin typeface="Tw Cen MT" pitchFamily="34" charset="0"/>
                          <a:ea typeface="ＭＳ Ｐゴシック"/>
                          <a:cs typeface="ＭＳ Ｐゴシック"/>
                        </a:rPr>
                        <a:t>19% increase in online sales during slowdown</a:t>
                      </a:r>
                    </a:p>
                    <a:p>
                      <a:pPr marL="285750" marR="0" lvl="0" indent="-285750" algn="l" defTabSz="914400" rtl="0" eaLnBrk="1" fontAlgn="base" latinLnBrk="0" hangingPunct="1">
                        <a:lnSpc>
                          <a:spcPct val="100000"/>
                        </a:lnSpc>
                        <a:spcBef>
                          <a:spcPct val="0"/>
                        </a:spcBef>
                        <a:spcAft>
                          <a:spcPct val="0"/>
                        </a:spcAft>
                        <a:buClrTx/>
                        <a:buSzTx/>
                        <a:buFont typeface="Arial" charset="0"/>
                        <a:buChar char="•"/>
                        <a:tabLst/>
                      </a:pPr>
                      <a:r>
                        <a:rPr kumimoji="0" lang="en-US" sz="1800" b="0" i="0" u="none" strike="noStrike" cap="none" normalizeH="0" baseline="0" dirty="0" smtClean="0">
                          <a:ln>
                            <a:noFill/>
                          </a:ln>
                          <a:solidFill>
                            <a:schemeClr val="tx1"/>
                          </a:solidFill>
                          <a:effectLst/>
                          <a:latin typeface="Tw Cen MT" pitchFamily="34" charset="0"/>
                          <a:ea typeface="ＭＳ Ｐゴシック"/>
                          <a:cs typeface="ＭＳ Ｐゴシック"/>
                        </a:rPr>
                        <a:t>Over 50% conversion rate of website browsing customers</a:t>
                      </a:r>
                    </a:p>
                    <a:p>
                      <a:pPr marL="285750" marR="0" lvl="0" indent="-285750" algn="l" defTabSz="914400" rtl="0" eaLnBrk="1" fontAlgn="base" latinLnBrk="0" hangingPunct="1">
                        <a:lnSpc>
                          <a:spcPct val="100000"/>
                        </a:lnSpc>
                        <a:spcBef>
                          <a:spcPct val="0"/>
                        </a:spcBef>
                        <a:spcAft>
                          <a:spcPct val="0"/>
                        </a:spcAft>
                        <a:buClrTx/>
                        <a:buSzTx/>
                        <a:buFont typeface="Arial" charset="0"/>
                        <a:buChar char="•"/>
                        <a:tabLst/>
                      </a:pPr>
                      <a:r>
                        <a:rPr kumimoji="0" lang="en-US" sz="1800" b="0" i="0" u="none" strike="noStrike" cap="none" normalizeH="0" baseline="0" dirty="0" smtClean="0">
                          <a:ln>
                            <a:noFill/>
                          </a:ln>
                          <a:solidFill>
                            <a:schemeClr val="tx1"/>
                          </a:solidFill>
                          <a:effectLst/>
                          <a:latin typeface="Tw Cen MT" pitchFamily="34" charset="0"/>
                          <a:ea typeface="ＭＳ Ｐゴシック"/>
                          <a:cs typeface="ＭＳ Ｐゴシック"/>
                        </a:rPr>
                        <a:t>Elimination of data silos – analytics cover all data with no more reliance on multiple reports / formats </a:t>
                      </a:r>
                    </a:p>
                    <a:p>
                      <a:pPr marL="285750" marR="0" lvl="0" indent="-28575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w Cen MT" pitchFamily="34" charset="0"/>
                        <a:ea typeface="ＭＳ Ｐゴシック"/>
                        <a:cs typeface="ＭＳ Ｐゴシック"/>
                      </a:endParaRPr>
                    </a:p>
                  </a:txBody>
                  <a:tcPr marL="92303" marR="9230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A19180">
                        <a:alpha val="30196"/>
                      </a:srgbClr>
                    </a:solidFill>
                  </a:tcPr>
                </a:tc>
              </a:tr>
            </a:tbl>
          </a:graphicData>
        </a:graphic>
      </p:graphicFrame>
      <p:sp>
        <p:nvSpPr>
          <p:cNvPr id="4" name="Slide Number Placeholder 3"/>
          <p:cNvSpPr>
            <a:spLocks noGrp="1"/>
          </p:cNvSpPr>
          <p:nvPr>
            <p:ph type="sldNum" sz="quarter" idx="4294967295"/>
          </p:nvPr>
        </p:nvSpPr>
        <p:spPr>
          <a:xfrm>
            <a:off x="8229600" y="4914900"/>
            <a:ext cx="533400" cy="228600"/>
          </a:xfrm>
          <a:prstGeom prst="rect">
            <a:avLst/>
          </a:prstGeom>
        </p:spPr>
        <p:txBody>
          <a:bodyPr>
            <a:normAutofit fontScale="62500" lnSpcReduction="20000"/>
          </a:bodyPr>
          <a:lstStyle/>
          <a:p>
            <a:pPr algn="ctr">
              <a:defRPr/>
            </a:pPr>
            <a:fld id="{DD39C979-38E0-4FCA-BF4C-6131A7F1CA66}" type="slidenum">
              <a:rPr lang="en-US" b="1" smtClean="0"/>
              <a:pPr algn="ctr">
                <a:defRPr/>
              </a:pPr>
              <a:t>37</a:t>
            </a:fld>
            <a:endParaRPr lang="en-US"/>
          </a:p>
        </p:txBody>
      </p:sp>
    </p:spTree>
    <p:extLst>
      <p:ext uri="{BB962C8B-B14F-4D97-AF65-F5344CB8AC3E}">
        <p14:creationId xmlns:p14="http://schemas.microsoft.com/office/powerpoint/2010/main" val="2233113056"/>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Unlock New Insight and Reduce Cost</a:t>
            </a:r>
            <a:endParaRPr lang="en-US" dirty="0"/>
          </a:p>
        </p:txBody>
      </p:sp>
      <p:sp>
        <p:nvSpPr>
          <p:cNvPr id="7" name="Content Placeholder 6"/>
          <p:cNvSpPr>
            <a:spLocks noGrp="1"/>
          </p:cNvSpPr>
          <p:nvPr>
            <p:ph sz="quarter" idx="13"/>
          </p:nvPr>
        </p:nvSpPr>
        <p:spPr/>
        <p:txBody>
          <a:bodyPr>
            <a:normAutofit fontScale="92500" lnSpcReduction="10000"/>
          </a:bodyPr>
          <a:lstStyle/>
          <a:p>
            <a:r>
              <a:rPr lang="en-US" dirty="0" smtClean="0"/>
              <a:t>Do More</a:t>
            </a:r>
          </a:p>
          <a:p>
            <a:pPr lvl="1"/>
            <a:r>
              <a:rPr lang="en-US" dirty="0" smtClean="0"/>
              <a:t>Analyze large amount of information in minutes</a:t>
            </a:r>
          </a:p>
          <a:p>
            <a:pPr lvl="1"/>
            <a:r>
              <a:rPr lang="en-US" dirty="0" smtClean="0"/>
              <a:t>Offload batch processes to IFLs to meet batch window requirement</a:t>
            </a:r>
          </a:p>
          <a:p>
            <a:endParaRPr lang="en-US" dirty="0" smtClean="0"/>
          </a:p>
          <a:p>
            <a:r>
              <a:rPr lang="en-US" dirty="0" smtClean="0"/>
              <a:t>Reduce Cost</a:t>
            </a:r>
          </a:p>
          <a:p>
            <a:pPr lvl="1"/>
            <a:r>
              <a:rPr lang="en-US" dirty="0" smtClean="0"/>
              <a:t>Take advantage of IFLs price point to derive more insight</a:t>
            </a:r>
          </a:p>
          <a:p>
            <a:endParaRPr lang="en-US" dirty="0" smtClean="0"/>
          </a:p>
          <a:p>
            <a:r>
              <a:rPr lang="en-US" dirty="0" smtClean="0"/>
              <a:t>Application extensibility achieved through newly available skillset</a:t>
            </a:r>
          </a:p>
          <a:p>
            <a:endParaRPr lang="en-US" dirty="0" smtClean="0"/>
          </a:p>
          <a:p>
            <a:endParaRPr lang="en-US" dirty="0"/>
          </a:p>
        </p:txBody>
      </p:sp>
      <p:graphicFrame>
        <p:nvGraphicFramePr>
          <p:cNvPr id="13" name="Content Placeholder 12"/>
          <p:cNvGraphicFramePr>
            <a:graphicFrameLocks noGrp="1"/>
          </p:cNvGraphicFramePr>
          <p:nvPr>
            <p:ph sz="quarter" idx="17"/>
            <p:extLst>
              <p:ext uri="{D42A27DB-BD31-4B8C-83A1-F6EECF244321}">
                <p14:modId xmlns:p14="http://schemas.microsoft.com/office/powerpoint/2010/main" val="3549579272"/>
              </p:ext>
            </p:extLst>
          </p:nvPr>
        </p:nvGraphicFramePr>
        <p:xfrm>
          <a:off x="4876800" y="1352550"/>
          <a:ext cx="3886200" cy="32766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8"/>
          </p:nvPr>
        </p:nvSpPr>
        <p:spPr/>
        <p:txBody>
          <a:bodyPr/>
          <a:lstStyle/>
          <a:p>
            <a:pPr>
              <a:defRPr/>
            </a:pPr>
            <a:fld id="{70F2A579-FA9A-0541-9076-891FB0611726}" type="slidenum">
              <a:rPr lang="en-US" smtClean="0"/>
              <a:pPr>
                <a:defRPr/>
              </a:pPr>
              <a:t>38</a:t>
            </a:fld>
            <a:endParaRPr lang="en-US" sz="1600"/>
          </a:p>
        </p:txBody>
      </p:sp>
    </p:spTree>
    <p:extLst>
      <p:ext uri="{BB962C8B-B14F-4D97-AF65-F5344CB8AC3E}">
        <p14:creationId xmlns:p14="http://schemas.microsoft.com/office/powerpoint/2010/main" val="14264273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White Papers and Articles</a:t>
            </a:r>
            <a:endParaRPr lang="en-US" dirty="0"/>
          </a:p>
        </p:txBody>
      </p:sp>
      <p:sp>
        <p:nvSpPr>
          <p:cNvPr id="4" name="Content Placeholder 3"/>
          <p:cNvSpPr>
            <a:spLocks noGrp="1"/>
          </p:cNvSpPr>
          <p:nvPr>
            <p:ph sz="quarter" idx="13"/>
          </p:nvPr>
        </p:nvSpPr>
        <p:spPr/>
        <p:txBody>
          <a:bodyPr>
            <a:noAutofit/>
          </a:bodyPr>
          <a:lstStyle/>
          <a:p>
            <a:r>
              <a:rPr lang="en-US" sz="1400" dirty="0" smtClean="0"/>
              <a:t>“The Elephant on z”, </a:t>
            </a:r>
            <a:br>
              <a:rPr lang="en-US" sz="1400" dirty="0" smtClean="0"/>
            </a:br>
            <a:r>
              <a:rPr lang="en-US" sz="1400" dirty="0" smtClean="0"/>
              <a:t>IBM &amp; Veristorm, 2014</a:t>
            </a:r>
          </a:p>
          <a:p>
            <a:pPr lvl="1"/>
            <a:r>
              <a:rPr lang="en-US" sz="1100" dirty="0" smtClean="0">
                <a:hlinkClick r:id="rId2"/>
              </a:rPr>
              <a:t>www.veristorm.com/go/elephantonz</a:t>
            </a:r>
            <a:endParaRPr lang="en-US" sz="1100" dirty="0" smtClean="0"/>
          </a:p>
          <a:p>
            <a:r>
              <a:rPr lang="en-US" sz="1400" dirty="0" smtClean="0"/>
              <a:t>“Bringing Hadoop to the Mainframe”, </a:t>
            </a:r>
            <a:br>
              <a:rPr lang="en-US" sz="1400" dirty="0" smtClean="0"/>
            </a:br>
            <a:r>
              <a:rPr lang="en-US" sz="1400" dirty="0" smtClean="0"/>
              <a:t>Paul Miller, </a:t>
            </a:r>
            <a:r>
              <a:rPr lang="en-US" sz="1400" dirty="0" err="1" smtClean="0"/>
              <a:t>Gigaom</a:t>
            </a:r>
            <a:r>
              <a:rPr lang="en-US" sz="1400" dirty="0" smtClean="0"/>
              <a:t>, 2014</a:t>
            </a:r>
          </a:p>
          <a:p>
            <a:pPr lvl="1"/>
            <a:r>
              <a:rPr lang="en-US" sz="1100" dirty="0" smtClean="0">
                <a:hlinkClick r:id="rId3"/>
              </a:rPr>
              <a:t>www.veristorm.com/go/gigaom-2014</a:t>
            </a:r>
            <a:endParaRPr lang="en-US" sz="1100" dirty="0" smtClean="0"/>
          </a:p>
          <a:p>
            <a:r>
              <a:rPr lang="en-US" sz="1400" dirty="0" smtClean="0"/>
              <a:t>“Inside zDoop, a New Hadoop </a:t>
            </a:r>
            <a:r>
              <a:rPr lang="en-US" sz="1400" dirty="0" err="1" smtClean="0"/>
              <a:t>Distro</a:t>
            </a:r>
            <a:r>
              <a:rPr lang="en-US" sz="1400" dirty="0" smtClean="0"/>
              <a:t> for IBM’s Mainframe”, </a:t>
            </a:r>
            <a:br>
              <a:rPr lang="en-US" sz="1400" dirty="0" smtClean="0"/>
            </a:br>
            <a:r>
              <a:rPr lang="en-US" sz="1400" dirty="0" smtClean="0"/>
              <a:t>Alex </a:t>
            </a:r>
            <a:r>
              <a:rPr lang="en-US" sz="1400" dirty="0" err="1" smtClean="0"/>
              <a:t>Woodie</a:t>
            </a:r>
            <a:r>
              <a:rPr lang="en-US" sz="1400" dirty="0" smtClean="0"/>
              <a:t>, </a:t>
            </a:r>
            <a:r>
              <a:rPr lang="en-US" sz="1400" dirty="0" err="1" smtClean="0"/>
              <a:t>Datanami</a:t>
            </a:r>
            <a:r>
              <a:rPr lang="en-US" sz="1400" dirty="0" smtClean="0"/>
              <a:t>, 2014</a:t>
            </a:r>
          </a:p>
          <a:p>
            <a:pPr lvl="1"/>
            <a:r>
              <a:rPr lang="en-US" sz="1100" dirty="0" smtClean="0">
                <a:hlinkClick r:id="rId4"/>
              </a:rPr>
              <a:t>www.veristorm.com/go/datanami-2014-04</a:t>
            </a:r>
            <a:endParaRPr lang="en-US" sz="1100" dirty="0"/>
          </a:p>
          <a:p>
            <a:r>
              <a:rPr lang="en-US" sz="1400" dirty="0" smtClean="0"/>
              <a:t>“vStorm Enterprise Allows Unstructured Data to be Analyzed on the Mainframe”, </a:t>
            </a:r>
            <a:br>
              <a:rPr lang="en-US" sz="1400" dirty="0" smtClean="0"/>
            </a:br>
            <a:r>
              <a:rPr lang="en-US" sz="1400" dirty="0" smtClean="0"/>
              <a:t>Paul </a:t>
            </a:r>
            <a:r>
              <a:rPr lang="en-US" sz="1400" dirty="0" err="1" smtClean="0"/>
              <a:t>DiMarzio</a:t>
            </a:r>
            <a:r>
              <a:rPr lang="en-US" sz="1400" dirty="0" smtClean="0"/>
              <a:t>, 2014</a:t>
            </a:r>
          </a:p>
          <a:p>
            <a:pPr lvl="1"/>
            <a:r>
              <a:rPr lang="en-US" sz="1100" dirty="0" smtClean="0">
                <a:hlinkClick r:id="rId5"/>
              </a:rPr>
              <a:t>www.veristorm.com/go/ibmsystems-2014-06</a:t>
            </a:r>
            <a:endParaRPr lang="en-US" sz="1100" dirty="0" smtClean="0"/>
          </a:p>
          <a:p>
            <a:pPr marL="169862" lvl="1" indent="0">
              <a:buNone/>
            </a:pPr>
            <a:endParaRPr lang="en-US" sz="1100" dirty="0" smtClean="0"/>
          </a:p>
        </p:txBody>
      </p:sp>
      <p:sp>
        <p:nvSpPr>
          <p:cNvPr id="8" name="Content Placeholder 7"/>
          <p:cNvSpPr>
            <a:spLocks noGrp="1"/>
          </p:cNvSpPr>
          <p:nvPr>
            <p:ph sz="quarter" idx="17"/>
          </p:nvPr>
        </p:nvSpPr>
        <p:spPr/>
        <p:txBody>
          <a:bodyPr>
            <a:normAutofit/>
          </a:bodyPr>
          <a:lstStyle/>
          <a:p>
            <a:r>
              <a:rPr lang="en-US" sz="1400" dirty="0" smtClean="0"/>
              <a:t>“vStorm Enterprise vs. Legacy ETL Solutions for Big Data Integration”,</a:t>
            </a:r>
            <a:br>
              <a:rPr lang="en-US" sz="1400" dirty="0" smtClean="0"/>
            </a:br>
            <a:r>
              <a:rPr lang="en-US" sz="1400" dirty="0" smtClean="0"/>
              <a:t>Anil </a:t>
            </a:r>
            <a:r>
              <a:rPr lang="en-US" sz="1400" dirty="0" err="1" smtClean="0"/>
              <a:t>Varkhedi</a:t>
            </a:r>
            <a:r>
              <a:rPr lang="en-US" sz="1400" dirty="0" smtClean="0"/>
              <a:t>, Veristorm, 2014</a:t>
            </a:r>
          </a:p>
          <a:p>
            <a:pPr lvl="1"/>
            <a:r>
              <a:rPr lang="en-US" sz="1100" dirty="0" smtClean="0">
                <a:hlinkClick r:id="rId6"/>
              </a:rPr>
              <a:t>www.veristorm.com/go/vsetl</a:t>
            </a:r>
            <a:endParaRPr lang="en-US" sz="1100" dirty="0" smtClean="0"/>
          </a:p>
          <a:p>
            <a:r>
              <a:rPr lang="en-US" sz="1400" dirty="0" smtClean="0"/>
              <a:t>“Is </a:t>
            </a:r>
            <a:r>
              <a:rPr lang="en-US" sz="1400" dirty="0" err="1" smtClean="0"/>
              <a:t>Sqoop</a:t>
            </a:r>
            <a:r>
              <a:rPr lang="en-US" sz="1400" dirty="0" smtClean="0"/>
              <a:t> appropriate for all mainframe data?”,</a:t>
            </a:r>
            <a:br>
              <a:rPr lang="en-US" sz="1400" dirty="0" smtClean="0"/>
            </a:br>
            <a:r>
              <a:rPr lang="en-US" sz="1400" dirty="0" smtClean="0"/>
              <a:t>Anil </a:t>
            </a:r>
            <a:r>
              <a:rPr lang="en-US" sz="1400" dirty="0" err="1" smtClean="0"/>
              <a:t>Varkhedi</a:t>
            </a:r>
            <a:r>
              <a:rPr lang="en-US" sz="1400" dirty="0" smtClean="0"/>
              <a:t>, Veristorm, 2014</a:t>
            </a:r>
          </a:p>
          <a:p>
            <a:pPr lvl="1"/>
            <a:r>
              <a:rPr lang="en-US" sz="1100" dirty="0" smtClean="0">
                <a:hlinkClick r:id="rId7"/>
              </a:rPr>
              <a:t>www.veristorm.com/go/vssqoop</a:t>
            </a:r>
            <a:endParaRPr lang="en-US" sz="1100" dirty="0" smtClean="0"/>
          </a:p>
          <a:p>
            <a:r>
              <a:rPr lang="en-US" sz="1400" dirty="0" smtClean="0"/>
              <a:t>IBM </a:t>
            </a:r>
            <a:r>
              <a:rPr lang="en-US" sz="1400" dirty="0" err="1" smtClean="0"/>
              <a:t>Infosphere</a:t>
            </a:r>
            <a:r>
              <a:rPr lang="en-US" sz="1400" dirty="0" smtClean="0"/>
              <a:t> BigInsights System z Connector for Hadoop</a:t>
            </a:r>
          </a:p>
          <a:p>
            <a:pPr lvl="1"/>
            <a:r>
              <a:rPr lang="en-US" sz="1050" dirty="0" smtClean="0">
                <a:hlinkClick r:id="rId8"/>
              </a:rPr>
              <a:t>www.ibm.com</a:t>
            </a:r>
            <a:r>
              <a:rPr lang="en-US" sz="1050" dirty="0">
                <a:hlinkClick r:id="rId8"/>
              </a:rPr>
              <a:t>/software/os/systemz/</a:t>
            </a:r>
            <a:r>
              <a:rPr lang="en-US" sz="1050" dirty="0" smtClean="0">
                <a:hlinkClick r:id="rId8"/>
              </a:rPr>
              <a:t>biginsightsz</a:t>
            </a:r>
            <a:endParaRPr lang="en-US" sz="1050" dirty="0" smtClean="0"/>
          </a:p>
          <a:p>
            <a:pPr marL="444500" lvl="2" indent="0">
              <a:buNone/>
            </a:pPr>
            <a:r>
              <a:rPr lang="en-US" sz="1050" dirty="0" smtClean="0"/>
              <a:t>(Includes data sheet, demo video, Red Guide)</a:t>
            </a:r>
            <a:endParaRPr lang="en-US" sz="1050" dirty="0"/>
          </a:p>
          <a:p>
            <a:r>
              <a:rPr lang="en-US" sz="1400" dirty="0" smtClean="0"/>
              <a:t>Solution Guide: “Simplifying Mainframe Data Access”</a:t>
            </a:r>
            <a:endParaRPr lang="en-US" sz="1400" dirty="0"/>
          </a:p>
          <a:p>
            <a:pPr lvl="1"/>
            <a:r>
              <a:rPr lang="en-US" sz="1050" dirty="0" smtClean="0">
                <a:hlinkClick r:id="rId9"/>
              </a:rPr>
              <a:t>http://www.redbooks.ibm.com/Redbooks.nsf/RedbookAbstracts/tips1235.html</a:t>
            </a:r>
            <a:endParaRPr lang="en-US" sz="1050" dirty="0"/>
          </a:p>
          <a:p>
            <a:pPr marL="444500" lvl="2" indent="0">
              <a:buNone/>
            </a:pPr>
            <a:endParaRPr lang="en-US" sz="1050" dirty="0"/>
          </a:p>
          <a:p>
            <a:pPr marL="444500" lvl="2" indent="0">
              <a:buNone/>
            </a:pPr>
            <a:endParaRPr lang="en-US" sz="1050" dirty="0"/>
          </a:p>
          <a:p>
            <a:pPr marL="444500" lvl="2" indent="0">
              <a:buNone/>
            </a:pPr>
            <a:endParaRPr lang="en-US" sz="1050" dirty="0" smtClean="0"/>
          </a:p>
        </p:txBody>
      </p:sp>
      <p:sp>
        <p:nvSpPr>
          <p:cNvPr id="3" name="Slide Number Placeholder 2"/>
          <p:cNvSpPr>
            <a:spLocks noGrp="1"/>
          </p:cNvSpPr>
          <p:nvPr>
            <p:ph type="sldNum" sz="quarter" idx="18"/>
          </p:nvPr>
        </p:nvSpPr>
        <p:spPr/>
        <p:txBody>
          <a:bodyPr/>
          <a:lstStyle/>
          <a:p>
            <a:fld id="{334CF287-8ABE-8E45-8938-BF44B6F9DD52}" type="slidenum">
              <a:rPr lang="en-US" smtClean="0"/>
              <a:pPr/>
              <a:t>39</a:t>
            </a:fld>
            <a:endParaRPr lang="en-US" dirty="0"/>
          </a:p>
        </p:txBody>
      </p:sp>
    </p:spTree>
    <p:extLst>
      <p:ext uri="{BB962C8B-B14F-4D97-AF65-F5344CB8AC3E}">
        <p14:creationId xmlns:p14="http://schemas.microsoft.com/office/powerpoint/2010/main" val="7885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Content Placeholder 7"/>
          <p:cNvPicPr>
            <a:picLocks noGrp="1" noChangeAspect="1"/>
          </p:cNvPicPr>
          <p:nvPr>
            <p:ph sz="quarter" idx="13"/>
          </p:nvPr>
        </p:nvPicPr>
        <p:blipFill>
          <a:blip r:embed="rId2" cstate="screen">
            <a:extLst>
              <a:ext uri="{28A0092B-C50C-407E-A947-70E740481C1C}">
                <a14:useLocalDpi xmlns:a14="http://schemas.microsoft.com/office/drawing/2010/main"/>
              </a:ext>
            </a:extLst>
          </a:blip>
          <a:srcRect l="12503" r="12503"/>
          <a:stretch>
            <a:fillRect/>
          </a:stretch>
        </p:blipFill>
        <p:spPr/>
      </p:pic>
      <p:pic>
        <p:nvPicPr>
          <p:cNvPr id="18434" name="Content Placeholder 8"/>
          <p:cNvPicPr>
            <a:picLocks noGrp="1" noChangeAspect="1"/>
          </p:cNvPicPr>
          <p:nvPr>
            <p:ph sz="quarter" idx="14"/>
          </p:nvPr>
        </p:nvPicPr>
        <p:blipFill>
          <a:blip r:embed="rId3" cstate="screen">
            <a:extLst>
              <a:ext uri="{28A0092B-C50C-407E-A947-70E740481C1C}">
                <a14:useLocalDpi xmlns:a14="http://schemas.microsoft.com/office/drawing/2010/main"/>
              </a:ext>
            </a:extLst>
          </a:blip>
          <a:srcRect l="12439" r="12439"/>
          <a:stretch>
            <a:fillRect/>
          </a:stretch>
        </p:blipFill>
        <p:spPr/>
      </p:pic>
      <p:sp>
        <p:nvSpPr>
          <p:cNvPr id="18435" name="Text Placeholder 3"/>
          <p:cNvSpPr>
            <a:spLocks noGrp="1"/>
          </p:cNvSpPr>
          <p:nvPr>
            <p:ph type="body" sz="quarter" idx="18"/>
          </p:nvPr>
        </p:nvSpPr>
        <p:spPr/>
        <p:txBody>
          <a:bodyPr>
            <a:normAutofit/>
          </a:bodyPr>
          <a:lstStyle/>
          <a:p>
            <a:r>
              <a:rPr lang="en-US" smtClean="0">
                <a:ea typeface="ＭＳ Ｐゴシック"/>
                <a:cs typeface="ＭＳ Ｐゴシック"/>
              </a:rPr>
              <a:t>SDDS telescope, 80 TB in 7 years</a:t>
            </a:r>
          </a:p>
        </p:txBody>
      </p:sp>
      <p:sp>
        <p:nvSpPr>
          <p:cNvPr id="18436" name="Text Placeholder 4"/>
          <p:cNvSpPr>
            <a:spLocks noGrp="1"/>
          </p:cNvSpPr>
          <p:nvPr>
            <p:ph type="body" sz="quarter" idx="19"/>
          </p:nvPr>
        </p:nvSpPr>
        <p:spPr/>
        <p:txBody>
          <a:bodyPr>
            <a:normAutofit/>
          </a:bodyPr>
          <a:lstStyle/>
          <a:p>
            <a:r>
              <a:rPr lang="en-US" smtClean="0">
                <a:ea typeface="ＭＳ Ｐゴシック"/>
                <a:cs typeface="ＭＳ Ｐゴシック"/>
              </a:rPr>
              <a:t>LSST telescope, 80 TB in 2 days</a:t>
            </a:r>
          </a:p>
        </p:txBody>
      </p:sp>
      <p:sp>
        <p:nvSpPr>
          <p:cNvPr id="18437" name="Title 5"/>
          <p:cNvSpPr>
            <a:spLocks noGrp="1"/>
          </p:cNvSpPr>
          <p:nvPr>
            <p:ph type="title"/>
          </p:nvPr>
        </p:nvSpPr>
        <p:spPr/>
        <p:txBody>
          <a:bodyPr/>
          <a:lstStyle/>
          <a:p>
            <a:r>
              <a:rPr lang="en-US" smtClean="0">
                <a:ea typeface="ＭＳ Ｐゴシック"/>
                <a:cs typeface="ＭＳ Ｐゴシック"/>
              </a:rPr>
              <a:t>Big Data: Volume</a:t>
            </a:r>
          </a:p>
        </p:txBody>
      </p:sp>
      <p:sp>
        <p:nvSpPr>
          <p:cNvPr id="7" name="Slide Number Placeholder 6"/>
          <p:cNvSpPr>
            <a:spLocks noGrp="1"/>
          </p:cNvSpPr>
          <p:nvPr>
            <p:ph type="sldNum" sz="quarter" idx="20"/>
          </p:nvPr>
        </p:nvSpPr>
        <p:spPr/>
        <p:txBody>
          <a:bodyPr/>
          <a:lstStyle/>
          <a:p>
            <a:pPr>
              <a:defRPr/>
            </a:pPr>
            <a:fld id="{A4F55EC0-E40B-44C8-9B70-A20542CCD101}" type="slidenum">
              <a:rPr lang="en-US" smtClean="0"/>
              <a:pPr>
                <a:defRPr/>
              </a:pPr>
              <a:t>4</a:t>
            </a:fld>
            <a:endParaRPr lang="en-US" sz="1600"/>
          </a:p>
        </p:txBody>
      </p:sp>
    </p:spTree>
    <p:extLst>
      <p:ext uri="{BB962C8B-B14F-4D97-AF65-F5344CB8AC3E}">
        <p14:creationId xmlns:p14="http://schemas.microsoft.com/office/powerpoint/2010/main" val="489388251"/>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Videos</a:t>
            </a:r>
            <a:endParaRPr lang="en-US" dirty="0"/>
          </a:p>
        </p:txBody>
      </p:sp>
      <p:sp>
        <p:nvSpPr>
          <p:cNvPr id="7" name="Slide Number Placeholder 6"/>
          <p:cNvSpPr>
            <a:spLocks noGrp="1"/>
          </p:cNvSpPr>
          <p:nvPr>
            <p:ph type="sldNum" sz="quarter" idx="10"/>
          </p:nvPr>
        </p:nvSpPr>
        <p:spPr/>
        <p:txBody>
          <a:bodyPr/>
          <a:lstStyle/>
          <a:p>
            <a:pPr>
              <a:defRPr/>
            </a:pPr>
            <a:fld id="{B3E43363-96EC-034A-BB04-29A69DB08E64}" type="slidenum">
              <a:rPr lang="en-US" smtClean="0"/>
              <a:pPr>
                <a:defRPr/>
              </a:pPr>
              <a:t>40</a:t>
            </a:fld>
            <a:endParaRPr lang="en-US" sz="1600"/>
          </a:p>
        </p:txBody>
      </p:sp>
      <p:pic>
        <p:nvPicPr>
          <p:cNvPr id="8" name="Picture 7"/>
          <p:cNvPicPr>
            <a:picLocks noChangeAspect="1"/>
          </p:cNvPicPr>
          <p:nvPr/>
        </p:nvPicPr>
        <p:blipFill>
          <a:blip r:embed="rId2"/>
          <a:stretch>
            <a:fillRect/>
          </a:stretch>
        </p:blipFill>
        <p:spPr>
          <a:xfrm>
            <a:off x="3505200" y="2673269"/>
            <a:ext cx="2674675" cy="1600200"/>
          </a:xfrm>
          <a:prstGeom prst="rect">
            <a:avLst/>
          </a:prstGeom>
        </p:spPr>
      </p:pic>
      <p:sp>
        <p:nvSpPr>
          <p:cNvPr id="10" name="TextBox 9"/>
          <p:cNvSpPr txBox="1"/>
          <p:nvPr/>
        </p:nvSpPr>
        <p:spPr>
          <a:xfrm flipH="1">
            <a:off x="3581400" y="4044869"/>
            <a:ext cx="3002281" cy="523220"/>
          </a:xfrm>
          <a:prstGeom prst="rect">
            <a:avLst/>
          </a:prstGeom>
          <a:noFill/>
        </p:spPr>
        <p:txBody>
          <a:bodyPr wrap="square" rtlCol="0">
            <a:spAutoFit/>
          </a:bodyPr>
          <a:lstStyle/>
          <a:p>
            <a:r>
              <a:rPr lang="en-US" sz="1400" dirty="0" smtClean="0">
                <a:hlinkClick r:id="rId3"/>
              </a:rPr>
              <a:t>www.veristorm.com/go/demovid2m</a:t>
            </a:r>
            <a:endParaRPr lang="en-US" sz="1400" dirty="0" smtClean="0"/>
          </a:p>
          <a:p>
            <a:endParaRPr lang="en-US" sz="1400" dirty="0"/>
          </a:p>
        </p:txBody>
      </p:sp>
      <p:pic>
        <p:nvPicPr>
          <p:cNvPr id="11" name="Picture 10"/>
          <p:cNvPicPr>
            <a:picLocks noChangeAspect="1"/>
          </p:cNvPicPr>
          <p:nvPr/>
        </p:nvPicPr>
        <p:blipFill>
          <a:blip r:embed="rId4"/>
          <a:stretch>
            <a:fillRect/>
          </a:stretch>
        </p:blipFill>
        <p:spPr>
          <a:xfrm>
            <a:off x="421522" y="1210330"/>
            <a:ext cx="1857375" cy="1143000"/>
          </a:xfrm>
          <a:prstGeom prst="rect">
            <a:avLst/>
          </a:prstGeom>
        </p:spPr>
      </p:pic>
      <p:sp>
        <p:nvSpPr>
          <p:cNvPr id="12" name="TextBox 11"/>
          <p:cNvSpPr txBox="1"/>
          <p:nvPr/>
        </p:nvSpPr>
        <p:spPr>
          <a:xfrm>
            <a:off x="421522" y="2277130"/>
            <a:ext cx="2751650" cy="523220"/>
          </a:xfrm>
          <a:prstGeom prst="rect">
            <a:avLst/>
          </a:prstGeom>
          <a:noFill/>
        </p:spPr>
        <p:txBody>
          <a:bodyPr wrap="none" rtlCol="0">
            <a:spAutoFit/>
          </a:bodyPr>
          <a:lstStyle/>
          <a:p>
            <a:r>
              <a:rPr lang="en-US" sz="1400" dirty="0" smtClean="0">
                <a:hlinkClick r:id="rId5"/>
              </a:rPr>
              <a:t>www.veristorm.com/go/introvid11m</a:t>
            </a:r>
            <a:endParaRPr lang="en-US" sz="1400" dirty="0" smtClean="0"/>
          </a:p>
          <a:p>
            <a:endParaRPr lang="en-US" sz="1400" dirty="0"/>
          </a:p>
        </p:txBody>
      </p:sp>
      <p:pic>
        <p:nvPicPr>
          <p:cNvPr id="2" name="Picture 1"/>
          <p:cNvPicPr>
            <a:picLocks noChangeAspect="1"/>
          </p:cNvPicPr>
          <p:nvPr/>
        </p:nvPicPr>
        <p:blipFill>
          <a:blip r:embed="rId6"/>
          <a:stretch>
            <a:fillRect/>
          </a:stretch>
        </p:blipFill>
        <p:spPr>
          <a:xfrm>
            <a:off x="4800601" y="1123950"/>
            <a:ext cx="2362200" cy="1309846"/>
          </a:xfrm>
          <a:prstGeom prst="rect">
            <a:avLst/>
          </a:prstGeom>
        </p:spPr>
      </p:pic>
      <p:sp>
        <p:nvSpPr>
          <p:cNvPr id="3" name="TextBox 2"/>
          <p:cNvSpPr txBox="1"/>
          <p:nvPr/>
        </p:nvSpPr>
        <p:spPr>
          <a:xfrm>
            <a:off x="4724400" y="2343150"/>
            <a:ext cx="3385818" cy="523220"/>
          </a:xfrm>
          <a:prstGeom prst="rect">
            <a:avLst/>
          </a:prstGeom>
          <a:noFill/>
        </p:spPr>
        <p:txBody>
          <a:bodyPr wrap="square" rtlCol="0">
            <a:spAutoFit/>
          </a:bodyPr>
          <a:lstStyle/>
          <a:p>
            <a:r>
              <a:rPr lang="en-US" sz="1400" dirty="0" smtClean="0">
                <a:hlinkClick r:id="rId7"/>
              </a:rPr>
              <a:t>www.veristorm.com</a:t>
            </a:r>
            <a:r>
              <a:rPr lang="en-US" sz="1400" dirty="0">
                <a:hlinkClick r:id="rId7"/>
              </a:rPr>
              <a:t>/go/webinar-</a:t>
            </a:r>
            <a:r>
              <a:rPr lang="en-US" sz="1400" dirty="0" smtClean="0">
                <a:hlinkClick r:id="rId7"/>
              </a:rPr>
              <a:t>2014q3</a:t>
            </a:r>
            <a:endParaRPr lang="en-US" sz="1400" dirty="0" smtClean="0"/>
          </a:p>
          <a:p>
            <a:endParaRPr lang="en-US" sz="1400" dirty="0"/>
          </a:p>
        </p:txBody>
      </p:sp>
      <p:sp>
        <p:nvSpPr>
          <p:cNvPr id="5" name="TextBox 4"/>
          <p:cNvSpPr txBox="1"/>
          <p:nvPr/>
        </p:nvSpPr>
        <p:spPr>
          <a:xfrm>
            <a:off x="421522" y="890885"/>
            <a:ext cx="1583186" cy="461665"/>
          </a:xfrm>
          <a:prstGeom prst="rect">
            <a:avLst/>
          </a:prstGeom>
          <a:noFill/>
        </p:spPr>
        <p:txBody>
          <a:bodyPr wrap="none" rtlCol="0">
            <a:spAutoFit/>
          </a:bodyPr>
          <a:lstStyle/>
          <a:p>
            <a:r>
              <a:rPr lang="en-US" dirty="0" smtClean="0"/>
              <a:t>Introduction</a:t>
            </a:r>
            <a:endParaRPr lang="en-US" dirty="0"/>
          </a:p>
        </p:txBody>
      </p:sp>
      <p:sp>
        <p:nvSpPr>
          <p:cNvPr id="13" name="TextBox 12"/>
          <p:cNvSpPr txBox="1"/>
          <p:nvPr/>
        </p:nvSpPr>
        <p:spPr>
          <a:xfrm>
            <a:off x="3581400" y="2440204"/>
            <a:ext cx="883625" cy="461665"/>
          </a:xfrm>
          <a:prstGeom prst="rect">
            <a:avLst/>
          </a:prstGeom>
          <a:noFill/>
        </p:spPr>
        <p:txBody>
          <a:bodyPr wrap="none" rtlCol="0">
            <a:spAutoFit/>
          </a:bodyPr>
          <a:lstStyle/>
          <a:p>
            <a:r>
              <a:rPr lang="en-US" dirty="0" smtClean="0"/>
              <a:t>Demo</a:t>
            </a:r>
            <a:endParaRPr lang="en-US" dirty="0"/>
          </a:p>
        </p:txBody>
      </p:sp>
      <p:sp>
        <p:nvSpPr>
          <p:cNvPr id="14" name="TextBox 13"/>
          <p:cNvSpPr txBox="1"/>
          <p:nvPr/>
        </p:nvSpPr>
        <p:spPr>
          <a:xfrm>
            <a:off x="4800600" y="814685"/>
            <a:ext cx="1261884" cy="461665"/>
          </a:xfrm>
          <a:prstGeom prst="rect">
            <a:avLst/>
          </a:prstGeom>
          <a:noFill/>
        </p:spPr>
        <p:txBody>
          <a:bodyPr wrap="none" rtlCol="0">
            <a:spAutoFit/>
          </a:bodyPr>
          <a:lstStyle/>
          <a:p>
            <a:r>
              <a:rPr lang="en-US" dirty="0" smtClean="0"/>
              <a:t>Webinar</a:t>
            </a:r>
            <a:endParaRPr lang="en-US" dirty="0"/>
          </a:p>
        </p:txBody>
      </p:sp>
    </p:spTree>
    <p:extLst>
      <p:ext uri="{BB962C8B-B14F-4D97-AF65-F5344CB8AC3E}">
        <p14:creationId xmlns:p14="http://schemas.microsoft.com/office/powerpoint/2010/main" val="35505388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normAutofit fontScale="90000"/>
          </a:bodyPr>
          <a:lstStyle/>
          <a:p>
            <a:r>
              <a:rPr lang="en-US" dirty="0" smtClean="0">
                <a:ea typeface="ＭＳ Ｐゴシック"/>
                <a:cs typeface="ＭＳ Ｐゴシック"/>
              </a:rPr>
              <a:t>Big Market, Big Growth</a:t>
            </a:r>
          </a:p>
        </p:txBody>
      </p:sp>
      <p:pic>
        <p:nvPicPr>
          <p:cNvPr id="23554" name="Content Placeholder 4"/>
          <p:cNvPicPr>
            <a:picLocks noGrp="1" noChangeAspect="1"/>
          </p:cNvPicPr>
          <p:nvPr>
            <p:ph idx="4294967295"/>
          </p:nvPr>
        </p:nvPicPr>
        <p:blipFill rotWithShape="1">
          <a:blip r:embed="rId2" cstate="screen">
            <a:extLst>
              <a:ext uri="{28A0092B-C50C-407E-A947-70E740481C1C}">
                <a14:useLocalDpi xmlns:a14="http://schemas.microsoft.com/office/drawing/2010/main"/>
              </a:ext>
            </a:extLst>
          </a:blip>
          <a:srcRect b="6748"/>
          <a:stretch/>
        </p:blipFill>
        <p:spPr>
          <a:xfrm>
            <a:off x="292445" y="957646"/>
            <a:ext cx="7107565" cy="3595219"/>
          </a:xfrm>
          <a:prstGeom prst="rect">
            <a:avLst/>
          </a:prstGeom>
        </p:spPr>
      </p:pic>
      <p:sp>
        <p:nvSpPr>
          <p:cNvPr id="4" name="Slide Number Placeholder 3"/>
          <p:cNvSpPr>
            <a:spLocks noGrp="1"/>
          </p:cNvSpPr>
          <p:nvPr>
            <p:ph type="sldNum" sz="quarter" idx="4294967295"/>
          </p:nvPr>
        </p:nvSpPr>
        <p:spPr>
          <a:xfrm>
            <a:off x="8229600" y="4914900"/>
            <a:ext cx="533400" cy="228600"/>
          </a:xfrm>
          <a:prstGeom prst="rect">
            <a:avLst/>
          </a:prstGeom>
        </p:spPr>
        <p:txBody>
          <a:bodyPr/>
          <a:lstStyle/>
          <a:p>
            <a:pPr>
              <a:defRPr/>
            </a:pPr>
            <a:fld id="{333ED296-7586-415B-A373-98AF57066625}" type="slidenum">
              <a:rPr lang="en-US" smtClean="0"/>
              <a:pPr>
                <a:defRPr/>
              </a:pPr>
              <a:t>5</a:t>
            </a:fld>
            <a:endParaRPr lang="en-US" dirty="0"/>
          </a:p>
        </p:txBody>
      </p:sp>
    </p:spTree>
    <p:extLst>
      <p:ext uri="{BB962C8B-B14F-4D97-AF65-F5344CB8AC3E}">
        <p14:creationId xmlns:p14="http://schemas.microsoft.com/office/powerpoint/2010/main" val="188731032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1"/>
          <p:cNvSpPr>
            <a:spLocks noGrp="1"/>
          </p:cNvSpPr>
          <p:nvPr>
            <p:ph sz="quarter" idx="13"/>
          </p:nvPr>
        </p:nvSpPr>
        <p:spPr/>
        <p:txBody>
          <a:bodyPr/>
          <a:lstStyle/>
          <a:p>
            <a:r>
              <a:rPr lang="en-US" smtClean="0">
                <a:ea typeface="ＭＳ Ｐゴシック"/>
                <a:cs typeface="ＭＳ Ｐゴシック"/>
              </a:rPr>
              <a:t>Tabular Databases like credit card transactions and Excel spreadsheets</a:t>
            </a:r>
          </a:p>
          <a:p>
            <a:r>
              <a:rPr lang="en-US" smtClean="0">
                <a:ea typeface="ＭＳ Ｐゴシック"/>
                <a:cs typeface="ＭＳ Ｐゴシック"/>
              </a:rPr>
              <a:t>Web forms</a:t>
            </a:r>
          </a:p>
        </p:txBody>
      </p:sp>
      <p:sp>
        <p:nvSpPr>
          <p:cNvPr id="19458" name="Content Placeholder 2"/>
          <p:cNvSpPr>
            <a:spLocks noGrp="1"/>
          </p:cNvSpPr>
          <p:nvPr>
            <p:ph sz="quarter" idx="14"/>
          </p:nvPr>
        </p:nvSpPr>
        <p:spPr/>
        <p:txBody>
          <a:bodyPr/>
          <a:lstStyle/>
          <a:p>
            <a:r>
              <a:rPr lang="en-US" smtClean="0">
                <a:ea typeface="ＭＳ Ｐゴシック"/>
                <a:cs typeface="ＭＳ Ｐゴシック"/>
              </a:rPr>
              <a:t>Pictures: Photos, X-rays, ultrasound scans</a:t>
            </a:r>
          </a:p>
          <a:p>
            <a:r>
              <a:rPr lang="en-US" smtClean="0">
                <a:ea typeface="ＭＳ Ｐゴシック"/>
                <a:cs typeface="ＭＳ Ｐゴシック"/>
              </a:rPr>
              <a:t>Sound: Music (genre etc.), speech</a:t>
            </a:r>
          </a:p>
          <a:p>
            <a:r>
              <a:rPr lang="en-US" smtClean="0">
                <a:ea typeface="ＭＳ Ｐゴシック"/>
                <a:cs typeface="ＭＳ Ｐゴシック"/>
              </a:rPr>
              <a:t>Videos: computer vision, cell growing cultures, storm movement</a:t>
            </a:r>
          </a:p>
          <a:p>
            <a:r>
              <a:rPr lang="en-US" smtClean="0">
                <a:ea typeface="ＭＳ Ｐゴシック"/>
                <a:cs typeface="ＭＳ Ｐゴシック"/>
              </a:rPr>
              <a:t>Text: Emails, doctor’s notes</a:t>
            </a:r>
          </a:p>
          <a:p>
            <a:r>
              <a:rPr lang="en-US" smtClean="0">
                <a:ea typeface="ＭＳ Ｐゴシック"/>
                <a:cs typeface="ＭＳ Ｐゴシック"/>
              </a:rPr>
              <a:t>Microsoft Office: Word, PowerPoint, PDF</a:t>
            </a:r>
          </a:p>
        </p:txBody>
      </p:sp>
      <p:sp>
        <p:nvSpPr>
          <p:cNvPr id="19459" name="Text Placeholder 3"/>
          <p:cNvSpPr>
            <a:spLocks noGrp="1"/>
          </p:cNvSpPr>
          <p:nvPr>
            <p:ph type="body" sz="quarter" idx="18"/>
          </p:nvPr>
        </p:nvSpPr>
        <p:spPr/>
        <p:txBody>
          <a:bodyPr/>
          <a:lstStyle/>
          <a:p>
            <a:r>
              <a:rPr lang="en-US" smtClean="0">
                <a:ea typeface="ＭＳ Ｐゴシック"/>
                <a:cs typeface="ＭＳ Ｐゴシック"/>
              </a:rPr>
              <a:t>20% is “Structured”</a:t>
            </a:r>
          </a:p>
        </p:txBody>
      </p:sp>
      <p:sp>
        <p:nvSpPr>
          <p:cNvPr id="19460" name="Text Placeholder 4"/>
          <p:cNvSpPr>
            <a:spLocks noGrp="1"/>
          </p:cNvSpPr>
          <p:nvPr>
            <p:ph type="body" sz="quarter" idx="19"/>
          </p:nvPr>
        </p:nvSpPr>
        <p:spPr/>
        <p:txBody>
          <a:bodyPr/>
          <a:lstStyle/>
          <a:p>
            <a:r>
              <a:rPr lang="en-US" smtClean="0">
                <a:ea typeface="ＭＳ Ｐゴシック"/>
                <a:cs typeface="ＭＳ Ｐゴシック"/>
              </a:rPr>
              <a:t>80% is “Unstructured”</a:t>
            </a:r>
          </a:p>
        </p:txBody>
      </p:sp>
      <p:sp>
        <p:nvSpPr>
          <p:cNvPr id="19461" name="Title 5"/>
          <p:cNvSpPr>
            <a:spLocks noGrp="1"/>
          </p:cNvSpPr>
          <p:nvPr>
            <p:ph type="title"/>
          </p:nvPr>
        </p:nvSpPr>
        <p:spPr/>
        <p:txBody>
          <a:bodyPr/>
          <a:lstStyle/>
          <a:p>
            <a:r>
              <a:rPr lang="en-US" smtClean="0">
                <a:ea typeface="ＭＳ Ｐゴシック"/>
                <a:cs typeface="ＭＳ Ｐゴシック"/>
              </a:rPr>
              <a:t>Big Data: Variety</a:t>
            </a:r>
          </a:p>
        </p:txBody>
      </p:sp>
      <p:sp>
        <p:nvSpPr>
          <p:cNvPr id="7" name="Slide Number Placeholder 6"/>
          <p:cNvSpPr>
            <a:spLocks noGrp="1"/>
          </p:cNvSpPr>
          <p:nvPr>
            <p:ph type="sldNum" sz="quarter" idx="20"/>
          </p:nvPr>
        </p:nvSpPr>
        <p:spPr/>
        <p:txBody>
          <a:bodyPr/>
          <a:lstStyle/>
          <a:p>
            <a:pPr>
              <a:defRPr/>
            </a:pPr>
            <a:fld id="{5E18B3D1-EBFB-4065-82E4-92D25F1E84F9}" type="slidenum">
              <a:rPr lang="en-US" smtClean="0"/>
              <a:pPr>
                <a:defRPr/>
              </a:pPr>
              <a:t>6</a:t>
            </a:fld>
            <a:endParaRPr lang="en-US" sz="1600"/>
          </a:p>
        </p:txBody>
      </p:sp>
    </p:spTree>
    <p:extLst>
      <p:ext uri="{BB962C8B-B14F-4D97-AF65-F5344CB8AC3E}">
        <p14:creationId xmlns:p14="http://schemas.microsoft.com/office/powerpoint/2010/main" val="368065391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5"/>
          <p:cNvSpPr>
            <a:spLocks noGrp="1"/>
          </p:cNvSpPr>
          <p:nvPr>
            <p:ph type="title"/>
          </p:nvPr>
        </p:nvSpPr>
        <p:spPr/>
        <p:txBody>
          <a:bodyPr/>
          <a:lstStyle/>
          <a:p>
            <a:r>
              <a:rPr lang="en-US" dirty="0" smtClean="0">
                <a:ea typeface="ＭＳ Ｐゴシック"/>
                <a:cs typeface="ＭＳ Ｐゴシック"/>
              </a:rPr>
              <a:t>Big Data: Velocity</a:t>
            </a:r>
          </a:p>
        </p:txBody>
      </p:sp>
      <p:sp>
        <p:nvSpPr>
          <p:cNvPr id="20482" name="Content Placeholder 7"/>
          <p:cNvSpPr>
            <a:spLocks noGrp="1"/>
          </p:cNvSpPr>
          <p:nvPr>
            <p:ph sz="quarter" idx="13"/>
          </p:nvPr>
        </p:nvSpPr>
        <p:spPr>
          <a:xfrm>
            <a:off x="609600" y="957646"/>
            <a:ext cx="3886200" cy="3379954"/>
          </a:xfrm>
        </p:spPr>
        <p:txBody>
          <a:bodyPr>
            <a:normAutofit/>
          </a:bodyPr>
          <a:lstStyle/>
          <a:p>
            <a:r>
              <a:rPr lang="en-US" dirty="0" smtClean="0">
                <a:ea typeface="ＭＳ Ｐゴシック"/>
                <a:cs typeface="ＭＳ Ｐゴシック"/>
              </a:rPr>
              <a:t>To be relevant, data analytics must timely</a:t>
            </a:r>
          </a:p>
          <a:p>
            <a:r>
              <a:rPr lang="en-US" dirty="0" smtClean="0">
                <a:ea typeface="ＭＳ Ｐゴシック"/>
                <a:cs typeface="ＭＳ Ｐゴシック"/>
              </a:rPr>
              <a:t>Results can lead to new questions; solutions should be interactive</a:t>
            </a:r>
          </a:p>
          <a:p>
            <a:r>
              <a:rPr lang="en-US" dirty="0" smtClean="0">
                <a:ea typeface="ＭＳ Ｐゴシック"/>
                <a:cs typeface="ＭＳ Ｐゴシック"/>
              </a:rPr>
              <a:t>Information should be searchable</a:t>
            </a:r>
          </a:p>
        </p:txBody>
      </p:sp>
      <p:pic>
        <p:nvPicPr>
          <p:cNvPr id="20483" name="Content Placeholder 9"/>
          <p:cNvPicPr>
            <a:picLocks noGrp="1" noChangeAspect="1"/>
          </p:cNvPicPr>
          <p:nvPr>
            <p:ph sz="quarter" idx="17"/>
          </p:nvPr>
        </p:nvPicPr>
        <p:blipFill>
          <a:blip r:embed="rId2" cstate="screen">
            <a:extLst>
              <a:ext uri="{28A0092B-C50C-407E-A947-70E740481C1C}">
                <a14:useLocalDpi xmlns:a14="http://schemas.microsoft.com/office/drawing/2010/main"/>
              </a:ext>
            </a:extLst>
          </a:blip>
          <a:srcRect l="1356" r="1356"/>
          <a:stretch>
            <a:fillRect/>
          </a:stretch>
        </p:blipFill>
        <p:spPr/>
      </p:pic>
      <p:sp>
        <p:nvSpPr>
          <p:cNvPr id="7" name="Slide Number Placeholder 6"/>
          <p:cNvSpPr>
            <a:spLocks noGrp="1"/>
          </p:cNvSpPr>
          <p:nvPr>
            <p:ph type="sldNum" sz="quarter" idx="18"/>
          </p:nvPr>
        </p:nvSpPr>
        <p:spPr/>
        <p:txBody>
          <a:bodyPr/>
          <a:lstStyle/>
          <a:p>
            <a:pPr>
              <a:defRPr/>
            </a:pPr>
            <a:fld id="{1BD0D5D2-CCC5-4723-9CF1-08A240CABF17}" type="slidenum">
              <a:rPr lang="en-US" smtClean="0"/>
              <a:pPr>
                <a:defRPr/>
              </a:pPr>
              <a:t>7</a:t>
            </a:fld>
            <a:endParaRPr lang="en-US" sz="1600"/>
          </a:p>
        </p:txBody>
      </p:sp>
    </p:spTree>
    <p:extLst>
      <p:ext uri="{BB962C8B-B14F-4D97-AF65-F5344CB8AC3E}">
        <p14:creationId xmlns:p14="http://schemas.microsoft.com/office/powerpoint/2010/main" val="394679997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Increasing needs for Detailed Analytics</a:t>
            </a:r>
            <a:endParaRPr lang="en-US" dirty="0"/>
          </a:p>
        </p:txBody>
      </p:sp>
      <p:sp>
        <p:nvSpPr>
          <p:cNvPr id="4" name="Content Placeholder 3"/>
          <p:cNvSpPr>
            <a:spLocks noGrp="1"/>
          </p:cNvSpPr>
          <p:nvPr>
            <p:ph sz="quarter" idx="13"/>
          </p:nvPr>
        </p:nvSpPr>
        <p:spPr/>
        <p:txBody>
          <a:bodyPr>
            <a:normAutofit/>
          </a:bodyPr>
          <a:lstStyle/>
          <a:p>
            <a:r>
              <a:rPr lang="en-US" sz="2000" dirty="0" smtClean="0"/>
              <a:t>Baselining &amp; Experimenting</a:t>
            </a:r>
          </a:p>
          <a:p>
            <a:pPr lvl="1"/>
            <a:r>
              <a:rPr lang="en-US" sz="1600" dirty="0" smtClean="0"/>
              <a:t>Parkland Hospital analyzed records to find and extend best practices</a:t>
            </a:r>
          </a:p>
          <a:p>
            <a:pPr lvl="1"/>
            <a:endParaRPr lang="en-US" sz="1600" dirty="0" smtClean="0"/>
          </a:p>
          <a:p>
            <a:r>
              <a:rPr lang="en-US" sz="2000" dirty="0" smtClean="0"/>
              <a:t>Segmentation</a:t>
            </a:r>
          </a:p>
          <a:p>
            <a:pPr lvl="1"/>
            <a:r>
              <a:rPr lang="en-US" sz="1600" dirty="0" err="1" smtClean="0"/>
              <a:t>Dannon</a:t>
            </a:r>
            <a:r>
              <a:rPr lang="en-US" sz="1600" dirty="0" smtClean="0"/>
              <a:t> uses predictive analytics to adapt to changing tastes in yogurt</a:t>
            </a:r>
          </a:p>
          <a:p>
            <a:endParaRPr lang="en-US" sz="2000" dirty="0"/>
          </a:p>
        </p:txBody>
      </p:sp>
      <p:sp>
        <p:nvSpPr>
          <p:cNvPr id="5" name="Content Placeholder 4"/>
          <p:cNvSpPr>
            <a:spLocks noGrp="1"/>
          </p:cNvSpPr>
          <p:nvPr>
            <p:ph sz="quarter" idx="17"/>
          </p:nvPr>
        </p:nvSpPr>
        <p:spPr/>
        <p:txBody>
          <a:bodyPr>
            <a:normAutofit/>
          </a:bodyPr>
          <a:lstStyle/>
          <a:p>
            <a:r>
              <a:rPr lang="en-US" sz="2000" dirty="0" smtClean="0"/>
              <a:t>Data Sharing</a:t>
            </a:r>
          </a:p>
          <a:p>
            <a:pPr lvl="1"/>
            <a:r>
              <a:rPr lang="en-US" sz="1600" dirty="0" smtClean="0"/>
              <a:t>US </a:t>
            </a:r>
            <a:r>
              <a:rPr lang="en-US" sz="1600" dirty="0" err="1" smtClean="0"/>
              <a:t>Gov</a:t>
            </a:r>
            <a:r>
              <a:rPr lang="en-US" sz="1600" dirty="0" smtClean="0"/>
              <a:t> Fraud Prevention shared data across departments</a:t>
            </a:r>
          </a:p>
          <a:p>
            <a:pPr lvl="1"/>
            <a:endParaRPr lang="en-US" sz="1600" dirty="0" smtClean="0"/>
          </a:p>
          <a:p>
            <a:r>
              <a:rPr lang="en-US" sz="2000" dirty="0" smtClean="0"/>
              <a:t>Decision-making</a:t>
            </a:r>
          </a:p>
          <a:p>
            <a:pPr lvl="1"/>
            <a:r>
              <a:rPr lang="en-US" sz="1600" dirty="0" smtClean="0"/>
              <a:t>Lake George ecosystem project uses sensor data to protect $1B in tourism</a:t>
            </a:r>
          </a:p>
          <a:p>
            <a:pPr lvl="1"/>
            <a:endParaRPr lang="en-US" sz="1600" dirty="0" smtClean="0"/>
          </a:p>
          <a:p>
            <a:r>
              <a:rPr lang="en-US" sz="2000" dirty="0" smtClean="0"/>
              <a:t>New Business Models</a:t>
            </a:r>
          </a:p>
          <a:p>
            <a:pPr lvl="1"/>
            <a:r>
              <a:rPr lang="en-US" sz="1600" dirty="0" smtClean="0"/>
              <a:t>Social media, location-based services, mobile apps</a:t>
            </a:r>
            <a:endParaRPr lang="en-US" sz="1600" dirty="0"/>
          </a:p>
        </p:txBody>
      </p:sp>
      <p:sp>
        <p:nvSpPr>
          <p:cNvPr id="6" name="Slide Number Placeholder 5"/>
          <p:cNvSpPr>
            <a:spLocks noGrp="1"/>
          </p:cNvSpPr>
          <p:nvPr>
            <p:ph type="sldNum" sz="quarter" idx="18"/>
          </p:nvPr>
        </p:nvSpPr>
        <p:spPr/>
        <p:txBody>
          <a:bodyPr/>
          <a:lstStyle/>
          <a:p>
            <a:fld id="{70F2A579-FA9A-0541-9076-891FB0611726}" type="slidenum">
              <a:rPr lang="en-US" smtClean="0"/>
              <a:pPr/>
              <a:t>8</a:t>
            </a:fld>
            <a:endParaRPr lang="en-US"/>
          </a:p>
        </p:txBody>
      </p:sp>
    </p:spTree>
    <p:extLst>
      <p:ext uri="{BB962C8B-B14F-4D97-AF65-F5344CB8AC3E}">
        <p14:creationId xmlns:p14="http://schemas.microsoft.com/office/powerpoint/2010/main" val="37067711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dirty="0" smtClean="0">
                <a:ea typeface="ＭＳ Ｐゴシック"/>
                <a:cs typeface="ＭＳ Ｐゴシック"/>
              </a:rPr>
              <a:t>Big Data Industry Value</a:t>
            </a:r>
          </a:p>
        </p:txBody>
      </p:sp>
      <p:pic>
        <p:nvPicPr>
          <p:cNvPr id="24579" name="Content Placeholder 6"/>
          <p:cNvPicPr>
            <a:picLocks noGrp="1" noChangeAspect="1"/>
          </p:cNvPicPr>
          <p:nvPr>
            <p:ph idx="4294967295"/>
          </p:nvPr>
        </p:nvPicPr>
        <p:blipFill>
          <a:blip r:embed="rId2" cstate="screen">
            <a:extLst>
              <a:ext uri="{28A0092B-C50C-407E-A947-70E740481C1C}">
                <a14:useLocalDpi xmlns:a14="http://schemas.microsoft.com/office/drawing/2010/main"/>
              </a:ext>
            </a:extLst>
          </a:blip>
          <a:srcRect l="-17720" r="-17720"/>
          <a:stretch>
            <a:fillRect/>
          </a:stretch>
        </p:blipFill>
        <p:spPr>
          <a:xfrm>
            <a:off x="609600" y="742950"/>
            <a:ext cx="8153400" cy="4114800"/>
          </a:xfrm>
          <a:prstGeom prst="rect">
            <a:avLst/>
          </a:prstGeom>
        </p:spPr>
      </p:pic>
      <p:sp>
        <p:nvSpPr>
          <p:cNvPr id="4" name="Slide Number Placeholder 3"/>
          <p:cNvSpPr>
            <a:spLocks noGrp="1"/>
          </p:cNvSpPr>
          <p:nvPr>
            <p:ph type="sldNum" sz="quarter" idx="4294967295"/>
          </p:nvPr>
        </p:nvSpPr>
        <p:spPr>
          <a:xfrm>
            <a:off x="8229600" y="4914900"/>
            <a:ext cx="533400" cy="228600"/>
          </a:xfrm>
          <a:prstGeom prst="rect">
            <a:avLst/>
          </a:prstGeom>
        </p:spPr>
        <p:txBody>
          <a:bodyPr/>
          <a:lstStyle/>
          <a:p>
            <a:pPr>
              <a:defRPr/>
            </a:pPr>
            <a:fld id="{2824441E-9748-4B2B-BB54-F99A8D1AA02C}" type="slidenum">
              <a:rPr lang="en-US" smtClean="0"/>
              <a:pPr>
                <a:defRPr/>
              </a:pPr>
              <a:t>9</a:t>
            </a:fld>
            <a:endParaRPr lang="en-US" dirty="0"/>
          </a:p>
        </p:txBody>
      </p:sp>
      <p:sp>
        <p:nvSpPr>
          <p:cNvPr id="2" name="Rectangle 1"/>
          <p:cNvSpPr/>
          <p:nvPr/>
        </p:nvSpPr>
        <p:spPr>
          <a:xfrm>
            <a:off x="6710099" y="2754873"/>
            <a:ext cx="1905000" cy="1828800"/>
          </a:xfrm>
          <a:prstGeom prst="rect">
            <a:avLst/>
          </a:prstGeom>
          <a:solidFill>
            <a:schemeClr val="bg1"/>
          </a:solidFill>
          <a:ln>
            <a:solidFill>
              <a:srgbClr val="D9A428"/>
            </a:solidFill>
          </a:ln>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sz="1400" b="1" dirty="0">
              <a:solidFill>
                <a:srgbClr val="000090"/>
              </a:solidFill>
            </a:endParaRPr>
          </a:p>
        </p:txBody>
      </p:sp>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708843" y="2765049"/>
            <a:ext cx="1894866" cy="798791"/>
          </a:xfrm>
          <a:prstGeom prst="rect">
            <a:avLst/>
          </a:prstGeom>
        </p:spPr>
      </p:pic>
      <p:sp>
        <p:nvSpPr>
          <p:cNvPr id="5" name="Rectangle 4"/>
          <p:cNvSpPr/>
          <p:nvPr/>
        </p:nvSpPr>
        <p:spPr>
          <a:xfrm>
            <a:off x="6781800" y="3562350"/>
            <a:ext cx="1752600" cy="990600"/>
          </a:xfrm>
          <a:prstGeom prst="rect">
            <a:avLst/>
          </a:prstGeom>
        </p:spPr>
        <p:txBody>
          <a:bodyPr wrap="square" lIns="0" tIns="0" rIns="0" bIns="0">
            <a:normAutofit/>
          </a:bodyPr>
          <a:lstStyle/>
          <a:p>
            <a:r>
              <a:rPr lang="en-US" sz="1300" b="1" dirty="0" smtClean="0">
                <a:solidFill>
                  <a:srgbClr val="000090"/>
                </a:solidFill>
              </a:rPr>
              <a:t>Finance and Insurance</a:t>
            </a:r>
          </a:p>
          <a:p>
            <a:pPr marL="174625" indent="-112713">
              <a:lnSpc>
                <a:spcPct val="90000"/>
              </a:lnSpc>
              <a:buFont typeface="Arial"/>
              <a:buChar char="•"/>
            </a:pPr>
            <a:r>
              <a:rPr lang="en-US" sz="1050" b="1" dirty="0" smtClean="0">
                <a:latin typeface="Arial"/>
                <a:cs typeface="Arial"/>
              </a:rPr>
              <a:t>~1.5 to 2.5 percent annual productivity growth</a:t>
            </a:r>
          </a:p>
          <a:p>
            <a:pPr marL="174625" indent="-112713">
              <a:lnSpc>
                <a:spcPct val="80000"/>
              </a:lnSpc>
              <a:buFont typeface="Arial"/>
              <a:buChar char="•"/>
            </a:pPr>
            <a:r>
              <a:rPr lang="en-US" sz="1050" b="1" dirty="0" smtClean="0">
                <a:latin typeface="Arial"/>
                <a:cs typeface="Arial"/>
              </a:rPr>
              <a:t>$828 billion industry</a:t>
            </a:r>
          </a:p>
          <a:p>
            <a:pPr marL="285750" indent="-285750">
              <a:buFont typeface="Arial"/>
              <a:buChar char="•"/>
            </a:pPr>
            <a:endParaRPr lang="en-US" sz="1300" dirty="0"/>
          </a:p>
        </p:txBody>
      </p:sp>
    </p:spTree>
    <p:extLst>
      <p:ext uri="{BB962C8B-B14F-4D97-AF65-F5344CB8AC3E}">
        <p14:creationId xmlns:p14="http://schemas.microsoft.com/office/powerpoint/2010/main" val="254795610"/>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istorm 16x9 2015-04">
  <a:themeElements>
    <a:clrScheme name="vs Stormy">
      <a:dk1>
        <a:srgbClr val="2E2224"/>
      </a:dk1>
      <a:lt1>
        <a:sysClr val="window" lastClr="FFFFFF"/>
      </a:lt1>
      <a:dk2>
        <a:srgbClr val="38332B"/>
      </a:dk2>
      <a:lt2>
        <a:srgbClr val="E1F0F9"/>
      </a:lt2>
      <a:accent1>
        <a:srgbClr val="076189"/>
      </a:accent1>
      <a:accent2>
        <a:srgbClr val="D1300B"/>
      </a:accent2>
      <a:accent3>
        <a:srgbClr val="6899BA"/>
      </a:accent3>
      <a:accent4>
        <a:srgbClr val="F45F37"/>
      </a:accent4>
      <a:accent5>
        <a:srgbClr val="51473C"/>
      </a:accent5>
      <a:accent6>
        <a:srgbClr val="6D655D"/>
      </a:accent6>
      <a:hlink>
        <a:srgbClr val="30AF41"/>
      </a:hlink>
      <a:folHlink>
        <a:srgbClr val="05610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shade val="45000"/>
                <a:satMod val="150000"/>
              </a:schemeClr>
            </a:gs>
            <a:gs pos="35000">
              <a:schemeClr val="phClr">
                <a:shade val="60000"/>
                <a:satMod val="150000"/>
              </a:schemeClr>
            </a:gs>
            <a:gs pos="100000">
              <a:schemeClr val="phClr">
                <a:tint val="97000"/>
                <a:satMod val="200000"/>
              </a:schemeClr>
            </a:gs>
          </a:gsLst>
          <a:lin ang="16200000" scaled="1"/>
        </a:gra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vs Stormy">
    <a:dk1>
      <a:srgbClr val="2E2224"/>
    </a:dk1>
    <a:lt1>
      <a:sysClr val="window" lastClr="FFFFFF"/>
    </a:lt1>
    <a:dk2>
      <a:srgbClr val="38332B"/>
    </a:dk2>
    <a:lt2>
      <a:srgbClr val="E1F0F9"/>
    </a:lt2>
    <a:accent1>
      <a:srgbClr val="076189"/>
    </a:accent1>
    <a:accent2>
      <a:srgbClr val="D1300B"/>
    </a:accent2>
    <a:accent3>
      <a:srgbClr val="6899BA"/>
    </a:accent3>
    <a:accent4>
      <a:srgbClr val="F45F37"/>
    </a:accent4>
    <a:accent5>
      <a:srgbClr val="51473C"/>
    </a:accent5>
    <a:accent6>
      <a:srgbClr val="6D655D"/>
    </a:accent6>
    <a:hlink>
      <a:srgbClr val="30AF41"/>
    </a:hlink>
    <a:folHlink>
      <a:srgbClr val="056100"/>
    </a:folHlink>
  </a:clrScheme>
</a:themeOverride>
</file>

<file path=ppt/theme/themeOverride2.xml><?xml version="1.0" encoding="utf-8"?>
<a:themeOverride xmlns:a="http://schemas.openxmlformats.org/drawingml/2006/main">
  <a:clrScheme name="vs Stormy">
    <a:dk1>
      <a:srgbClr val="2E2224"/>
    </a:dk1>
    <a:lt1>
      <a:sysClr val="window" lastClr="FFFFFF"/>
    </a:lt1>
    <a:dk2>
      <a:srgbClr val="38332B"/>
    </a:dk2>
    <a:lt2>
      <a:srgbClr val="E1F0F9"/>
    </a:lt2>
    <a:accent1>
      <a:srgbClr val="076189"/>
    </a:accent1>
    <a:accent2>
      <a:srgbClr val="D1300B"/>
    </a:accent2>
    <a:accent3>
      <a:srgbClr val="6899BA"/>
    </a:accent3>
    <a:accent4>
      <a:srgbClr val="F45F37"/>
    </a:accent4>
    <a:accent5>
      <a:srgbClr val="51473C"/>
    </a:accent5>
    <a:accent6>
      <a:srgbClr val="6D655D"/>
    </a:accent6>
    <a:hlink>
      <a:srgbClr val="30AF41"/>
    </a:hlink>
    <a:folHlink>
      <a:srgbClr val="056100"/>
    </a:folHlink>
  </a:clrScheme>
</a:themeOverride>
</file>

<file path=docProps/app.xml><?xml version="1.0" encoding="utf-8"?>
<Properties xmlns="http://schemas.openxmlformats.org/officeDocument/2006/extended-properties" xmlns:vt="http://schemas.openxmlformats.org/officeDocument/2006/docPropsVTypes">
  <Template>Veristorm 16x9 2015-04.potx</Template>
  <TotalTime>0</TotalTime>
  <Words>2674</Words>
  <Application>Microsoft Macintosh PowerPoint</Application>
  <PresentationFormat>On-screen Show (16:9)</PresentationFormat>
  <Paragraphs>485</Paragraphs>
  <Slides>40</Slides>
  <Notes>17</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Veristorm 16x9 2015-04</vt:lpstr>
      <vt:lpstr>Big Data, Hadoop and data integration with System z</vt:lpstr>
      <vt:lpstr>The Big Picture for Big Data</vt:lpstr>
      <vt:lpstr>The Big Picture for Big Data</vt:lpstr>
      <vt:lpstr>Big Data: Volume</vt:lpstr>
      <vt:lpstr>Big Market, Big Growth</vt:lpstr>
      <vt:lpstr>Big Data: Variety</vt:lpstr>
      <vt:lpstr>Big Data: Velocity</vt:lpstr>
      <vt:lpstr>Increasing needs for Detailed Analytics</vt:lpstr>
      <vt:lpstr>Big Data Industry Value</vt:lpstr>
      <vt:lpstr>What is Hadoop and Why is it a Game Changer?</vt:lpstr>
      <vt:lpstr>Hadoop Projects &amp; Ecosystem</vt:lpstr>
      <vt:lpstr>Hue</vt:lpstr>
      <vt:lpstr>Typical Hadoop Cluster</vt:lpstr>
      <vt:lpstr>Hadoop “hello world”</vt:lpstr>
      <vt:lpstr>Mapper.py</vt:lpstr>
      <vt:lpstr>Reducer.py</vt:lpstr>
      <vt:lpstr>Big Data Today</vt:lpstr>
      <vt:lpstr>Today’s Big Data Initiatives: Transactions, Logs, Machine Data</vt:lpstr>
      <vt:lpstr>IT leads Big Data usage.. but departments are catching up...</vt:lpstr>
      <vt:lpstr>Transaction Data = Mainframe Computers</vt:lpstr>
      <vt:lpstr>The ROI Behind the Hype</vt:lpstr>
      <vt:lpstr>Integration Problem For Data Scientists</vt:lpstr>
      <vt:lpstr>Can We Increase Agility?</vt:lpstr>
      <vt:lpstr>Analytics Solution Model (Banking)</vt:lpstr>
      <vt:lpstr>Self Service, Top Down</vt:lpstr>
      <vt:lpstr>Implementation</vt:lpstr>
      <vt:lpstr>Faster!</vt:lpstr>
      <vt:lpstr>Mainframe Integration</vt:lpstr>
      <vt:lpstr>Obstacles to Include Mainframe Data</vt:lpstr>
      <vt:lpstr>Data Ingestion Challenges</vt:lpstr>
      <vt:lpstr>vStorm Enterprise – Mainframe data to Mainstream</vt:lpstr>
      <vt:lpstr>PowerPoint Presentation</vt:lpstr>
      <vt:lpstr>Use Cases</vt:lpstr>
      <vt:lpstr>Financial Services Use Case</vt:lpstr>
      <vt:lpstr>Health Care Use Case</vt:lpstr>
      <vt:lpstr>Public Sector Use Case</vt:lpstr>
      <vt:lpstr>Retail Use Case</vt:lpstr>
      <vt:lpstr>Unlock New Insight and Reduce Cost</vt:lpstr>
      <vt:lpstr>White Papers and Articles</vt:lpstr>
      <vt:lpstr>Videos</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2010-04-19T20:53:40Z</dcterms:created>
  <dcterms:modified xsi:type="dcterms:W3CDTF">2015-06-27T11:55:15Z</dcterms:modified>
</cp:coreProperties>
</file>