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4" r:id="rId1"/>
  </p:sldMasterIdLst>
  <p:notesMasterIdLst>
    <p:notesMasterId r:id="rId34"/>
  </p:notesMasterIdLst>
  <p:handoutMasterIdLst>
    <p:handoutMasterId r:id="rId35"/>
  </p:handoutMasterIdLst>
  <p:sldIdLst>
    <p:sldId id="411" r:id="rId2"/>
    <p:sldId id="396" r:id="rId3"/>
    <p:sldId id="261" r:id="rId4"/>
    <p:sldId id="425" r:id="rId5"/>
    <p:sldId id="439" r:id="rId6"/>
    <p:sldId id="438" r:id="rId7"/>
    <p:sldId id="421" r:id="rId8"/>
    <p:sldId id="442" r:id="rId9"/>
    <p:sldId id="419" r:id="rId10"/>
    <p:sldId id="443" r:id="rId11"/>
    <p:sldId id="444" r:id="rId12"/>
    <p:sldId id="445" r:id="rId13"/>
    <p:sldId id="446" r:id="rId14"/>
    <p:sldId id="447" r:id="rId15"/>
    <p:sldId id="448" r:id="rId16"/>
    <p:sldId id="449" r:id="rId17"/>
    <p:sldId id="450" r:id="rId18"/>
    <p:sldId id="452" r:id="rId19"/>
    <p:sldId id="453" r:id="rId20"/>
    <p:sldId id="454" r:id="rId21"/>
    <p:sldId id="455" r:id="rId22"/>
    <p:sldId id="456" r:id="rId23"/>
    <p:sldId id="457" r:id="rId24"/>
    <p:sldId id="458" r:id="rId25"/>
    <p:sldId id="459" r:id="rId26"/>
    <p:sldId id="460" r:id="rId27"/>
    <p:sldId id="462" r:id="rId28"/>
    <p:sldId id="463" r:id="rId29"/>
    <p:sldId id="464" r:id="rId30"/>
    <p:sldId id="465" r:id="rId31"/>
    <p:sldId id="466" r:id="rId32"/>
    <p:sldId id="467" r:id="rId33"/>
  </p:sldIdLst>
  <p:sldSz cx="9144000" cy="6858000" type="letter"/>
  <p:notesSz cx="7102475" cy="9388475"/>
  <p:kinsoku lang="ja-JP" invalStChars="、。，．・：；？！゛゜ヽヾゝゞ々ー’”）〕］｝〉》」』】°‰′″℃￠％ぁぃぅぇぉっゃゅょゎァィゥェォッャュョヮヵヶ!%),.:;?]}｡｣､･ｧｨｩｪｫｬｭｮｯｰﾞﾟ" invalEndChars="‘“（〔［｛〈《「『【￥＄$([\{｢￡"/>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6"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walt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0000"/>
    <a:srgbClr val="2682AF"/>
    <a:srgbClr val="000000"/>
    <a:srgbClr val="009900"/>
    <a:srgbClr val="66FF99"/>
    <a:srgbClr val="C6FEC9"/>
    <a:srgbClr val="00CC00"/>
    <a:srgbClr val="DAFEDC"/>
    <a:srgbClr val="0367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1" autoAdjust="0"/>
    <p:restoredTop sz="62376" autoAdjust="0"/>
  </p:normalViewPr>
  <p:slideViewPr>
    <p:cSldViewPr snapToGrid="0">
      <p:cViewPr varScale="1">
        <p:scale>
          <a:sx n="77" d="100"/>
          <a:sy n="77" d="100"/>
        </p:scale>
        <p:origin x="768" y="31"/>
      </p:cViewPr>
      <p:guideLst>
        <p:guide orient="horz" pos="2160"/>
        <p:guide pos="2880"/>
      </p:guideLst>
    </p:cSldViewPr>
  </p:slideViewPr>
  <p:outlineViewPr>
    <p:cViewPr>
      <p:scale>
        <a:sx n="33" d="100"/>
        <a:sy n="33" d="100"/>
      </p:scale>
      <p:origin x="0" y="-55457"/>
    </p:cViewPr>
  </p:outlineViewPr>
  <p:notesTextViewPr>
    <p:cViewPr>
      <p:scale>
        <a:sx n="100" d="100"/>
        <a:sy n="100" d="100"/>
      </p:scale>
      <p:origin x="0" y="0"/>
    </p:cViewPr>
  </p:notesTextViewPr>
  <p:sorterViewPr>
    <p:cViewPr>
      <p:scale>
        <a:sx n="66" d="100"/>
        <a:sy n="66" d="100"/>
      </p:scale>
      <p:origin x="0" y="6600"/>
    </p:cViewPr>
  </p:sorterViewPr>
  <p:notesViewPr>
    <p:cSldViewPr snapToGrid="0">
      <p:cViewPr varScale="1">
        <p:scale>
          <a:sx n="56" d="100"/>
          <a:sy n="56" d="100"/>
        </p:scale>
        <p:origin x="2299" y="43"/>
      </p:cViewPr>
      <p:guideLst>
        <p:guide orient="horz" pos="2956"/>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45567" y="8945985"/>
            <a:ext cx="3096074" cy="277358"/>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7" tIns="46334" rIns="92667" bIns="46334" numCol="1" anchor="b" anchorCtr="0" compatLnSpc="1">
            <a:prstTxWarp prst="textNoShape">
              <a:avLst/>
            </a:prstTxWarp>
            <a:spAutoFit/>
          </a:bodyPr>
          <a:lstStyle>
            <a:lvl1pPr algn="r" defTabSz="926247" eaLnBrk="0" hangingPunct="0">
              <a:defRPr sz="1200">
                <a:latin typeface="Courier" pitchFamily="49" charset="0"/>
              </a:defRPr>
            </a:lvl1pPr>
          </a:lstStyle>
          <a:p>
            <a:fld id="{005F8275-A4D8-4982-B06E-B996753F38B6}" type="slidenum">
              <a:rPr lang="en-US" altLang="en-US"/>
              <a:pPr/>
              <a:t>‹#›</a:t>
            </a:fld>
            <a:endParaRPr lang="en-US" alt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1212850" y="711200"/>
            <a:ext cx="4676775" cy="3506788"/>
          </a:xfrm>
          <a:prstGeom prst="rect">
            <a:avLst/>
          </a:prstGeom>
          <a:no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p:cNvSpPr>
            <a:spLocks noGrp="1" noChangeArrowheads="1"/>
          </p:cNvSpPr>
          <p:nvPr>
            <p:ph type="body" sz="quarter" idx="3"/>
          </p:nvPr>
        </p:nvSpPr>
        <p:spPr bwMode="auto">
          <a:xfrm>
            <a:off x="945710" y="4458564"/>
            <a:ext cx="5211055" cy="4224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4" tIns="45804" rIns="93244" bIns="4580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Rectangle 4"/>
          <p:cNvSpPr>
            <a:spLocks noGrp="1" noChangeArrowheads="1"/>
          </p:cNvSpPr>
          <p:nvPr>
            <p:ph type="sldNum" sz="quarter" idx="5"/>
          </p:nvPr>
        </p:nvSpPr>
        <p:spPr bwMode="auto">
          <a:xfrm>
            <a:off x="4022485" y="8917127"/>
            <a:ext cx="3078383" cy="46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4" tIns="46232" rIns="92464" bIns="46232" numCol="1" anchor="b" anchorCtr="0" compatLnSpc="1">
            <a:prstTxWarp prst="textNoShape">
              <a:avLst/>
            </a:prstTxWarp>
          </a:bodyPr>
          <a:lstStyle>
            <a:lvl1pPr algn="r" eaLnBrk="0" hangingPunct="0">
              <a:defRPr sz="1200">
                <a:latin typeface="Times New Roman" panose="02020603050405020304" pitchFamily="18" charset="0"/>
              </a:defRPr>
            </a:lvl1pPr>
          </a:lstStyle>
          <a:p>
            <a:fld id="{516391AB-1413-4E3A-8D9E-29BC3540CD25}" type="slidenum">
              <a:rPr lang="en-US" altLang="en-US"/>
              <a:pPr/>
              <a:t>‹#›</a:t>
            </a:fld>
            <a:endParaRPr lang="en-US" altLang="en-US"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vm.marist.edu/trac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F0496345-0FF3-4B8F-B118-8FF8CA6E2DAC}" type="slidenum">
              <a:rPr lang="en-US" altLang="en-US"/>
              <a:pPr/>
              <a:t>1</a:t>
            </a:fld>
            <a:endParaRPr lang="en-US" altLang="en-US" dirty="0"/>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r>
              <a:rPr lang="en-US" altLang="en-US" sz="1200" dirty="0">
                <a:latin typeface="Arial" panose="020B0604020202020204" pitchFamily="34" charset="0"/>
              </a:rPr>
              <a:t>A ‘feel free to ask any z/VM or Linux on z Systems’ open discussion session, ‘primed’ with the online location of good sources and sample tools.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10</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391910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11</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79351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12</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689308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13</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78106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14</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84565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15</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13135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16</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86394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17</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25025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18</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8002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19</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12069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93BA67EC-AA45-4504-8CD4-D8BFB34AFD08}" type="slidenum">
              <a:rPr lang="en-US" altLang="en-US"/>
              <a:pPr/>
              <a:t>2</a:t>
            </a:fld>
            <a:endParaRPr lang="en-US" altLang="en-US" dirty="0"/>
          </a:p>
        </p:txBody>
      </p:sp>
      <p:sp>
        <p:nvSpPr>
          <p:cNvPr id="431108" name="Rectangle 4"/>
          <p:cNvSpPr>
            <a:spLocks noGrp="1" noRot="1" noChangeAspect="1" noChangeArrowheads="1" noTextEdit="1"/>
          </p:cNvSpPr>
          <p:nvPr>
            <p:ph type="sldImg"/>
          </p:nvPr>
        </p:nvSpPr>
        <p:spPr>
          <a:ln/>
        </p:spPr>
      </p:sp>
      <p:sp>
        <p:nvSpPr>
          <p:cNvPr id="431109" name="Rectangle 5"/>
          <p:cNvSpPr>
            <a:spLocks noGrp="1" noChangeArrowheads="1"/>
          </p:cNvSpPr>
          <p:nvPr>
            <p:ph type="body" idx="1"/>
          </p:nvPr>
        </p:nvSpPr>
        <p:spPr/>
        <p:txBody>
          <a:bodyPr/>
          <a:lstStyle/>
          <a:p>
            <a:r>
              <a:rPr lang="en-US" altLang="en-US" dirty="0"/>
              <a:t>CAVMEN = “</a:t>
            </a:r>
            <a:r>
              <a:rPr lang="en-US" altLang="en-US" b="1" u="sng" dirty="0"/>
              <a:t>C</a:t>
            </a:r>
            <a:r>
              <a:rPr lang="en-US" altLang="en-US" dirty="0"/>
              <a:t>hicago </a:t>
            </a:r>
            <a:r>
              <a:rPr lang="en-US" altLang="en-US" b="1" u="sng" dirty="0"/>
              <a:t>A</a:t>
            </a:r>
            <a:r>
              <a:rPr lang="en-US" altLang="en-US" dirty="0"/>
              <a:t>rea </a:t>
            </a:r>
            <a:r>
              <a:rPr lang="en-US" altLang="en-US" b="1" u="sng" dirty="0"/>
              <a:t>VM</a:t>
            </a:r>
            <a:r>
              <a:rPr lang="en-US" altLang="en-US" dirty="0"/>
              <a:t> </a:t>
            </a:r>
            <a:r>
              <a:rPr lang="en-US" altLang="en-US" b="1" i="0" u="sng" dirty="0"/>
              <a:t>EN</a:t>
            </a:r>
            <a:r>
              <a:rPr lang="en-US" altLang="en-US" dirty="0"/>
              <a:t>thusiasts”, now also referred to as the Chicago Area VM and Linux Regional User Group</a:t>
            </a:r>
          </a:p>
          <a:p>
            <a:endParaRPr lang="en-US" altLang="en-US" dirty="0"/>
          </a:p>
          <a:p>
            <a:r>
              <a:rPr lang="en-US" altLang="en-US" dirty="0"/>
              <a:t>Meetings are still hosted at Aon Hewitt, or whatever it may</a:t>
            </a:r>
            <a:r>
              <a:rPr lang="en-US" altLang="en-US" baseline="0" dirty="0"/>
              <a:t> be </a:t>
            </a:r>
            <a:r>
              <a:rPr lang="en-US" altLang="en-US" dirty="0"/>
              <a:t>called when you read this.  Stuff happens.</a:t>
            </a:r>
          </a:p>
          <a:p>
            <a:r>
              <a:rPr lang="en-US" altLang="en-US"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20</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20897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21</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1760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22</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48192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23</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264707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24</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447645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25</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93066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26</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75602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27</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832452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28</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1903271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29</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66847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D08C116E-D656-4007-9FB8-080C04E92942}" type="slidenum">
              <a:rPr lang="en-US" altLang="en-US"/>
              <a:pPr/>
              <a:t>3</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84310" y="4445738"/>
            <a:ext cx="5211055" cy="4224493"/>
          </a:xfrm>
        </p:spPr>
        <p:txBody>
          <a:bodyPr/>
          <a:lstStyle/>
          <a:p>
            <a:pPr>
              <a:spcBef>
                <a:spcPct val="0"/>
              </a:spcBef>
              <a:spcAft>
                <a:spcPct val="25000"/>
              </a:spcAft>
            </a:pPr>
            <a:r>
              <a:rPr lang="en-US" altLang="en-US" sz="1800" b="1" i="1" dirty="0">
                <a:latin typeface="+mn-lt"/>
              </a:rPr>
              <a:t>Help make this session better </a:t>
            </a:r>
            <a:r>
              <a:rPr lang="en-US" altLang="en-US" sz="1800" dirty="0">
                <a:latin typeface="+mn-lt"/>
              </a:rPr>
              <a:t>should it ever be delivered again (VM Workshop?).  </a:t>
            </a:r>
            <a:r>
              <a:rPr lang="en-US" altLang="en-US" sz="1800" b="1" i="1" dirty="0">
                <a:latin typeface="+mn-lt"/>
              </a:rPr>
              <a:t>Please send me e-mail with your suggestions or questions</a:t>
            </a:r>
            <a:r>
              <a:rPr lang="en-US" altLang="en-US" sz="1800" dirty="0">
                <a:latin typeface="+mn-lt"/>
              </a:rPr>
              <a:t>.</a:t>
            </a:r>
            <a:endParaRPr lang="en-US" altLang="en-US" sz="1400" b="1" u="sng"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0" fontAlgn="auto" latinLnBrk="0" hangingPunct="0">
              <a:lnSpc>
                <a:spcPct val="100000"/>
              </a:lnSpc>
              <a:spcBef>
                <a:spcPts val="0"/>
              </a:spcBef>
              <a:spcAft>
                <a:spcPts val="0"/>
              </a:spcAft>
              <a:buClrTx/>
              <a:buSzTx/>
              <a:buFontTx/>
              <a:buNone/>
              <a:tabLst/>
              <a:defRPr/>
            </a:pPr>
            <a:fld id="{516391AB-1413-4E3A-8D9E-29BC3540CD25}"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457200" rtl="0" eaLnBrk="0" fontAlgn="auto" latinLnBrk="0" hangingPunct="0">
                <a:lnSpc>
                  <a:spcPct val="100000"/>
                </a:lnSpc>
                <a:spcBef>
                  <a:spcPts val="0"/>
                </a:spcBef>
                <a:spcAft>
                  <a:spcPts val="0"/>
                </a:spcAft>
                <a:buClrTx/>
                <a:buSzTx/>
                <a:buFontTx/>
                <a:buNone/>
                <a:tabLst/>
                <a:defRPr/>
              </a:pPr>
              <a:t>30</a:t>
            </a:fld>
            <a:endParaRPr kumimoji="0" lang="en-US" altLang="en-US" sz="1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293283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FA3E7B77-A6C2-48F3-AF09-F9CC10391B97}" type="slidenum">
              <a:rPr lang="en-US" altLang="en-US"/>
              <a:pPr/>
              <a:t>4</a:t>
            </a:fld>
            <a:endParaRPr lang="en-US" altLang="en-US" dirty="0"/>
          </a:p>
        </p:txBody>
      </p:sp>
      <p:sp>
        <p:nvSpPr>
          <p:cNvPr id="589826" name="Rectangle 2"/>
          <p:cNvSpPr>
            <a:spLocks noGrp="1" noRot="1" noChangeAspect="1" noChangeArrowheads="1" noTextEdit="1"/>
          </p:cNvSpPr>
          <p:nvPr>
            <p:ph type="sldImg"/>
          </p:nvPr>
        </p:nvSpPr>
        <p:spPr>
          <a:ln/>
        </p:spPr>
      </p:sp>
      <p:sp>
        <p:nvSpPr>
          <p:cNvPr id="589827" name="Rectangle 3"/>
          <p:cNvSpPr>
            <a:spLocks noGrp="1" noChangeArrowheads="1"/>
          </p:cNvSpPr>
          <p:nvPr>
            <p:ph type="body" idx="1"/>
          </p:nvPr>
        </p:nvSpPr>
        <p:spPr/>
        <p:txBody>
          <a:bodyPr/>
          <a:lstStyle/>
          <a:p>
            <a:endParaRPr lang="en-US" altLang="en-US" sz="10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59A20497-B3A8-4AA7-B17B-4715896E8BDB}" type="slidenum">
              <a:rPr lang="en-US" altLang="en-US"/>
              <a:pPr/>
              <a:t>5</a:t>
            </a:fld>
            <a:endParaRPr lang="en-US" altLang="en-US" dirty="0"/>
          </a:p>
        </p:txBody>
      </p:sp>
      <p:sp>
        <p:nvSpPr>
          <p:cNvPr id="506882" name="Rectangle 2"/>
          <p:cNvSpPr>
            <a:spLocks noGrp="1" noRot="1" noChangeAspect="1" noChangeArrowheads="1" noTextEdit="1"/>
          </p:cNvSpPr>
          <p:nvPr>
            <p:ph type="sldImg"/>
          </p:nvPr>
        </p:nvSpPr>
        <p:spPr>
          <a:xfrm>
            <a:off x="1203325" y="703263"/>
            <a:ext cx="4695825" cy="3521075"/>
          </a:xfrm>
          <a:ln/>
        </p:spPr>
      </p:sp>
      <p:sp>
        <p:nvSpPr>
          <p:cNvPr id="506883" name="Rectangle 3"/>
          <p:cNvSpPr>
            <a:spLocks noGrp="1" noChangeArrowheads="1"/>
          </p:cNvSpPr>
          <p:nvPr>
            <p:ph type="body" idx="1"/>
          </p:nvPr>
        </p:nvSpPr>
        <p:spPr>
          <a:xfrm>
            <a:off x="947320" y="4460167"/>
            <a:ext cx="5207838" cy="4224494"/>
          </a:xfrm>
        </p:spPr>
        <p:txBody>
          <a:bodyPr/>
          <a:lstStyle/>
          <a:p>
            <a:r>
              <a:rPr lang="en-US" altLang="en-US" sz="1400" dirty="0">
                <a:latin typeface="Arial" panose="020B0604020202020204" pitchFamily="34" charset="0"/>
              </a:rPr>
              <a:t>The IBMVM-L listserver is almost like having an added staff of hundreds of z/VM systems programmers, around the world, in different time zones.  The subscribers to the list (including invaluable IBM’ers) are generally very prompt, courteous, have many years of z/VM experience, and a real devotion to “all things VM”.  While they are not a substitute for IBM “level 2 support”, they have “real world” experience, and are willing to “</a:t>
            </a:r>
            <a:r>
              <a:rPr lang="en-US" altLang="en-US" sz="1400" i="1" dirty="0">
                <a:latin typeface="Arial" panose="020B0604020202020204" pitchFamily="34" charset="0"/>
              </a:rPr>
              <a:t>SHARE</a:t>
            </a:r>
            <a:r>
              <a:rPr lang="en-US" altLang="en-US" sz="1400" dirty="0">
                <a:latin typeface="Arial" panose="020B0604020202020204" pitchFamily="34" charset="0"/>
              </a:rPr>
              <a:t>”</a:t>
            </a:r>
            <a:r>
              <a:rPr lang="en-US" altLang="en-US" sz="1400" baseline="0" dirty="0">
                <a:latin typeface="Arial" panose="020B0604020202020204" pitchFamily="34" charset="0"/>
              </a:rPr>
              <a:t> their experience.</a:t>
            </a:r>
            <a:r>
              <a:rPr lang="en-US" altLang="en-US" sz="1400" dirty="0">
                <a:latin typeface="Arial" panose="020B0604020202020204" pitchFamily="34" charset="0"/>
              </a:rPr>
              <a:t> </a:t>
            </a:r>
          </a:p>
          <a:p>
            <a:endParaRPr lang="en-US" altLang="en-US" sz="1400" dirty="0">
              <a:latin typeface="Arial" panose="020B0604020202020204" pitchFamily="34" charset="0"/>
            </a:endParaRPr>
          </a:p>
          <a:p>
            <a:r>
              <a:rPr lang="en-US" altLang="en-US" sz="1400" dirty="0">
                <a:latin typeface="Arial" panose="020B0604020202020204" pitchFamily="34" charset="0"/>
              </a:rPr>
              <a:t>Out of respect for their time</a:t>
            </a:r>
            <a:r>
              <a:rPr lang="en-US" altLang="en-US" sz="1400" i="1" dirty="0">
                <a:latin typeface="Arial" panose="020B0604020202020204" pitchFamily="34" charset="0"/>
              </a:rPr>
              <a:t>, please make an effort to research your problem or question before just asking the list</a:t>
            </a:r>
            <a:r>
              <a:rPr lang="en-US" altLang="en-US" sz="1400" dirty="0">
                <a:latin typeface="Arial" panose="020B0604020202020204" pitchFamily="34" charset="0"/>
              </a:rPr>
              <a:t>.  When you don’t know where to start, can’t find an answer, or need more help (e.g. “of all these choices, which is best, and why?”), explain where you’ve looked, and what you are attempting to achieve.  You’ll find </a:t>
            </a:r>
            <a:r>
              <a:rPr lang="en-US" altLang="en-US" sz="1400" b="1" dirty="0">
                <a:latin typeface="Arial" panose="020B0604020202020204" pitchFamily="34" charset="0"/>
              </a:rPr>
              <a:t>the</a:t>
            </a:r>
            <a:r>
              <a:rPr lang="en-US" altLang="en-US" sz="1400" dirty="0">
                <a:latin typeface="Arial" panose="020B0604020202020204" pitchFamily="34" charset="0"/>
              </a:rPr>
              <a:t> “</a:t>
            </a:r>
            <a:r>
              <a:rPr lang="en-US" altLang="en-US" sz="1400" b="1" dirty="0">
                <a:latin typeface="Arial" panose="020B0604020202020204" pitchFamily="34" charset="0"/>
              </a:rPr>
              <a:t>VM Community” is a</a:t>
            </a:r>
            <a:r>
              <a:rPr lang="en-US" altLang="en-US" sz="1400" dirty="0">
                <a:latin typeface="Arial" panose="020B0604020202020204" pitchFamily="34" charset="0"/>
              </a:rPr>
              <a:t> </a:t>
            </a:r>
            <a:r>
              <a:rPr lang="en-US" altLang="en-US" sz="1400" b="1" dirty="0">
                <a:latin typeface="Arial" panose="020B0604020202020204" pitchFamily="34" charset="0"/>
              </a:rPr>
              <a:t>genuine</a:t>
            </a:r>
            <a:r>
              <a:rPr lang="en-US" altLang="en-US" sz="1400" dirty="0">
                <a:latin typeface="Arial" panose="020B0604020202020204" pitchFamily="34" charset="0"/>
              </a:rPr>
              <a:t> </a:t>
            </a:r>
            <a:r>
              <a:rPr lang="en-US" altLang="en-US" sz="1400" b="1" u="sng" dirty="0">
                <a:latin typeface="Arial" panose="020B0604020202020204" pitchFamily="34" charset="0"/>
              </a:rPr>
              <a:t>community</a:t>
            </a:r>
            <a:r>
              <a:rPr lang="en-US" altLang="en-US" sz="1400" dirty="0">
                <a:latin typeface="Arial" panose="020B0604020202020204" pitchFamily="34" charset="0"/>
              </a:rPr>
              <a:t>, </a:t>
            </a:r>
            <a:r>
              <a:rPr lang="en-US" altLang="en-US" sz="1400" i="1" dirty="0">
                <a:latin typeface="Arial" panose="020B0604020202020204" pitchFamily="34" charset="0"/>
              </a:rPr>
              <a:t>welcoming of new members </a:t>
            </a:r>
            <a:r>
              <a:rPr lang="en-US" altLang="en-US" sz="1400" dirty="0">
                <a:latin typeface="Arial" panose="020B0604020202020204" pitchFamily="34" charset="0"/>
              </a:rPr>
              <a:t>(no ‘flaming’) – even when you don’t know where to start or what to ask.</a:t>
            </a:r>
          </a:p>
          <a:p>
            <a:endParaRPr lang="en-US" altLang="en-US" sz="1400" dirty="0">
              <a:latin typeface="Arial" panose="020B0604020202020204" pitchFamily="34" charset="0"/>
            </a:endParaRPr>
          </a:p>
        </p:txBody>
      </p:sp>
    </p:spTree>
    <p:extLst>
      <p:ext uri="{BB962C8B-B14F-4D97-AF65-F5344CB8AC3E}">
        <p14:creationId xmlns:p14="http://schemas.microsoft.com/office/powerpoint/2010/main" val="744938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6</a:t>
            </a:fld>
            <a:endParaRPr lang="en-US" altLang="en-US" dirty="0"/>
          </a:p>
        </p:txBody>
      </p:sp>
    </p:spTree>
    <p:extLst>
      <p:ext uri="{BB962C8B-B14F-4D97-AF65-F5344CB8AC3E}">
        <p14:creationId xmlns:p14="http://schemas.microsoft.com/office/powerpoint/2010/main" val="78334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B17D5260-26EF-4DC5-B9B7-7D742570FE4B}" type="slidenum">
              <a:rPr lang="en-US" altLang="en-US"/>
              <a:pPr/>
              <a:t>7</a:t>
            </a:fld>
            <a:endParaRPr lang="en-US" altLang="en-US" dirty="0"/>
          </a:p>
        </p:txBody>
      </p:sp>
      <p:sp>
        <p:nvSpPr>
          <p:cNvPr id="497666"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67"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497668"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69"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70" name="Rectangle 6"/>
          <p:cNvSpPr>
            <a:spLocks noGrp="1" noRot="1" noChangeAspect="1" noChangeArrowheads="1" noTextEdit="1"/>
          </p:cNvSpPr>
          <p:nvPr>
            <p:ph type="sldImg"/>
          </p:nvPr>
        </p:nvSpPr>
        <p:spPr>
          <a:ln cap="flat"/>
        </p:spPr>
      </p:sp>
      <p:sp>
        <p:nvSpPr>
          <p:cNvPr id="497671" name="Rectangle 7"/>
          <p:cNvSpPr>
            <a:spLocks noGrp="1" noChangeArrowheads="1"/>
          </p:cNvSpPr>
          <p:nvPr>
            <p:ph type="body" idx="1"/>
          </p:nvPr>
        </p:nvSpPr>
        <p:spPr>
          <a:xfrm>
            <a:off x="945710" y="4458564"/>
            <a:ext cx="5269895" cy="4697011"/>
          </a:xfrm>
          <a:noFill/>
          <a:ln/>
        </p:spPr>
        <p:txBody>
          <a:bodyPr/>
          <a:lstStyle/>
          <a:p>
            <a:pPr marL="91440">
              <a:spcBef>
                <a:spcPts val="0"/>
              </a:spcBef>
            </a:pPr>
            <a:r>
              <a:rPr lang="en-US" altLang="en-US" sz="700" dirty="0">
                <a:latin typeface="Arial" panose="020B0604020202020204" pitchFamily="34" charset="0"/>
              </a:rPr>
              <a:t>QDI makes it very easy to see comments, quoted strings, unpaired parentheses, and in this case, the </a:t>
            </a:r>
            <a:r>
              <a:rPr lang="en-US" altLang="en-US" sz="700" i="1" dirty="0">
                <a:latin typeface="Arial" panose="020B0604020202020204" pitchFamily="34" charset="0"/>
              </a:rPr>
              <a:t>intentional missing quote</a:t>
            </a:r>
            <a:r>
              <a:rPr lang="en-US" altLang="en-US" sz="700" dirty="0">
                <a:latin typeface="Arial" panose="020B0604020202020204" pitchFamily="34" charset="0"/>
              </a:rPr>
              <a:t>.  </a:t>
            </a:r>
          </a:p>
          <a:p>
            <a:pPr marL="91440">
              <a:spcBef>
                <a:spcPts val="0"/>
              </a:spcBef>
            </a:pPr>
            <a:endParaRPr lang="en-US" altLang="en-US" sz="700" dirty="0">
              <a:latin typeface="Arial" panose="020B0604020202020204" pitchFamily="34" charset="0"/>
            </a:endParaRPr>
          </a:p>
          <a:p>
            <a:pPr marL="91440">
              <a:spcBef>
                <a:spcPts val="0"/>
              </a:spcBef>
            </a:pPr>
            <a:r>
              <a:rPr lang="en-US" altLang="en-US" sz="700" dirty="0">
                <a:latin typeface="Arial" panose="020B0604020202020204" pitchFamily="34" charset="0"/>
              </a:rPr>
              <a:t>Should also mention “VMARC” and “TRACK” as two other commonly installed public domain utilities.</a:t>
            </a:r>
            <a:br>
              <a:rPr lang="en-US" altLang="en-US" sz="700" dirty="0">
                <a:latin typeface="Arial" panose="020B0604020202020204" pitchFamily="34" charset="0"/>
              </a:rPr>
            </a:br>
            <a:endParaRPr lang="en-US" altLang="en-US" sz="700" dirty="0">
              <a:latin typeface="Arial" panose="020B0604020202020204" pitchFamily="34" charset="0"/>
            </a:endParaRPr>
          </a:p>
          <a:p>
            <a:pPr marL="548640" lvl="2" indent="-171450">
              <a:spcBef>
                <a:spcPts val="0"/>
              </a:spcBef>
              <a:buFont typeface="Arial" panose="020B0604020202020204" pitchFamily="34" charset="0"/>
              <a:buChar char="•"/>
            </a:pPr>
            <a:r>
              <a:rPr lang="en-US" altLang="en-US" sz="700" dirty="0">
                <a:latin typeface="Arial" panose="020B0604020202020204" pitchFamily="34" charset="0"/>
              </a:rPr>
              <a:t>VMARC, a “VM friendly” common utility alternate to ZIP</a:t>
            </a:r>
            <a:br>
              <a:rPr lang="en-US" altLang="en-US" sz="700" dirty="0">
                <a:latin typeface="Arial" panose="020B0604020202020204" pitchFamily="34" charset="0"/>
              </a:rPr>
            </a:br>
            <a:r>
              <a:rPr lang="en-US" altLang="en-US" sz="700" dirty="0">
                <a:latin typeface="Arial" panose="020B0604020202020204" pitchFamily="34" charset="0"/>
              </a:rPr>
              <a:t>http://www.vm.ibm.com/download/</a:t>
            </a:r>
            <a:br>
              <a:rPr lang="en-US" altLang="en-US" sz="700" dirty="0">
                <a:latin typeface="Arial" panose="020B0604020202020204" pitchFamily="34" charset="0"/>
              </a:rPr>
            </a:br>
            <a:endParaRPr lang="en-US" altLang="en-US" sz="700" dirty="0">
              <a:latin typeface="Arial" panose="020B0604020202020204" pitchFamily="34" charset="0"/>
            </a:endParaRPr>
          </a:p>
          <a:p>
            <a:pPr marL="548640" lvl="2" indent="-171450">
              <a:spcBef>
                <a:spcPts val="0"/>
              </a:spcBef>
              <a:buFont typeface="Arial" panose="020B0604020202020204" pitchFamily="34" charset="0"/>
              <a:buChar char="•"/>
            </a:pPr>
            <a:r>
              <a:rPr lang="en-US" altLang="en-US" sz="700" dirty="0">
                <a:latin typeface="Arial" panose="020B0604020202020204" pitchFamily="34" charset="0"/>
              </a:rPr>
              <a:t>TRACK, every serious z/VM sysprog’s friend:</a:t>
            </a:r>
            <a:br>
              <a:rPr lang="en-US" altLang="en-US" sz="700" dirty="0">
                <a:latin typeface="Arial" panose="020B0604020202020204" pitchFamily="34" charset="0"/>
              </a:rPr>
            </a:br>
            <a:r>
              <a:rPr lang="en-US" altLang="en-US" sz="700" b="1" baseline="0" dirty="0">
                <a:solidFill>
                  <a:srgbClr val="0000FF"/>
                </a:solidFill>
                <a:latin typeface="Arial" panose="020B0604020202020204" pitchFamily="34" charset="0"/>
                <a:hlinkClick r:id="rId3"/>
              </a:rPr>
              <a:t>http://vm.marist.edu/track/</a:t>
            </a:r>
            <a:endParaRPr lang="en-US" altLang="en-US" sz="700" b="1" baseline="0" dirty="0">
              <a:solidFill>
                <a:srgbClr val="0000FF"/>
              </a:solidFill>
              <a:latin typeface="Arial" panose="020B0604020202020204" pitchFamily="34" charset="0"/>
            </a:endParaRPr>
          </a:p>
          <a:p>
            <a:pPr lvl="1"/>
            <a:endParaRPr lang="en-US" altLang="en-US" sz="700" dirty="0">
              <a:latin typeface="Arial" panose="020B0604020202020204" pitchFamily="34" charset="0"/>
            </a:endParaRPr>
          </a:p>
          <a:p>
            <a:pPr lvl="1"/>
            <a:r>
              <a:rPr lang="en-US" altLang="en-US" sz="700" dirty="0">
                <a:latin typeface="Arial" panose="020B0604020202020204" pitchFamily="34" charset="0"/>
              </a:rPr>
              <a:t>“TRACK HELPME” file:</a:t>
            </a:r>
          </a:p>
          <a:p>
            <a:pPr lvl="2"/>
            <a:r>
              <a:rPr lang="en-US" altLang="en-US" sz="700" dirty="0">
                <a:latin typeface="Arial" panose="020B0604020202020204" pitchFamily="34" charset="0"/>
              </a:rPr>
              <a:t>OK, so I'm getting more forgetful...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T user CMS XEDIT                                                                </a:t>
            </a:r>
          </a:p>
          <a:p>
            <a:pPr lvl="2"/>
            <a:r>
              <a:rPr lang="en-US" altLang="en-US" sz="700" dirty="0">
                <a:latin typeface="Arial" panose="020B0604020202020204" pitchFamily="34" charset="0"/>
              </a:rPr>
              <a:t>T user CMS ALL                                                                  </a:t>
            </a:r>
          </a:p>
          <a:p>
            <a:pPr lvl="2"/>
            <a:r>
              <a:rPr lang="en-US" altLang="en-US" sz="700" dirty="0">
                <a:latin typeface="Arial" panose="020B0604020202020204" pitchFamily="34" charset="0"/>
              </a:rPr>
              <a:t>T user CONSole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T user CMS STACK                                                                </a:t>
            </a:r>
          </a:p>
          <a:p>
            <a:pPr lvl="2"/>
            <a:r>
              <a:rPr lang="en-US" altLang="en-US" sz="700" dirty="0">
                <a:latin typeface="Arial" panose="020B0604020202020204" pitchFamily="34" charset="0"/>
              </a:rPr>
              <a:t>T user DEV CLASS * IO PENDING                                                   </a:t>
            </a:r>
          </a:p>
          <a:p>
            <a:pPr lvl="2"/>
            <a:r>
              <a:rPr lang="en-US" altLang="en-US" sz="700" dirty="0">
                <a:latin typeface="Arial" panose="020B0604020202020204" pitchFamily="34" charset="0"/>
              </a:rPr>
              <a:t>T user DEV CLASS * IO ACTIVE                                                    </a:t>
            </a:r>
          </a:p>
          <a:p>
            <a:pPr lvl="2"/>
            <a:r>
              <a:rPr lang="en-US" altLang="en-US" sz="700" dirty="0">
                <a:latin typeface="Arial" panose="020B0604020202020204" pitchFamily="34" charset="0"/>
              </a:rPr>
              <a:t>T user CMS DISKS SFS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FORMAT VMDBK address HCPOM1 MACLIB                                              </a:t>
            </a:r>
          </a:p>
          <a:p>
            <a:pPr lvl="2"/>
            <a:r>
              <a:rPr lang="en-US" altLang="en-US" sz="700" dirty="0">
                <a:latin typeface="Arial" panose="020B0604020202020204" pitchFamily="34" charset="0"/>
              </a:rPr>
              <a:t>                                                                                </a:t>
            </a:r>
          </a:p>
          <a:p>
            <a:pPr lvl="2">
              <a:spcBef>
                <a:spcPts val="0"/>
              </a:spcBef>
            </a:pPr>
            <a:r>
              <a:rPr lang="en-US" altLang="en-US" sz="700" dirty="0">
                <a:latin typeface="Arial" panose="020B0604020202020204" pitchFamily="34" charset="0"/>
              </a:rPr>
              <a:t>Nota bene: As of 2017/06/18 TRACK can be obtained from:                         </a:t>
            </a:r>
          </a:p>
          <a:p>
            <a:pPr lvl="2">
              <a:spcBef>
                <a:spcPts val="0"/>
              </a:spcBef>
            </a:pPr>
            <a:r>
              <a:rPr lang="en-US" altLang="en-US" sz="700" dirty="0">
                <a:latin typeface="Arial" panose="020B0604020202020204" pitchFamily="34" charset="0"/>
              </a:rPr>
              <a:t>           </a:t>
            </a:r>
            <a:r>
              <a:rPr lang="en-US" altLang="en-US" sz="700" b="1" dirty="0">
                <a:latin typeface="Arial" panose="020B0604020202020204" pitchFamily="34" charset="0"/>
                <a:hlinkClick r:id="rId3"/>
              </a:rPr>
              <a:t>http://vm.marist.edu/track/</a:t>
            </a:r>
            <a:endParaRPr lang="en-US" altLang="en-US" sz="700" b="1" dirty="0">
              <a:latin typeface="Arial" panose="020B0604020202020204" pitchFamily="34" charset="0"/>
            </a:endParaRPr>
          </a:p>
          <a:p>
            <a:pPr lvl="2"/>
            <a:br>
              <a:rPr lang="en-US" altLang="en-US" dirty="0">
                <a:latin typeface="Arial" panose="020B0604020202020204" pitchFamily="34" charset="0"/>
              </a:rPr>
            </a:br>
            <a:endParaRPr lang="en-US" altLang="en-US"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8</a:t>
            </a:fld>
            <a:endParaRPr lang="en-US" altLang="en-US" dirty="0"/>
          </a:p>
        </p:txBody>
      </p:sp>
    </p:spTree>
    <p:extLst>
      <p:ext uri="{BB962C8B-B14F-4D97-AF65-F5344CB8AC3E}">
        <p14:creationId xmlns:p14="http://schemas.microsoft.com/office/powerpoint/2010/main" val="1104587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9</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69012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r>
              <a:rPr lang="en-US" dirty="0"/>
              <a:t>2/9/2017</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174997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756136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59293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126535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03990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871148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2525857D-6284-461F-ACC0-D5C5E7E70A2E}" type="slidenum">
              <a:rPr lang="en-US" altLang="en-US" smtClean="0"/>
              <a:pPr/>
              <a:t>‹#›</a:t>
            </a:fld>
            <a:endParaRPr lang="en-US" altLang="en-US" sz="1400" b="0" dirty="0"/>
          </a:p>
        </p:txBody>
      </p:sp>
    </p:spTree>
    <p:extLst>
      <p:ext uri="{BB962C8B-B14F-4D97-AF65-F5344CB8AC3E}">
        <p14:creationId xmlns:p14="http://schemas.microsoft.com/office/powerpoint/2010/main" val="445508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314392B5-CA99-4F33-BA84-043F14126DC1}" type="slidenum">
              <a:rPr lang="en-US" altLang="en-US" smtClean="0"/>
              <a:pPr/>
              <a:t>‹#›</a:t>
            </a:fld>
            <a:endParaRPr lang="en-US" altLang="en-US" sz="1400" b="0" dirty="0"/>
          </a:p>
        </p:txBody>
      </p:sp>
    </p:spTree>
    <p:extLst>
      <p:ext uri="{BB962C8B-B14F-4D97-AF65-F5344CB8AC3E}">
        <p14:creationId xmlns:p14="http://schemas.microsoft.com/office/powerpoint/2010/main" val="2604306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8013" y="381000"/>
            <a:ext cx="7121525" cy="1039813"/>
          </a:xfrm>
        </p:spPr>
        <p:txBody>
          <a:bodyPr/>
          <a:lstStyle/>
          <a:p>
            <a:r>
              <a:rPr lang="en-US"/>
              <a:t>Click to edit Master title style</a:t>
            </a:r>
          </a:p>
        </p:txBody>
      </p:sp>
      <p:sp>
        <p:nvSpPr>
          <p:cNvPr id="3" name="Text Placeholder 2"/>
          <p:cNvSpPr>
            <a:spLocks noGrp="1"/>
          </p:cNvSpPr>
          <p:nvPr>
            <p:ph type="body" sz="half" idx="1"/>
          </p:nvPr>
        </p:nvSpPr>
        <p:spPr>
          <a:xfrm>
            <a:off x="604838" y="1620838"/>
            <a:ext cx="3981450" cy="4181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38688" y="1620838"/>
            <a:ext cx="3981450" cy="4181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7061200" y="6396038"/>
            <a:ext cx="1855788" cy="339725"/>
          </a:xfrm>
        </p:spPr>
        <p:txBody>
          <a:bodyPr/>
          <a:lstStyle>
            <a:lvl1pPr>
              <a:defRPr sz="1400"/>
            </a:lvl1pPr>
          </a:lstStyle>
          <a:p>
            <a:fld id="{95D47895-071E-470B-95DB-918D6315DC06}" type="slidenum">
              <a:rPr lang="en-US" altLang="en-US" smtClean="0"/>
              <a:pPr/>
              <a:t>‹#›</a:t>
            </a:fld>
            <a:endParaRPr lang="en-US" altLang="en-US" dirty="0"/>
          </a:p>
        </p:txBody>
      </p:sp>
      <p:sp>
        <p:nvSpPr>
          <p:cNvPr id="6" name="Footer Placeholder 5"/>
          <p:cNvSpPr>
            <a:spLocks noGrp="1"/>
          </p:cNvSpPr>
          <p:nvPr>
            <p:ph type="ftr" sz="quarter" idx="11"/>
          </p:nvPr>
        </p:nvSpPr>
        <p:spPr>
          <a:xfrm>
            <a:off x="546100" y="6303963"/>
            <a:ext cx="3244850" cy="373062"/>
          </a:xfrm>
          <a:prstGeom prst="rect">
            <a:avLst/>
          </a:prstGeom>
        </p:spPr>
        <p:txBody>
          <a:bodyPr/>
          <a:lstStyle>
            <a:lvl1pPr>
              <a:defRPr/>
            </a:lvl1pPr>
          </a:lstStyle>
          <a:p>
            <a:endParaRPr lang="en-US" altLang="en-US" dirty="0"/>
          </a:p>
        </p:txBody>
      </p:sp>
    </p:spTree>
    <p:extLst>
      <p:ext uri="{BB962C8B-B14F-4D97-AF65-F5344CB8AC3E}">
        <p14:creationId xmlns:p14="http://schemas.microsoft.com/office/powerpoint/2010/main" val="1147870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lvl1pPr>
              <a:defRPr sz="1400"/>
            </a:lvl1pPr>
          </a:lstStyle>
          <a:p>
            <a:fld id="{AE16375E-330C-4571-BCA7-720BD7881AA1}" type="slidenum">
              <a:rPr lang="en-US" altLang="en-US" smtClean="0"/>
              <a:pPr/>
              <a:t>‹#›</a:t>
            </a:fld>
            <a:endParaRPr lang="en-US" altLang="en-US" dirty="0"/>
          </a:p>
        </p:txBody>
      </p:sp>
    </p:spTree>
    <p:extLst>
      <p:ext uri="{BB962C8B-B14F-4D97-AF65-F5344CB8AC3E}">
        <p14:creationId xmlns:p14="http://schemas.microsoft.com/office/powerpoint/2010/main" val="3733495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FBEB71C5-0F30-47A5-9764-B601D40F9131}" type="slidenum">
              <a:rPr lang="en-US" altLang="en-US" smtClean="0"/>
              <a:pPr/>
              <a:t>‹#›</a:t>
            </a:fld>
            <a:endParaRPr lang="en-US" altLang="en-US" sz="1400" b="0" dirty="0"/>
          </a:p>
        </p:txBody>
      </p:sp>
    </p:spTree>
    <p:extLst>
      <p:ext uri="{BB962C8B-B14F-4D97-AF65-F5344CB8AC3E}">
        <p14:creationId xmlns:p14="http://schemas.microsoft.com/office/powerpoint/2010/main" val="2576315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p:txBody>
          <a:bodyPr/>
          <a:lstStyle/>
          <a:p>
            <a:endParaRPr lang="en-US" altLang="en-US" dirty="0"/>
          </a:p>
        </p:txBody>
      </p:sp>
      <p:sp>
        <p:nvSpPr>
          <p:cNvPr id="7" name="Slide Number Placeholder 6"/>
          <p:cNvSpPr>
            <a:spLocks noGrp="1"/>
          </p:cNvSpPr>
          <p:nvPr>
            <p:ph type="sldNum" sz="quarter" idx="12"/>
          </p:nvPr>
        </p:nvSpPr>
        <p:spPr/>
        <p:txBody>
          <a:bodyPr/>
          <a:lstStyle/>
          <a:p>
            <a:fld id="{86E5A9EC-DC89-4D29-A620-8859FAEDE4B1}" type="slidenum">
              <a:rPr lang="en-US" altLang="en-US" smtClean="0"/>
              <a:pPr/>
              <a:t>‹#›</a:t>
            </a:fld>
            <a:endParaRPr lang="en-US" altLang="en-US" sz="1400" b="0" dirty="0"/>
          </a:p>
        </p:txBody>
      </p:sp>
    </p:spTree>
    <p:extLst>
      <p:ext uri="{BB962C8B-B14F-4D97-AF65-F5344CB8AC3E}">
        <p14:creationId xmlns:p14="http://schemas.microsoft.com/office/powerpoint/2010/main" val="423526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dirty="0"/>
              <a:t>2/9/2017</a:t>
            </a:r>
          </a:p>
        </p:txBody>
      </p:sp>
      <p:sp>
        <p:nvSpPr>
          <p:cNvPr id="8" name="Footer Placeholder 7"/>
          <p:cNvSpPr>
            <a:spLocks noGrp="1"/>
          </p:cNvSpPr>
          <p:nvPr>
            <p:ph type="ftr" sz="quarter" idx="11"/>
          </p:nvPr>
        </p:nvSpPr>
        <p:spPr/>
        <p:txBody>
          <a:bodyPr/>
          <a:lstStyle/>
          <a:p>
            <a:endParaRPr lang="en-US" altLang="en-US" dirty="0"/>
          </a:p>
        </p:txBody>
      </p:sp>
      <p:sp>
        <p:nvSpPr>
          <p:cNvPr id="9" name="Slide Number Placeholder 8"/>
          <p:cNvSpPr>
            <a:spLocks noGrp="1"/>
          </p:cNvSpPr>
          <p:nvPr>
            <p:ph type="sldNum" sz="quarter" idx="12"/>
          </p:nvPr>
        </p:nvSpPr>
        <p:spPr/>
        <p:txBody>
          <a:bodyPr/>
          <a:lstStyle/>
          <a:p>
            <a:fld id="{1A4D594F-CC18-4199-A262-17E15986A276}" type="slidenum">
              <a:rPr lang="en-US" altLang="en-US" smtClean="0"/>
              <a:pPr/>
              <a:t>‹#›</a:t>
            </a:fld>
            <a:endParaRPr lang="en-US" altLang="en-US" sz="1400" b="0" dirty="0"/>
          </a:p>
        </p:txBody>
      </p:sp>
    </p:spTree>
    <p:extLst>
      <p:ext uri="{BB962C8B-B14F-4D97-AF65-F5344CB8AC3E}">
        <p14:creationId xmlns:p14="http://schemas.microsoft.com/office/powerpoint/2010/main" val="3174360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dirty="0"/>
              <a:t>2/9/2017</a:t>
            </a:r>
          </a:p>
        </p:txBody>
      </p:sp>
      <p:sp>
        <p:nvSpPr>
          <p:cNvPr id="4" name="Footer Placeholder 3"/>
          <p:cNvSpPr>
            <a:spLocks noGrp="1"/>
          </p:cNvSpPr>
          <p:nvPr>
            <p:ph type="ftr" sz="quarter" idx="11"/>
          </p:nvPr>
        </p:nvSpPr>
        <p:spPr/>
        <p:txBody>
          <a:bodyPr/>
          <a:lstStyle/>
          <a:p>
            <a:endParaRPr lang="en-US" altLang="en-US" dirty="0"/>
          </a:p>
        </p:txBody>
      </p:sp>
      <p:sp>
        <p:nvSpPr>
          <p:cNvPr id="5" name="Slide Number Placeholder 4"/>
          <p:cNvSpPr>
            <a:spLocks noGrp="1"/>
          </p:cNvSpPr>
          <p:nvPr>
            <p:ph type="sldNum" sz="quarter" idx="12"/>
          </p:nvPr>
        </p:nvSpPr>
        <p:spPr/>
        <p:txBody>
          <a:bodyPr/>
          <a:lstStyle/>
          <a:p>
            <a:fld id="{BF656A9F-38CD-4ADE-85F8-448459F67651}" type="slidenum">
              <a:rPr lang="en-US" altLang="en-US" smtClean="0"/>
              <a:pPr/>
              <a:t>‹#›</a:t>
            </a:fld>
            <a:endParaRPr lang="en-US" altLang="en-US" sz="1400" b="0" dirty="0"/>
          </a:p>
        </p:txBody>
      </p:sp>
    </p:spTree>
    <p:extLst>
      <p:ext uri="{BB962C8B-B14F-4D97-AF65-F5344CB8AC3E}">
        <p14:creationId xmlns:p14="http://schemas.microsoft.com/office/powerpoint/2010/main" val="286183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2/9/2017</a:t>
            </a:r>
          </a:p>
        </p:txBody>
      </p:sp>
      <p:sp>
        <p:nvSpPr>
          <p:cNvPr id="3" name="Footer Placeholder 2"/>
          <p:cNvSpPr>
            <a:spLocks noGrp="1"/>
          </p:cNvSpPr>
          <p:nvPr>
            <p:ph type="ftr" sz="quarter" idx="11"/>
          </p:nvPr>
        </p:nvSpPr>
        <p:spPr/>
        <p:txBody>
          <a:bodyPr/>
          <a:lstStyle/>
          <a:p>
            <a:endParaRPr lang="en-US" altLang="en-US" dirty="0"/>
          </a:p>
        </p:txBody>
      </p:sp>
      <p:sp>
        <p:nvSpPr>
          <p:cNvPr id="4" name="Slide Number Placeholder 3"/>
          <p:cNvSpPr>
            <a:spLocks noGrp="1"/>
          </p:cNvSpPr>
          <p:nvPr>
            <p:ph type="sldNum" sz="quarter" idx="12"/>
          </p:nvPr>
        </p:nvSpPr>
        <p:spPr/>
        <p:txBody>
          <a:bodyPr/>
          <a:lstStyle/>
          <a:p>
            <a:fld id="{269B1AFA-A758-4BEE-B182-2F8BCF00003C}" type="slidenum">
              <a:rPr lang="en-US" altLang="en-US" smtClean="0"/>
              <a:pPr/>
              <a:t>‹#›</a:t>
            </a:fld>
            <a:endParaRPr lang="en-US" altLang="en-US" sz="1400" b="0" dirty="0"/>
          </a:p>
        </p:txBody>
      </p:sp>
    </p:spTree>
    <p:extLst>
      <p:ext uri="{BB962C8B-B14F-4D97-AF65-F5344CB8AC3E}">
        <p14:creationId xmlns:p14="http://schemas.microsoft.com/office/powerpoint/2010/main" val="353186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p:txBody>
          <a:bodyPr/>
          <a:lstStyle/>
          <a:p>
            <a:endParaRPr lang="en-US" altLang="en-US" dirty="0"/>
          </a:p>
        </p:txBody>
      </p:sp>
      <p:sp>
        <p:nvSpPr>
          <p:cNvPr id="7" name="Slide Number Placeholder 6"/>
          <p:cNvSpPr>
            <a:spLocks noGrp="1"/>
          </p:cNvSpPr>
          <p:nvPr>
            <p:ph type="sldNum" sz="quarter" idx="12"/>
          </p:nvPr>
        </p:nvSpPr>
        <p:spPr/>
        <p:txBody>
          <a:bodyPr/>
          <a:lstStyle/>
          <a:p>
            <a:fld id="{29897267-AF65-4975-A72F-934CDC7DF0AE}" type="slidenum">
              <a:rPr lang="en-US" altLang="en-US" smtClean="0"/>
              <a:pPr/>
              <a:t>‹#›</a:t>
            </a:fld>
            <a:endParaRPr lang="en-US" altLang="en-US" sz="1400" b="0" dirty="0"/>
          </a:p>
        </p:txBody>
      </p:sp>
    </p:spTree>
    <p:extLst>
      <p:ext uri="{BB962C8B-B14F-4D97-AF65-F5344CB8AC3E}">
        <p14:creationId xmlns:p14="http://schemas.microsoft.com/office/powerpoint/2010/main" val="3375330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a:xfrm>
            <a:off x="533400" y="6172200"/>
            <a:ext cx="5811724" cy="365125"/>
          </a:xfrm>
        </p:spPr>
        <p:txBody>
          <a:bodyPr/>
          <a:lstStyle/>
          <a:p>
            <a:endParaRPr lang="en-US" altLang="en-US" dirty="0"/>
          </a:p>
        </p:txBody>
      </p:sp>
      <p:sp>
        <p:nvSpPr>
          <p:cNvPr id="7" name="Slide Number Placeholder 6"/>
          <p:cNvSpPr>
            <a:spLocks noGrp="1"/>
          </p:cNvSpPr>
          <p:nvPr>
            <p:ph type="sldNum" sz="quarter" idx="12"/>
          </p:nvPr>
        </p:nvSpPr>
        <p:spPr/>
        <p:txBody>
          <a:bodyPr/>
          <a:lstStyle/>
          <a:p>
            <a:fld id="{7A1897A9-A6E2-41FE-A998-C0AC4F614D5F}" type="slidenum">
              <a:rPr lang="en-US" altLang="en-US" smtClean="0"/>
              <a:pPr/>
              <a:t>‹#›</a:t>
            </a:fld>
            <a:endParaRPr lang="en-US" altLang="en-US" sz="1400" b="0" dirty="0"/>
          </a:p>
        </p:txBody>
      </p:sp>
    </p:spTree>
    <p:extLst>
      <p:ext uri="{BB962C8B-B14F-4D97-AF65-F5344CB8AC3E}">
        <p14:creationId xmlns:p14="http://schemas.microsoft.com/office/powerpoint/2010/main" val="229355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r>
              <a:rPr lang="en-US" dirty="0"/>
              <a:t>2/9/2017</a:t>
            </a:r>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321006141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Lst>
  <p:hf hdr="0" ft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457200" rtl="0" eaLnBrk="1" latinLnBrk="0" hangingPunct="1">
        <a:spcBef>
          <a:spcPct val="20000"/>
        </a:spcBef>
        <a:spcAft>
          <a:spcPts val="600"/>
        </a:spcAft>
        <a:buClr>
          <a:schemeClr val="tx1"/>
        </a:buClr>
        <a:buSzPct val="80000"/>
        <a:buFontTx/>
        <a:buNone/>
        <a:defRPr sz="36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Tx/>
        <a:buNone/>
        <a:defRPr sz="1800"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Tx/>
        <a:buNone/>
        <a:defRPr sz="1600"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Tx/>
        <a:buNone/>
        <a:defRPr sz="1400"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Tx/>
        <a:buNone/>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bm.com/ibmlin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elink.ibmlink.ibm.com/public/applications/publications/cgibin/pbi.cgi?CTY=US" TargetMode="External"/><Relationship Id="rId4" Type="http://schemas.openxmlformats.org/officeDocument/2006/relationships/hyperlink" Target="http://www.ibm.com/support/knowledgecenter/SSB27U_6.4.0/com.ibm.zvm.v640.pdf/pdf.ht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vm.ibm.com/download/" TargetMode="External"/><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hyperlink" Target="http://vm.marist.edu/~pipeline/" TargetMode="External"/><Relationship Id="rId4" Type="http://schemas.openxmlformats.org/officeDocument/2006/relationships/hyperlink" Target="http://www.vmworkshop.org/tools.s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vm.marist.edu/~pipeline/#QDI"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20" name="Rectangle 4"/>
          <p:cNvSpPr>
            <a:spLocks noGrp="1" noChangeArrowheads="1"/>
          </p:cNvSpPr>
          <p:nvPr>
            <p:ph type="title"/>
          </p:nvPr>
        </p:nvSpPr>
        <p:spPr>
          <a:xfrm>
            <a:off x="533400" y="552752"/>
            <a:ext cx="7525658" cy="2895600"/>
          </a:xfrm>
        </p:spPr>
        <p:txBody>
          <a:bodyPr>
            <a:normAutofit/>
          </a:bodyPr>
          <a:lstStyle/>
          <a:p>
            <a:r>
              <a:rPr lang="en-US" sz="3600" b="1" dirty="0">
                <a:solidFill>
                  <a:schemeClr val="bg1"/>
                </a:solidFill>
              </a:rPr>
              <a:t>Ask and Ye Shall Receive – </a:t>
            </a:r>
            <a:br>
              <a:rPr lang="en-US" sz="3600" b="1" dirty="0">
                <a:solidFill>
                  <a:schemeClr val="bg1"/>
                </a:solidFill>
              </a:rPr>
            </a:br>
            <a:r>
              <a:rPr lang="en-US" sz="3600" b="1" dirty="0">
                <a:solidFill>
                  <a:schemeClr val="bg1"/>
                </a:solidFill>
              </a:rPr>
              <a:t>	Open Discussion Session</a:t>
            </a:r>
            <a:br>
              <a:rPr lang="en-US" altLang="en-US" sz="4400" b="1" cap="none" dirty="0">
                <a:solidFill>
                  <a:schemeClr val="bg1"/>
                </a:solidFill>
              </a:rPr>
            </a:br>
            <a:br>
              <a:rPr lang="en-US" altLang="en-US" b="1" dirty="0">
                <a:solidFill>
                  <a:schemeClr val="bg1"/>
                </a:solidFill>
              </a:rPr>
            </a:br>
            <a:r>
              <a:rPr lang="en-US" altLang="en-US" sz="2000" cap="none" dirty="0">
                <a:solidFill>
                  <a:schemeClr val="bg1"/>
                </a:solidFill>
              </a:rPr>
              <a:t>Or</a:t>
            </a:r>
            <a:r>
              <a:rPr lang="en-US" altLang="en-US" sz="1400" cap="none" dirty="0">
                <a:solidFill>
                  <a:schemeClr val="bg1"/>
                </a:solidFill>
              </a:rPr>
              <a:t>: </a:t>
            </a:r>
            <a:r>
              <a:rPr lang="en-US" altLang="en-US" sz="1800" i="1" cap="none" dirty="0">
                <a:solidFill>
                  <a:schemeClr val="bg1"/>
                </a:solidFill>
              </a:rPr>
              <a:t>what we learned “on the job”</a:t>
            </a:r>
            <a:endParaRPr lang="en-US" altLang="en-US" sz="1800" i="1" dirty="0">
              <a:solidFill>
                <a:schemeClr val="bg1"/>
              </a:solidFill>
            </a:endParaRPr>
          </a:p>
        </p:txBody>
      </p:sp>
      <p:sp>
        <p:nvSpPr>
          <p:cNvPr id="2" name="Text Placeholder 1"/>
          <p:cNvSpPr>
            <a:spLocks noGrp="1"/>
          </p:cNvSpPr>
          <p:nvPr>
            <p:ph type="body" sz="quarter" idx="13"/>
          </p:nvPr>
        </p:nvSpPr>
        <p:spPr/>
        <p:txBody>
          <a:bodyPr>
            <a:normAutofit fontScale="85000" lnSpcReduction="20000"/>
          </a:bodyPr>
          <a:lstStyle/>
          <a:p>
            <a:r>
              <a:rPr lang="en-US" sz="3200" cap="none" dirty="0"/>
              <a:t>VM Workshop, June 2017</a:t>
            </a:r>
          </a:p>
          <a:p>
            <a:r>
              <a:rPr lang="en-US" sz="2400" cap="none" dirty="0"/>
              <a:t>Ohio State University</a:t>
            </a:r>
            <a:endParaRPr lang="en-US" sz="1400" cap="none" dirty="0"/>
          </a:p>
        </p:txBody>
      </p:sp>
      <p:sp>
        <p:nvSpPr>
          <p:cNvPr id="470021" name="Rectangle 5"/>
          <p:cNvSpPr>
            <a:spLocks noGrp="1" noChangeArrowheads="1"/>
          </p:cNvSpPr>
          <p:nvPr>
            <p:ph type="body" idx="1"/>
          </p:nvPr>
        </p:nvSpPr>
        <p:spPr>
          <a:xfrm>
            <a:off x="533401" y="4766734"/>
            <a:ext cx="6382360" cy="1253065"/>
          </a:xfrm>
        </p:spPr>
        <p:txBody>
          <a:bodyPr>
            <a:normAutofit fontScale="55000" lnSpcReduction="20000"/>
          </a:bodyPr>
          <a:lstStyle/>
          <a:p>
            <a:pPr algn="l"/>
            <a:endParaRPr lang="en-US" altLang="en-US" sz="1200" b="1" dirty="0"/>
          </a:p>
          <a:p>
            <a:pPr algn="l"/>
            <a:endParaRPr lang="en-US" altLang="en-US" sz="1200" b="1" dirty="0"/>
          </a:p>
          <a:p>
            <a:pPr algn="l"/>
            <a:r>
              <a:rPr lang="en-US" altLang="en-US" sz="2000" b="1" dirty="0">
                <a:solidFill>
                  <a:schemeClr val="tx1"/>
                </a:solidFill>
              </a:rPr>
              <a:t>Contact: Mike Walter – WalterThePennyless (at) hotmail.com</a:t>
            </a:r>
          </a:p>
          <a:p>
            <a:pPr algn="l"/>
            <a:r>
              <a:rPr lang="en-US" altLang="en-US" sz="2000" b="1" dirty="0">
                <a:solidFill>
                  <a:schemeClr val="tx1"/>
                </a:solidFill>
              </a:rPr>
              <a:t>Mobil: 847.975.6477</a:t>
            </a:r>
          </a:p>
          <a:p>
            <a:pPr algn="l"/>
            <a:endParaRPr lang="en-US" altLang="en-US" sz="1400" b="1" dirty="0"/>
          </a:p>
          <a:p>
            <a:r>
              <a:rPr lang="en-US" sz="1200" b="1" i="1" dirty="0">
                <a:solidFill>
                  <a:schemeClr val="bg1"/>
                </a:solidFill>
                <a:highlight>
                  <a:srgbClr val="FFFF00"/>
                </a:highlight>
                <a:latin typeface="Consolas" panose="020B0609020204030204" pitchFamily="49" charset="0"/>
              </a:rPr>
              <a:t>See the “Notes” pages in this presentation for additional details</a:t>
            </a:r>
            <a:endParaRPr lang="en-US" altLang="en-US" sz="1200" b="1" dirty="0">
              <a:highlight>
                <a:srgbClr val="FFFF00"/>
              </a:highlight>
            </a:endParaRPr>
          </a:p>
        </p:txBody>
      </p:sp>
      <p:sp>
        <p:nvSpPr>
          <p:cNvPr id="4" name="Slide Number Placeholder 3"/>
          <p:cNvSpPr>
            <a:spLocks noGrp="1"/>
          </p:cNvSpPr>
          <p:nvPr>
            <p:ph type="sldNum" sz="quarter" idx="12"/>
          </p:nvPr>
        </p:nvSpPr>
        <p:spPr/>
        <p:txBody>
          <a:bodyPr/>
          <a:lstStyle/>
          <a:p>
            <a:fld id="{6C9ECF36-57C0-42FE-98BA-7951D0132E1C}" type="slidenum">
              <a:rPr lang="en-US" altLang="en-US" smtClean="0"/>
              <a:pPr/>
              <a:t>1</a:t>
            </a:fld>
            <a:endParaRPr lang="en-US" altLang="en-US" sz="1400" b="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6532558"/>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SFDATTIM</a:t>
            </a:r>
          </a:p>
          <a:p>
            <a:r>
              <a:rPr lang="en-US" altLang="en-US" sz="3200" b="1" dirty="0">
                <a:solidFill>
                  <a:schemeClr val="bg1"/>
                </a:solidFill>
                <a:latin typeface="Century Gothic" panose="020B0502020202020204" pitchFamily="34" charset="0"/>
              </a:rPr>
              <a:t>(Spool File DATe TIMe)</a:t>
            </a:r>
            <a:endParaRPr lang="en-US" altLang="en-US" sz="2000" b="1" dirty="0">
              <a:solidFill>
                <a:schemeClr val="bg1"/>
              </a:solidFill>
              <a:latin typeface="Consolas" panose="020B0609020204030204" pitchFamily="49" charset="0"/>
            </a:endParaRP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SFDATTIMe is used to display the full mm/dd/yy and hh:mm:ss Open, Close,</a:t>
            </a:r>
          </a:p>
          <a:p>
            <a:r>
              <a:rPr lang="en-US" altLang="en-US" sz="1200" b="1" dirty="0">
                <a:solidFill>
                  <a:schemeClr val="bg1"/>
                </a:solidFill>
                <a:latin typeface="Consolas" panose="020B0609020204030204" pitchFamily="49" charset="0"/>
              </a:rPr>
              <a:t>(or both) date and time of a specified SPOOL file.  Local timezone</a:t>
            </a:r>
          </a:p>
          <a:p>
            <a:r>
              <a:rPr lang="en-US" altLang="en-US" sz="1200" b="1" dirty="0">
                <a:solidFill>
                  <a:schemeClr val="bg1"/>
                </a:solidFill>
                <a:latin typeface="Consolas" panose="020B0609020204030204" pitchFamily="49" charset="0"/>
              </a:rPr>
              <a:t>offset, UTC, and TOD support is included.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&gt;--SFDATTIM--SpoolFileID--+--userid--+--+---------------------+-----&gt;&lt;</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 |Options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or as a REXX function call:'</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&gt;--crdate=sfdattim(SpoolFileID-+-userid--+-+------------+-)---------&gt;&lt;</a:t>
            </a:r>
          </a:p>
          <a:p>
            <a:r>
              <a:rPr lang="en-US" altLang="en-US" sz="1200" b="1" dirty="0">
                <a:solidFill>
                  <a:schemeClr val="bg1"/>
                </a:solidFill>
                <a:latin typeface="Consolas" panose="020B0609020204030204" pitchFamily="49" charset="0"/>
              </a:rPr>
              <a:t>                                           +- |Options|-+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Where: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SpoolFileID</a:t>
            </a:r>
          </a:p>
          <a:p>
            <a:r>
              <a:rPr lang="en-US" altLang="en-US" sz="1200" b="1" dirty="0">
                <a:solidFill>
                  <a:schemeClr val="bg1"/>
                </a:solidFill>
                <a:latin typeface="Consolas" panose="020B0609020204030204" pitchFamily="49" charset="0"/>
              </a:rPr>
              <a:t>      is the 1-4 digit SPOOL file number of which the full mm/dd/yy</a:t>
            </a:r>
          </a:p>
          <a:p>
            <a:r>
              <a:rPr lang="en-US" altLang="en-US" sz="1200" b="1" dirty="0">
                <a:solidFill>
                  <a:schemeClr val="bg1"/>
                </a:solidFill>
                <a:latin typeface="Consolas" panose="020B0609020204030204" pitchFamily="49" charset="0"/>
              </a:rPr>
              <a:t>      and hh:mm:ss creation date/time is to be returned.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userid</a:t>
            </a:r>
          </a:p>
          <a:p>
            <a:r>
              <a:rPr lang="en-US" altLang="en-US" sz="1200" b="1" dirty="0">
                <a:solidFill>
                  <a:schemeClr val="bg1"/>
                </a:solidFill>
                <a:latin typeface="Consolas" panose="020B0609020204030204" pitchFamily="49" charset="0"/>
              </a:rPr>
              <a:t>      is the userid which "owns" the SPOOL file.  If you have</a:t>
            </a:r>
          </a:p>
          <a:p>
            <a:r>
              <a:rPr lang="en-US" altLang="en-US" sz="1200" b="1" dirty="0">
                <a:solidFill>
                  <a:schemeClr val="bg1"/>
                </a:solidFill>
                <a:latin typeface="Consolas" panose="020B0609020204030204" pitchFamily="49" charset="0"/>
              </a:rPr>
              <a:t>      CP privclass "C" or "E" it may be an ID other than your own.</a:t>
            </a:r>
          </a:p>
          <a:p>
            <a:r>
              <a:rPr lang="en-US" altLang="en-US" sz="1200" b="1" dirty="0">
                <a:solidFill>
                  <a:schemeClr val="bg1"/>
                </a:solidFill>
                <a:latin typeface="Consolas" panose="020B0609020204030204" pitchFamily="49" charset="0"/>
              </a:rPr>
              <a:t>      DEFAULT=* (your own userid).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10</a:t>
            </a:fld>
            <a:endParaRPr lang="en-US" altLang="en-US" sz="1400" b="0" dirty="0"/>
          </a:p>
        </p:txBody>
      </p:sp>
    </p:spTree>
    <p:extLst>
      <p:ext uri="{BB962C8B-B14F-4D97-AF65-F5344CB8AC3E}">
        <p14:creationId xmlns:p14="http://schemas.microsoft.com/office/powerpoint/2010/main" val="1615604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5547673"/>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SFDATTIM</a:t>
            </a:r>
          </a:p>
          <a:p>
            <a:r>
              <a:rPr lang="en-US" altLang="en-US" sz="3200" b="1" dirty="0">
                <a:solidFill>
                  <a:schemeClr val="bg1"/>
                </a:solidFill>
                <a:latin typeface="Century Gothic" panose="020B0502020202020204" pitchFamily="34" charset="0"/>
              </a:rPr>
              <a:t>(Spool File DATe TIMe)</a:t>
            </a:r>
            <a:endParaRPr lang="en-US" altLang="en-US" sz="2000" b="1" dirty="0">
              <a:solidFill>
                <a:schemeClr val="bg1"/>
              </a:solidFill>
              <a:latin typeface="Consolas" panose="020B0609020204030204" pitchFamily="49" charset="0"/>
            </a:endParaRP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OPEN</a:t>
            </a:r>
          </a:p>
          <a:p>
            <a:r>
              <a:rPr lang="en-US" altLang="en-US" sz="1200" b="1" dirty="0">
                <a:solidFill>
                  <a:schemeClr val="bg1"/>
                </a:solidFill>
                <a:latin typeface="Consolas" panose="020B0609020204030204" pitchFamily="49" charset="0"/>
              </a:rPr>
              <a:t>     requests return of the "mm/dd/yy hh:mm:ss" when the SPOOL file was</a:t>
            </a:r>
          </a:p>
          <a:p>
            <a:r>
              <a:rPr lang="en-US" altLang="en-US" sz="1200" b="1" dirty="0">
                <a:solidFill>
                  <a:schemeClr val="bg1"/>
                </a:solidFill>
                <a:latin typeface="Consolas" panose="020B0609020204030204" pitchFamily="49" charset="0"/>
              </a:rPr>
              <a:t>     opened.</a:t>
            </a:r>
          </a:p>
          <a:p>
            <a:r>
              <a:rPr lang="en-US" altLang="en-US" sz="1200" b="1" dirty="0">
                <a:solidFill>
                  <a:schemeClr val="bg1"/>
                </a:solidFill>
                <a:latin typeface="Consolas" panose="020B0609020204030204" pitchFamily="49" charset="0"/>
              </a:rPr>
              <a:t>     Default=OPEN</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CLOSe</a:t>
            </a:r>
          </a:p>
          <a:p>
            <a:r>
              <a:rPr lang="en-US" altLang="en-US" sz="1200" b="1" dirty="0">
                <a:solidFill>
                  <a:schemeClr val="bg1"/>
                </a:solidFill>
                <a:latin typeface="Consolas" panose="020B0609020204030204" pitchFamily="49" charset="0"/>
              </a:rPr>
              <a:t>     requests return of the "mm/dd/yy hh:mm:ss" when the SPOOL file was</a:t>
            </a:r>
          </a:p>
          <a:p>
            <a:r>
              <a:rPr lang="en-US" altLang="en-US" sz="1200" b="1" dirty="0">
                <a:solidFill>
                  <a:schemeClr val="bg1"/>
                </a:solidFill>
                <a:latin typeface="Consolas" panose="020B0609020204030204" pitchFamily="49" charset="0"/>
              </a:rPr>
              <a:t>     closed.  If the SPOOL file is still open, "00/00/00 00:00:00" is</a:t>
            </a:r>
          </a:p>
          <a:p>
            <a:r>
              <a:rPr lang="en-US" altLang="en-US" sz="1200" b="1" dirty="0">
                <a:solidFill>
                  <a:schemeClr val="bg1"/>
                </a:solidFill>
                <a:latin typeface="Consolas" panose="020B0609020204030204" pitchFamily="49" charset="0"/>
              </a:rPr>
              <a:t>     returned.</a:t>
            </a:r>
          </a:p>
          <a:p>
            <a:r>
              <a:rPr lang="en-US" altLang="en-US" sz="1200" b="1" dirty="0">
                <a:solidFill>
                  <a:schemeClr val="bg1"/>
                </a:solidFill>
                <a:latin typeface="Consolas" panose="020B0609020204030204" pitchFamily="49" charset="0"/>
              </a:rPr>
              <a:t>     This option is available only to those with system privclass of</a:t>
            </a:r>
          </a:p>
          <a:p>
            <a:r>
              <a:rPr lang="en-US" altLang="en-US" sz="1200" b="1" dirty="0">
                <a:solidFill>
                  <a:schemeClr val="bg1"/>
                </a:solidFill>
                <a:latin typeface="Consolas" panose="020B0609020204030204" pitchFamily="49" charset="0"/>
              </a:rPr>
              <a:t>     "C" or "E".'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BOTH</a:t>
            </a:r>
          </a:p>
          <a:p>
            <a:r>
              <a:rPr lang="en-US" altLang="en-US" sz="1200" b="1" dirty="0">
                <a:solidFill>
                  <a:schemeClr val="bg1"/>
                </a:solidFill>
                <a:latin typeface="Consolas" panose="020B0609020204030204" pitchFamily="49" charset="0"/>
              </a:rPr>
              <a:t>     requests return of both Open and Close date and time.</a:t>
            </a:r>
          </a:p>
          <a:p>
            <a:r>
              <a:rPr lang="en-US" altLang="en-US" sz="1200" b="1" dirty="0">
                <a:solidFill>
                  <a:schemeClr val="bg1"/>
                </a:solidFill>
                <a:latin typeface="Consolas" panose="020B0609020204030204" pitchFamily="49" charset="0"/>
              </a:rPr>
              <a:t>     Synonymous with entry of "OPEN" -and- "CLOSE" 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11</a:t>
            </a:fld>
            <a:endParaRPr lang="en-US" altLang="en-US" sz="1400" b="0" dirty="0"/>
          </a:p>
        </p:txBody>
      </p:sp>
    </p:spTree>
    <p:extLst>
      <p:ext uri="{BB962C8B-B14F-4D97-AF65-F5344CB8AC3E}">
        <p14:creationId xmlns:p14="http://schemas.microsoft.com/office/powerpoint/2010/main" val="3894805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13299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SFDATTIM</a:t>
            </a:r>
          </a:p>
          <a:p>
            <a:r>
              <a:rPr lang="en-US" altLang="en-US" sz="3200" b="1" dirty="0">
                <a:solidFill>
                  <a:schemeClr val="bg1"/>
                </a:solidFill>
                <a:latin typeface="Century Gothic" panose="020B0502020202020204" pitchFamily="34" charset="0"/>
              </a:rPr>
              <a:t>(Spool File DATe TIMe)</a:t>
            </a:r>
            <a:endParaRPr lang="en-US" altLang="en-US" sz="2000" b="1" dirty="0">
              <a:solidFill>
                <a:schemeClr val="bg1"/>
              </a:solidFill>
              <a:latin typeface="Consolas" panose="020B0609020204030204" pitchFamily="49" charset="0"/>
            </a:endParaRPr>
          </a:p>
          <a:p>
            <a:endParaRPr lang="en-US" altLang="en-US" sz="14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TIMEzone +n/-n</a:t>
            </a:r>
          </a:p>
          <a:p>
            <a:r>
              <a:rPr lang="en-US" altLang="en-US" sz="1200" b="1" dirty="0">
                <a:solidFill>
                  <a:schemeClr val="bg1"/>
                </a:solidFill>
                <a:latin typeface="Consolas" panose="020B0609020204030204" pitchFamily="49" charset="0"/>
              </a:rPr>
              <a:t>     Where "n" is the number of hours the system is running east or west</a:t>
            </a:r>
          </a:p>
          <a:p>
            <a:r>
              <a:rPr lang="en-US" altLang="en-US" sz="1200" b="1" dirty="0">
                <a:solidFill>
                  <a:schemeClr val="bg1"/>
                </a:solidFill>
                <a:latin typeface="Consolas" panose="020B0609020204030204" pitchFamily="49" charset="0"/>
              </a:rPr>
              <a:t>     of UTC (Coordinated Universal Time in Greenwich, England).</a:t>
            </a:r>
          </a:p>
          <a:p>
            <a:r>
              <a:rPr lang="en-US" altLang="en-US" sz="1200" b="1" dirty="0">
                <a:solidFill>
                  <a:schemeClr val="bg1"/>
                </a:solidFill>
                <a:latin typeface="Consolas" panose="020B0609020204030204" pitchFamily="49" charset="0"/>
              </a:rPr>
              <a:t>     "n" must be in the range 0-23.</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The open AND close date/time of SPOOL files are stored as UTC.  This</a:t>
            </a:r>
          </a:p>
          <a:p>
            <a:r>
              <a:rPr lang="en-US" altLang="en-US" sz="1200" b="1" dirty="0">
                <a:solidFill>
                  <a:schemeClr val="bg1"/>
                </a:solidFill>
                <a:latin typeface="Consolas" panose="020B0609020204030204" pitchFamily="49" charset="0"/>
              </a:rPr>
              <a:t>     option permits displaying the date and time of the file would be</a:t>
            </a:r>
          </a:p>
          <a:p>
            <a:r>
              <a:rPr lang="en-US" altLang="en-US" sz="1200" b="1" dirty="0">
                <a:solidFill>
                  <a:schemeClr val="bg1"/>
                </a:solidFill>
                <a:latin typeface="Consolas" panose="020B0609020204030204" pitchFamily="49" charset="0"/>
              </a:rPr>
              <a:t>     shown in response to a "CP Query Reader ALL" command.</a:t>
            </a:r>
          </a:p>
          <a:p>
            <a:r>
              <a:rPr lang="en-US" altLang="en-US" sz="1200" b="1" dirty="0">
                <a:solidFill>
                  <a:schemeClr val="bg1"/>
                </a:solidFill>
                <a:latin typeface="Consolas" panose="020B0609020204030204" pitchFamily="49" charset="0"/>
              </a:rPr>
              <a:t>     CP automatically offsets the SPOOL file date/time by the number of</a:t>
            </a:r>
          </a:p>
          <a:p>
            <a:r>
              <a:rPr lang="en-US" altLang="en-US" sz="1200" b="1" dirty="0">
                <a:solidFill>
                  <a:schemeClr val="bg1"/>
                </a:solidFill>
                <a:latin typeface="Consolas" panose="020B0609020204030204" pitchFamily="49" charset="0"/>
              </a:rPr>
              <a:t>     hours the system is east or west of UTC.</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In the United States, one would want to subtract a number of hours</a:t>
            </a:r>
          </a:p>
          <a:p>
            <a:r>
              <a:rPr lang="en-US" altLang="en-US" sz="1200" b="1" dirty="0">
                <a:solidFill>
                  <a:schemeClr val="bg1"/>
                </a:solidFill>
                <a:latin typeface="Consolas" panose="020B0609020204030204" pitchFamily="49" charset="0"/>
              </a:rPr>
              <a:t>     from the UTC on SPOOL to derive the local time, as the time in</a:t>
            </a:r>
          </a:p>
          <a:p>
            <a:r>
              <a:rPr lang="en-US" altLang="en-US" sz="1200" b="1" dirty="0">
                <a:solidFill>
                  <a:schemeClr val="bg1"/>
                </a:solidFill>
                <a:latin typeface="Consolas" panose="020B0609020204030204" pitchFamily="49" charset="0"/>
              </a:rPr>
              <a:t>     in Greenwich, England is some number of hours ahead of U.S. times.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The specified number of hours is added to or subtracted from the</a:t>
            </a:r>
          </a:p>
          <a:p>
            <a:r>
              <a:rPr lang="en-US" altLang="en-US" sz="1200" b="1" dirty="0">
                <a:solidFill>
                  <a:schemeClr val="bg1"/>
                </a:solidFill>
                <a:latin typeface="Consolas" panose="020B0609020204030204" pitchFamily="49" charset="0"/>
              </a:rPr>
              <a:t>     SPOOL file dates/times before display.</a:t>
            </a:r>
          </a:p>
          <a:p>
            <a:r>
              <a:rPr lang="en-US" altLang="en-US" sz="1200" b="1" dirty="0">
                <a:solidFill>
                  <a:schemeClr val="bg1"/>
                </a:solidFill>
                <a:latin typeface="Consolas" panose="020B0609020204030204" pitchFamily="49" charset="0"/>
              </a:rPr>
              <a:t>     Default=the active offset as displayed in response to a</a:t>
            </a:r>
          </a:p>
          <a:p>
            <a:r>
              <a:rPr lang="en-US" altLang="en-US" sz="1200" b="1" dirty="0">
                <a:solidFill>
                  <a:schemeClr val="bg1"/>
                </a:solidFill>
                <a:latin typeface="Consolas" panose="020B0609020204030204" pitchFamily="49" charset="0"/>
              </a:rPr>
              <a:t>     "CP Query TIMEZONE" command.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When TIMEZONE is specified, the response is returned as: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date1 time1 date2 time2</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Where: date1 = OpenDate (or CloseDate if only CLOSe was specified)</a:t>
            </a:r>
          </a:p>
          <a:p>
            <a:r>
              <a:rPr lang="en-US" altLang="en-US" sz="1200" b="1" dirty="0">
                <a:solidFill>
                  <a:schemeClr val="bg1"/>
                </a:solidFill>
                <a:latin typeface="Consolas" panose="020B0609020204030204" pitchFamily="49" charset="0"/>
              </a:rPr>
              <a:t>            time1 = OpenTime (or CloseTime if only CLOSe was specified)</a:t>
            </a:r>
          </a:p>
          <a:p>
            <a:r>
              <a:rPr lang="en-US" altLang="en-US" sz="1200" b="1" dirty="0">
                <a:solidFill>
                  <a:schemeClr val="bg1"/>
                </a:solidFill>
                <a:latin typeface="Consolas" panose="020B0609020204030204" pitchFamily="49" charset="0"/>
              </a:rPr>
              <a:t>            date2 = ClosDate (only when CLOSe was specified)</a:t>
            </a:r>
          </a:p>
          <a:p>
            <a:r>
              <a:rPr lang="en-US" altLang="en-US" sz="1200" b="1" dirty="0">
                <a:solidFill>
                  <a:schemeClr val="bg1"/>
                </a:solidFill>
                <a:latin typeface="Consolas" panose="020B0609020204030204" pitchFamily="49" charset="0"/>
              </a:rPr>
              <a:t>            time2 = ClosTime (only when CLOSe was specified)</a:t>
            </a:r>
          </a:p>
          <a:p>
            <a:r>
              <a:rPr lang="en-US" altLang="en-US" sz="1200" b="1" dirty="0">
                <a:solidFill>
                  <a:schemeClr val="bg1"/>
                </a:solidFill>
                <a:latin typeface="Consolas" panose="020B0609020204030204" pitchFamily="49" charset="0"/>
              </a:rPr>
              <a:t>     This option is available only to those with system privclass of</a:t>
            </a:r>
          </a:p>
          <a:p>
            <a:r>
              <a:rPr lang="en-US" altLang="en-US" sz="1200" b="1" dirty="0">
                <a:solidFill>
                  <a:schemeClr val="bg1"/>
                </a:solidFill>
                <a:latin typeface="Consolas" panose="020B0609020204030204" pitchFamily="49" charset="0"/>
              </a:rPr>
              <a:t>     "C" or "E".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12</a:t>
            </a:fld>
            <a:endParaRPr lang="en-US" altLang="en-US" sz="1400" b="0" dirty="0"/>
          </a:p>
        </p:txBody>
      </p:sp>
    </p:spTree>
    <p:extLst>
      <p:ext uri="{BB962C8B-B14F-4D97-AF65-F5344CB8AC3E}">
        <p14:creationId xmlns:p14="http://schemas.microsoft.com/office/powerpoint/2010/main" val="1023989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5424562"/>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SFDATTIM</a:t>
            </a:r>
          </a:p>
          <a:p>
            <a:r>
              <a:rPr lang="en-US" altLang="en-US" sz="3200" b="1" dirty="0">
                <a:solidFill>
                  <a:schemeClr val="bg1"/>
                </a:solidFill>
                <a:latin typeface="Century Gothic" panose="020B0502020202020204" pitchFamily="34" charset="0"/>
              </a:rPr>
              <a:t>(Spool File DATe TIMe)</a:t>
            </a:r>
            <a:endParaRPr lang="en-US" altLang="en-US" sz="20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UTC</a:t>
            </a:r>
          </a:p>
          <a:p>
            <a:r>
              <a:rPr lang="en-US" altLang="en-US" sz="1200" b="1" dirty="0">
                <a:solidFill>
                  <a:schemeClr val="bg1"/>
                </a:solidFill>
                <a:latin typeface="Consolas" panose="020B0609020204030204" pitchFamily="49" charset="0"/>
              </a:rPr>
              <a:t>     synonym for: TIMEzone +0.</a:t>
            </a:r>
          </a:p>
          <a:p>
            <a:r>
              <a:rPr lang="en-US" altLang="en-US" sz="1200" b="1" dirty="0">
                <a:solidFill>
                  <a:schemeClr val="bg1"/>
                </a:solidFill>
                <a:latin typeface="Consolas" panose="020B0609020204030204" pitchFamily="49" charset="0"/>
              </a:rPr>
              <a:t>     This option is available only to those with system privclass of</a:t>
            </a:r>
          </a:p>
          <a:p>
            <a:r>
              <a:rPr lang="en-US" altLang="en-US" sz="1200" b="1" dirty="0">
                <a:solidFill>
                  <a:schemeClr val="bg1"/>
                </a:solidFill>
                <a:latin typeface="Consolas" panose="020B0609020204030204" pitchFamily="49" charset="0"/>
              </a:rPr>
              <a:t>     "C" or "E".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TOD</a:t>
            </a:r>
          </a:p>
          <a:p>
            <a:r>
              <a:rPr lang="en-US" altLang="en-US" sz="1200" b="1" dirty="0">
                <a:solidFill>
                  <a:schemeClr val="bg1"/>
                </a:solidFill>
                <a:latin typeface="Consolas" panose="020B0609020204030204" pitchFamily="49" charset="0"/>
              </a:rPr>
              <a:t>     Return the 8-byte hexadecimal TOD clock values as requested for the</a:t>
            </a:r>
          </a:p>
          <a:p>
            <a:r>
              <a:rPr lang="en-US" altLang="en-US" sz="1200" b="1" dirty="0">
                <a:solidFill>
                  <a:schemeClr val="bg1"/>
                </a:solidFill>
                <a:latin typeface="Consolas" panose="020B0609020204030204" pitchFamily="49" charset="0"/>
              </a:rPr>
              <a:t>     OPEN and/or CLOSe times.  If the SPOOL file is still open, the</a:t>
            </a:r>
          </a:p>
          <a:p>
            <a:r>
              <a:rPr lang="en-US" altLang="en-US" sz="1200" b="1" dirty="0">
                <a:solidFill>
                  <a:schemeClr val="bg1"/>
                </a:solidFill>
                <a:latin typeface="Consolas" panose="020B0609020204030204" pitchFamily="49" charset="0"/>
              </a:rPr>
              <a:t>     right 4 bytes of the TOD will be returned as '00000000'x.</a:t>
            </a:r>
          </a:p>
          <a:p>
            <a:r>
              <a:rPr lang="en-US" altLang="en-US" sz="1200" b="1" dirty="0">
                <a:solidFill>
                  <a:schemeClr val="bg1"/>
                </a:solidFill>
                <a:latin typeface="Consolas" panose="020B0609020204030204" pitchFamily="49" charset="0"/>
              </a:rPr>
              <a:t>     This option is available only to those with system privclass of</a:t>
            </a:r>
          </a:p>
          <a:p>
            <a:r>
              <a:rPr lang="en-US" altLang="en-US" sz="1200" b="1" dirty="0">
                <a:solidFill>
                  <a:schemeClr val="bg1"/>
                </a:solidFill>
                <a:latin typeface="Consolas" panose="020B0609020204030204" pitchFamily="49" charset="0"/>
              </a:rPr>
              <a:t>     "C" or "E".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Usage notes.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If OPEN and CLOSe are both requested, OPEN date/time will always be</a:t>
            </a:r>
          </a:p>
          <a:p>
            <a:r>
              <a:rPr lang="en-US" altLang="en-US" sz="1200" b="1" dirty="0">
                <a:solidFill>
                  <a:schemeClr val="bg1"/>
                </a:solidFill>
                <a:latin typeface="Consolas" panose="020B0609020204030204" pitchFamily="49" charset="0"/>
              </a:rPr>
              <a:t>returned as the first tokens, followed by CLOSe date/time.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13</a:t>
            </a:fld>
            <a:endParaRPr lang="en-US" altLang="en-US" sz="1400" b="0" dirty="0"/>
          </a:p>
        </p:txBody>
      </p:sp>
    </p:spTree>
    <p:extLst>
      <p:ext uri="{BB962C8B-B14F-4D97-AF65-F5344CB8AC3E}">
        <p14:creationId xmlns:p14="http://schemas.microsoft.com/office/powerpoint/2010/main" val="1402036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6532558"/>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TIMEDIFF</a:t>
            </a:r>
          </a:p>
          <a:p>
            <a:r>
              <a:rPr lang="en-US" altLang="en-US" sz="3200" b="1" dirty="0">
                <a:solidFill>
                  <a:schemeClr val="bg1"/>
                </a:solidFill>
                <a:latin typeface="Century Gothic" panose="020B0502020202020204" pitchFamily="34" charset="0"/>
              </a:rPr>
              <a:t>(Difference between two dates &amp; times)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TIMEDIFF provides the number of hours, minutes and seconds (and</a:t>
            </a:r>
          </a:p>
          <a:p>
            <a:r>
              <a:rPr lang="en-US" altLang="en-US" sz="1200" b="1" dirty="0">
                <a:solidFill>
                  <a:schemeClr val="bg1"/>
                </a:solidFill>
                <a:latin typeface="Consolas" panose="020B0609020204030204" pitchFamily="49" charset="0"/>
              </a:rPr>
              <a:t>optionally, days) between two pairs of dates and times.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command format is: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&gt;&gt;-TIMEDIFF-+-date1------+-+-time1----+----+-date2------+-+-time2----+-&gt;</a:t>
            </a:r>
          </a:p>
          <a:p>
            <a:r>
              <a:rPr lang="en-US" altLang="en-US" sz="1200" b="1" dirty="0">
                <a:solidFill>
                  <a:schemeClr val="bg1"/>
                </a:solidFill>
                <a:latin typeface="Consolas" panose="020B0609020204030204" pitchFamily="49" charset="0"/>
              </a:rPr>
              <a:t>            +-yyyy-mm-dd-+ +-hh:mm:ss-+    +-yyyy-mm-dd-+ +-hh:mm:ss-+</a:t>
            </a:r>
          </a:p>
          <a:p>
            <a:r>
              <a:rPr lang="en-US" altLang="en-US" sz="1200" b="1" dirty="0">
                <a:solidFill>
                  <a:schemeClr val="bg1"/>
                </a:solidFill>
                <a:latin typeface="Consolas" panose="020B0609020204030204" pitchFamily="49" charset="0"/>
              </a:rPr>
              <a:t>            +-yyyy/mm/dd-+ +-hhmmss---+    +-yyyy/mm/dd-+ +-hhmmss---+</a:t>
            </a:r>
          </a:p>
          <a:p>
            <a:r>
              <a:rPr lang="en-US" altLang="en-US" sz="1200" b="1" dirty="0">
                <a:solidFill>
                  <a:schemeClr val="bg1"/>
                </a:solidFill>
                <a:latin typeface="Consolas" panose="020B0609020204030204" pitchFamily="49" charset="0"/>
              </a:rPr>
              <a:t>            +-yyyymmdd---+ +-*--------+    +-yyyymmdd---+ +-*--------+</a:t>
            </a:r>
          </a:p>
          <a:p>
            <a:r>
              <a:rPr lang="en-US" altLang="en-US" sz="1200" b="1" dirty="0">
                <a:solidFill>
                  <a:schemeClr val="bg1"/>
                </a:solidFill>
                <a:latin typeface="Consolas" panose="020B0609020204030204" pitchFamily="49" charset="0"/>
              </a:rPr>
              <a:t>            +-yyyyddd----+ +-TOD_ABS--+(1) +-yyyyddd----+ +-=--------+</a:t>
            </a:r>
          </a:p>
          <a:p>
            <a:r>
              <a:rPr lang="en-US" altLang="en-US" sz="1200" b="1" dirty="0">
                <a:solidFill>
                  <a:schemeClr val="bg1"/>
                </a:solidFill>
                <a:latin typeface="Consolas" panose="020B0609020204030204" pitchFamily="49" charset="0"/>
              </a:rPr>
              <a:t>            +-yyddd------+ +-POSIX----+(1) +-yyddd------+</a:t>
            </a:r>
          </a:p>
          <a:p>
            <a:r>
              <a:rPr lang="en-US" altLang="en-US" sz="1200" b="1" dirty="0">
                <a:solidFill>
                  <a:schemeClr val="bg1"/>
                </a:solidFill>
                <a:latin typeface="Consolas" panose="020B0609020204030204" pitchFamily="49" charset="0"/>
              </a:rPr>
              <a:t>            +-mm/dd/yy---+                 +-mm/dd/yy---+</a:t>
            </a:r>
          </a:p>
          <a:p>
            <a:r>
              <a:rPr lang="en-US" altLang="en-US" sz="1200" b="1" dirty="0">
                <a:solidFill>
                  <a:schemeClr val="bg1"/>
                </a:solidFill>
                <a:latin typeface="Consolas" panose="020B0609020204030204" pitchFamily="49" charset="0"/>
              </a:rPr>
              <a:t>            +-*----------+                 +-*----------+</a:t>
            </a:r>
          </a:p>
          <a:p>
            <a:r>
              <a:rPr lang="en-US" altLang="en-US" sz="1200" b="1" dirty="0">
                <a:solidFill>
                  <a:schemeClr val="bg1"/>
                </a:solidFill>
                <a:latin typeface="Consolas" panose="020B0609020204030204" pitchFamily="49" charset="0"/>
              </a:rPr>
              <a:t>            +-xxxxxxxxxxxxxxxx-+(1)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&gt;-----------+-------------------------------+-------------------------&gt;&lt;</a:t>
            </a:r>
          </a:p>
          <a:p>
            <a:r>
              <a:rPr lang="en-US" altLang="en-US" sz="1200" b="1" dirty="0">
                <a:solidFill>
                  <a:schemeClr val="bg1"/>
                </a:solidFill>
                <a:latin typeface="Consolas" panose="020B0609020204030204" pitchFamily="49" charset="0"/>
              </a:rPr>
              <a:t>            +--(----| Options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(1) TOD_ABS and POSIX are entered as 'time1' to indicate that 'date1' is</a:t>
            </a:r>
          </a:p>
          <a:p>
            <a:r>
              <a:rPr lang="en-US" altLang="en-US" sz="1200" b="1" dirty="0">
                <a:solidFill>
                  <a:schemeClr val="bg1"/>
                </a:solidFill>
                <a:latin typeface="Consolas" panose="020B0609020204030204" pitchFamily="49" charset="0"/>
              </a:rPr>
              <a:t>    a string of 16 hexadecimal characters representing the specified</a:t>
            </a:r>
          </a:p>
          <a:p>
            <a:r>
              <a:rPr lang="en-US" altLang="en-US" sz="1200" b="1" dirty="0">
                <a:solidFill>
                  <a:schemeClr val="bg1"/>
                </a:solidFill>
                <a:latin typeface="Consolas" panose="020B0609020204030204" pitchFamily="49" charset="0"/>
              </a:rPr>
              <a:t>    date/time.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14</a:t>
            </a:fld>
            <a:endParaRPr lang="en-US" altLang="en-US" sz="1400" b="0" dirty="0"/>
          </a:p>
        </p:txBody>
      </p:sp>
    </p:spTree>
    <p:extLst>
      <p:ext uri="{BB962C8B-B14F-4D97-AF65-F5344CB8AC3E}">
        <p14:creationId xmlns:p14="http://schemas.microsoft.com/office/powerpoint/2010/main" val="47469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194551"/>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TIMEDIFF</a:t>
            </a:r>
          </a:p>
          <a:p>
            <a:r>
              <a:rPr lang="en-US" altLang="en-US" sz="3200" b="1" dirty="0">
                <a:solidFill>
                  <a:schemeClr val="bg1"/>
                </a:solidFill>
                <a:latin typeface="Century Gothic" panose="020B0502020202020204" pitchFamily="34" charset="0"/>
              </a:rPr>
              <a:t>(Difference between two dates &amp; times)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+-TERM--+</a:t>
            </a:r>
          </a:p>
          <a:p>
            <a:r>
              <a:rPr lang="en-US" altLang="en-US" sz="1200" b="1" dirty="0">
                <a:solidFill>
                  <a:schemeClr val="bg1"/>
                </a:solidFill>
                <a:latin typeface="Consolas" panose="020B0609020204030204" pitchFamily="49" charset="0"/>
              </a:rPr>
              <a:t>|--+------+--+-------+-------------------------------------------------|</a:t>
            </a:r>
          </a:p>
          <a:p>
            <a:r>
              <a:rPr lang="en-US" altLang="en-US" sz="1200" b="1" dirty="0">
                <a:solidFill>
                  <a:schemeClr val="bg1"/>
                </a:solidFill>
                <a:latin typeface="Consolas" panose="020B0609020204030204" pitchFamily="49" charset="0"/>
              </a:rPr>
              <a:t>   +-DAYS-+  +-FIFO--+</a:t>
            </a:r>
          </a:p>
          <a:p>
            <a:r>
              <a:rPr lang="en-US" altLang="en-US" sz="1200" b="1" dirty="0">
                <a:solidFill>
                  <a:schemeClr val="bg1"/>
                </a:solidFill>
                <a:latin typeface="Consolas" panose="020B0609020204030204" pitchFamily="49" charset="0"/>
              </a:rPr>
              <a:t>   +-MET--+  +-STACK-+</a:t>
            </a:r>
          </a:p>
          <a:p>
            <a:r>
              <a:rPr lang="en-US" altLang="en-US" sz="1200" b="1" dirty="0">
                <a:solidFill>
                  <a:schemeClr val="bg1"/>
                </a:solidFill>
                <a:latin typeface="Consolas" panose="020B0609020204030204" pitchFamily="49" charset="0"/>
              </a:rPr>
              <a:t>             +-LIFO--+</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Dates are supported between 01 Jan 0001 AD and 31 Dec 9999 AD.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dates may be entered as any of the following date formats: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Format             type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 Current date</a:t>
            </a:r>
          </a:p>
          <a:p>
            <a:r>
              <a:rPr lang="en-US" altLang="en-US" sz="1200" b="1" dirty="0">
                <a:solidFill>
                  <a:schemeClr val="bg1"/>
                </a:solidFill>
                <a:latin typeface="Consolas" panose="020B0609020204030204" pitchFamily="49" charset="0"/>
              </a:rPr>
              <a:t>yyyy-mm-dd       - ISOdate</a:t>
            </a:r>
          </a:p>
          <a:p>
            <a:r>
              <a:rPr lang="en-US" altLang="en-US" sz="1200" b="1" dirty="0">
                <a:solidFill>
                  <a:schemeClr val="bg1"/>
                </a:solidFill>
                <a:latin typeface="Consolas" panose="020B0609020204030204" pitchFamily="49" charset="0"/>
              </a:rPr>
              <a:t>yyyy/mm/dd       - DateTimeSubtract CSL</a:t>
            </a:r>
          </a:p>
          <a:p>
            <a:r>
              <a:rPr lang="en-US" altLang="en-US" sz="1200" b="1" dirty="0">
                <a:solidFill>
                  <a:schemeClr val="bg1"/>
                </a:solidFill>
                <a:latin typeface="Consolas" panose="020B0609020204030204" pitchFamily="49" charset="0"/>
              </a:rPr>
              <a:t>yyyymmdd         - Standard date;  rexx date(S)</a:t>
            </a:r>
          </a:p>
          <a:p>
            <a:r>
              <a:rPr lang="en-US" altLang="en-US" sz="1200" b="1" dirty="0">
                <a:solidFill>
                  <a:schemeClr val="bg1"/>
                </a:solidFill>
                <a:latin typeface="Consolas" panose="020B0609020204030204" pitchFamily="49" charset="0"/>
              </a:rPr>
              <a:t>yyyyddd          - Julian date;    (long)</a:t>
            </a:r>
          </a:p>
          <a:p>
            <a:r>
              <a:rPr lang="en-US" altLang="en-US" sz="1200" b="1" dirty="0">
                <a:solidFill>
                  <a:schemeClr val="bg1"/>
                </a:solidFill>
                <a:latin typeface="Consolas" panose="020B0609020204030204" pitchFamily="49" charset="0"/>
              </a:rPr>
              <a:t>yyddd            - Julian date;    rexx date(J)</a:t>
            </a:r>
          </a:p>
          <a:p>
            <a:r>
              <a:rPr lang="en-US" altLang="en-US" sz="1200" b="1" dirty="0">
                <a:solidFill>
                  <a:schemeClr val="bg1"/>
                </a:solidFill>
                <a:latin typeface="Consolas" panose="020B0609020204030204" pitchFamily="49" charset="0"/>
              </a:rPr>
              <a:t>mm/dd/yy         - Gregorian Date; rexx date(U)</a:t>
            </a:r>
          </a:p>
          <a:p>
            <a:r>
              <a:rPr lang="en-US" altLang="en-US" sz="1200" b="1" dirty="0">
                <a:solidFill>
                  <a:schemeClr val="bg1"/>
                </a:solidFill>
                <a:latin typeface="Consolas" panose="020B0609020204030204" pitchFamily="49" charset="0"/>
              </a:rPr>
              <a:t>xxxxxxxxxxxxxxxx - When "time1" is entered as "TOD_ABS", an</a:t>
            </a:r>
          </a:p>
          <a:p>
            <a:r>
              <a:rPr lang="en-US" altLang="en-US" sz="1200" b="1" dirty="0">
                <a:solidFill>
                  <a:schemeClr val="bg1"/>
                </a:solidFill>
                <a:latin typeface="Consolas" panose="020B0609020204030204" pitchFamily="49" charset="0"/>
              </a:rPr>
              <a:t>                   unsigned doubleword indicating # of TOD clock units</a:t>
            </a:r>
          </a:p>
          <a:p>
            <a:r>
              <a:rPr lang="en-US" altLang="en-US" sz="1200" b="1" dirty="0">
                <a:solidFill>
                  <a:schemeClr val="bg1"/>
                </a:solidFill>
                <a:latin typeface="Consolas" panose="020B0609020204030204" pitchFamily="49" charset="0"/>
              </a:rPr>
              <a:t>                   that have elapsed since January 1, 1900, 00:00:00 UTC</a:t>
            </a:r>
          </a:p>
          <a:p>
            <a:r>
              <a:rPr lang="en-US" altLang="en-US" sz="1200" b="1" dirty="0">
                <a:solidFill>
                  <a:schemeClr val="bg1"/>
                </a:solidFill>
                <a:latin typeface="Consolas" panose="020B0609020204030204" pitchFamily="49" charset="0"/>
              </a:rPr>
              <a:t>                   E.g. CBDAE6439DA00000</a:t>
            </a:r>
          </a:p>
          <a:p>
            <a:r>
              <a:rPr lang="en-US" altLang="en-US" sz="1200" b="1" dirty="0">
                <a:solidFill>
                  <a:schemeClr val="bg1"/>
                </a:solidFill>
                <a:latin typeface="Consolas" panose="020B0609020204030204" pitchFamily="49" charset="0"/>
              </a:rPr>
              <a:t>xxxxxxxxxxxxxxxx - When "time1" is entered as "POSIX", an</a:t>
            </a:r>
          </a:p>
          <a:p>
            <a:r>
              <a:rPr lang="en-US" altLang="en-US" sz="1200" b="1" dirty="0">
                <a:solidFill>
                  <a:schemeClr val="bg1"/>
                </a:solidFill>
                <a:latin typeface="Consolas" panose="020B0609020204030204" pitchFamily="49" charset="0"/>
              </a:rPr>
              <a:t>                   unsigned doubleword indicating # of seconds since</a:t>
            </a:r>
          </a:p>
          <a:p>
            <a:r>
              <a:rPr lang="en-US" altLang="en-US" sz="1200" b="1" dirty="0">
                <a:solidFill>
                  <a:schemeClr val="bg1"/>
                </a:solidFill>
                <a:latin typeface="Consolas" panose="020B0609020204030204" pitchFamily="49" charset="0"/>
              </a:rPr>
              <a:t>                   January 1, 1900, 00:00:00 UTC,</a:t>
            </a:r>
          </a:p>
          <a:p>
            <a:r>
              <a:rPr lang="en-US" altLang="en-US" sz="1200" b="1" dirty="0">
                <a:solidFill>
                  <a:schemeClr val="bg1"/>
                </a:solidFill>
                <a:latin typeface="Consolas" panose="020B0609020204030204" pitchFamily="49" charset="0"/>
              </a:rPr>
              <a:t>                   E.g. DC0106C052564574</a:t>
            </a:r>
          </a:p>
          <a:p>
            <a:r>
              <a:rPr lang="en-US" altLang="en-US" sz="1200" b="1" dirty="0">
                <a:solidFill>
                  <a:schemeClr val="bg1"/>
                </a:solidFill>
                <a:latin typeface="Consolas" panose="020B0609020204030204" pitchFamily="49" charset="0"/>
              </a:rPr>
              <a:t>=                - For 'date2' only; equal to 'date1'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15</a:t>
            </a:fld>
            <a:endParaRPr lang="en-US" altLang="en-US" sz="1400" b="0" dirty="0"/>
          </a:p>
        </p:txBody>
      </p:sp>
    </p:spTree>
    <p:extLst>
      <p:ext uri="{BB962C8B-B14F-4D97-AF65-F5344CB8AC3E}">
        <p14:creationId xmlns:p14="http://schemas.microsoft.com/office/powerpoint/2010/main" val="2958553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379217"/>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TIMEDIFF</a:t>
            </a:r>
          </a:p>
          <a:p>
            <a:r>
              <a:rPr lang="en-US" altLang="en-US" sz="3200" b="1" dirty="0">
                <a:solidFill>
                  <a:schemeClr val="bg1"/>
                </a:solidFill>
                <a:latin typeface="Century Gothic" panose="020B0502020202020204" pitchFamily="34" charset="0"/>
              </a:rPr>
              <a:t>(Difference between two dates &amp; times)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times may be entered as any of the following time formats: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Format       type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 Current time</a:t>
            </a:r>
          </a:p>
          <a:p>
            <a:r>
              <a:rPr lang="en-US" altLang="en-US" sz="1200" b="1" dirty="0">
                <a:solidFill>
                  <a:schemeClr val="bg1"/>
                </a:solidFill>
                <a:latin typeface="Consolas" panose="020B0609020204030204" pitchFamily="49" charset="0"/>
              </a:rPr>
              <a:t>hh:mm:ss   - Specific time</a:t>
            </a:r>
          </a:p>
          <a:p>
            <a:r>
              <a:rPr lang="en-US" altLang="en-US" sz="1200" b="1" dirty="0">
                <a:solidFill>
                  <a:schemeClr val="bg1"/>
                </a:solidFill>
                <a:latin typeface="Consolas" panose="020B0609020204030204" pitchFamily="49" charset="0"/>
              </a:rPr>
              <a:t>hhmmss     - Specific time</a:t>
            </a:r>
          </a:p>
          <a:p>
            <a:r>
              <a:rPr lang="en-US" altLang="en-US" sz="1200" b="1" dirty="0">
                <a:solidFill>
                  <a:schemeClr val="bg1"/>
                </a:solidFill>
                <a:latin typeface="Consolas" panose="020B0609020204030204" pitchFamily="49" charset="0"/>
              </a:rPr>
              <a:t>TOD_ABS    - A 16 hex character string is entered as "date1",</a:t>
            </a:r>
          </a:p>
          <a:p>
            <a:r>
              <a:rPr lang="en-US" altLang="en-US" sz="1200" b="1" dirty="0">
                <a:solidFill>
                  <a:schemeClr val="bg1"/>
                </a:solidFill>
                <a:latin typeface="Consolas" panose="020B0609020204030204" pitchFamily="49" charset="0"/>
              </a:rPr>
              <a:t>             representing a z/VM Time of Day clock value.</a:t>
            </a:r>
          </a:p>
          <a:p>
            <a:r>
              <a:rPr lang="en-US" altLang="en-US" sz="1200" b="1" dirty="0">
                <a:solidFill>
                  <a:schemeClr val="bg1"/>
                </a:solidFill>
                <a:latin typeface="Consolas" panose="020B0609020204030204" pitchFamily="49" charset="0"/>
              </a:rPr>
              <a:t>POSIX      - A 16 hex character string is entered as "date1", as the</a:t>
            </a:r>
          </a:p>
          <a:p>
            <a:r>
              <a:rPr lang="en-US" altLang="en-US" sz="1200" b="1" dirty="0">
                <a:solidFill>
                  <a:schemeClr val="bg1"/>
                </a:solidFill>
                <a:latin typeface="Consolas" panose="020B0609020204030204" pitchFamily="49" charset="0"/>
              </a:rPr>
              <a:t>             number of seconds since Jan 1, 1900, 00:00:00 UTC</a:t>
            </a:r>
          </a:p>
          <a:p>
            <a:r>
              <a:rPr lang="en-US" altLang="en-US" sz="1200" b="1" dirty="0">
                <a:solidFill>
                  <a:schemeClr val="bg1"/>
                </a:solidFill>
                <a:latin typeface="Consolas" panose="020B0609020204030204" pitchFamily="49" charset="0"/>
              </a:rPr>
              <a:t>=          - For 'time2' only, equal to 'time1'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DAYS       - Display the number of days between the dates</a:t>
            </a:r>
          </a:p>
          <a:p>
            <a:r>
              <a:rPr lang="en-US" altLang="en-US" sz="1200" b="1" dirty="0">
                <a:solidFill>
                  <a:schemeClr val="bg1"/>
                </a:solidFill>
                <a:latin typeface="Consolas" panose="020B0609020204030204" pitchFamily="49" charset="0"/>
              </a:rPr>
              <a:t>             For a 'TERM' display as:</a:t>
            </a:r>
          </a:p>
          <a:p>
            <a:r>
              <a:rPr lang="en-US" altLang="en-US" sz="1200" b="1" dirty="0">
                <a:solidFill>
                  <a:schemeClr val="bg1"/>
                </a:solidFill>
                <a:latin typeface="Consolas" panose="020B0609020204030204" pitchFamily="49" charset="0"/>
              </a:rPr>
              <a:t>             Time difference is: n days, n hours, n minutes, n seconds.</a:t>
            </a:r>
          </a:p>
          <a:p>
            <a:r>
              <a:rPr lang="en-US" altLang="en-US" sz="1200" b="1" dirty="0">
                <a:solidFill>
                  <a:schemeClr val="bg1"/>
                </a:solidFill>
                <a:latin typeface="Consolas" panose="020B0609020204030204" pitchFamily="49" charset="0"/>
              </a:rPr>
              <a:t>             For a function call as:</a:t>
            </a:r>
          </a:p>
          <a:p>
            <a:r>
              <a:rPr lang="en-US" altLang="en-US" sz="1200" b="1" dirty="0">
                <a:solidFill>
                  <a:schemeClr val="bg1"/>
                </a:solidFill>
                <a:latin typeface="Consolas" panose="020B0609020204030204" pitchFamily="49" charset="0"/>
              </a:rPr>
              <a:t>             days hh:mm:ss</a:t>
            </a:r>
          </a:p>
          <a:p>
            <a:r>
              <a:rPr lang="en-US" altLang="en-US" sz="1200" b="1" dirty="0">
                <a:solidFill>
                  <a:schemeClr val="bg1"/>
                </a:solidFill>
                <a:latin typeface="Consolas" panose="020B0609020204030204" pitchFamily="49" charset="0"/>
              </a:rPr>
              <a:t>             For LIFO, FIFO, or STACK:</a:t>
            </a:r>
          </a:p>
          <a:p>
            <a:r>
              <a:rPr lang="en-US" altLang="en-US" sz="1200" b="1" dirty="0">
                <a:solidFill>
                  <a:schemeClr val="bg1"/>
                </a:solidFill>
                <a:latin typeface="Consolas" panose="020B0609020204030204" pitchFamily="49" charset="0"/>
              </a:rPr>
              <a:t>             * n n n n</a:t>
            </a:r>
          </a:p>
          <a:p>
            <a:r>
              <a:rPr lang="en-US" altLang="en-US" sz="1200" b="1" dirty="0">
                <a:solidFill>
                  <a:schemeClr val="bg1"/>
                </a:solidFill>
                <a:latin typeface="Consolas" panose="020B0609020204030204" pitchFamily="49" charset="0"/>
              </a:rPr>
              <a:t>MET        - Display the days in "Mission Elapsed Time" format.</a:t>
            </a:r>
          </a:p>
          <a:p>
            <a:r>
              <a:rPr lang="en-US" altLang="en-US" sz="1200" b="1" dirty="0">
                <a:solidFill>
                  <a:schemeClr val="bg1"/>
                </a:solidFill>
                <a:latin typeface="Consolas" panose="020B0609020204030204" pitchFamily="49" charset="0"/>
              </a:rPr>
              <a:t>             For a 'TERM' display as:</a:t>
            </a:r>
          </a:p>
          <a:p>
            <a:r>
              <a:rPr lang="en-US" altLang="en-US" sz="1200" b="1" dirty="0">
                <a:solidFill>
                  <a:schemeClr val="bg1"/>
                </a:solidFill>
                <a:latin typeface="Consolas" panose="020B0609020204030204" pitchFamily="49" charset="0"/>
              </a:rPr>
              <a:t>             Time difference is: n days/ n hours, n minutes, n seconds.</a:t>
            </a:r>
          </a:p>
          <a:p>
            <a:r>
              <a:rPr lang="en-US" altLang="en-US" sz="1200" b="1" dirty="0">
                <a:solidFill>
                  <a:schemeClr val="bg1"/>
                </a:solidFill>
                <a:latin typeface="Consolas" panose="020B0609020204030204" pitchFamily="49" charset="0"/>
              </a:rPr>
              <a:t>             For a function call as:</a:t>
            </a:r>
          </a:p>
          <a:p>
            <a:r>
              <a:rPr lang="en-US" altLang="en-US" sz="1200" b="1" dirty="0">
                <a:solidFill>
                  <a:schemeClr val="bg1"/>
                </a:solidFill>
                <a:latin typeface="Consolas" panose="020B0609020204030204" pitchFamily="49" charset="0"/>
              </a:rPr>
              <a:t>             days/hh:mm:ss</a:t>
            </a:r>
          </a:p>
          <a:p>
            <a:r>
              <a:rPr lang="en-US" altLang="en-US" sz="1200" b="1" dirty="0">
                <a:solidFill>
                  <a:schemeClr val="bg1"/>
                </a:solidFill>
                <a:latin typeface="Consolas" panose="020B0609020204030204" pitchFamily="49" charset="0"/>
              </a:rPr>
              <a:t>             For LIFO, FIFO, or STACK:</a:t>
            </a:r>
          </a:p>
          <a:p>
            <a:r>
              <a:rPr lang="en-US" altLang="en-US" sz="1200" b="1" dirty="0">
                <a:solidFill>
                  <a:schemeClr val="bg1"/>
                </a:solidFill>
                <a:latin typeface="Consolas" panose="020B0609020204030204" pitchFamily="49" charset="0"/>
              </a:rPr>
              <a:t>             * days/hh:mm:ss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16</a:t>
            </a:fld>
            <a:endParaRPr lang="en-US" altLang="en-US" sz="1400" b="0" dirty="0"/>
          </a:p>
        </p:txBody>
      </p:sp>
    </p:spTree>
    <p:extLst>
      <p:ext uri="{BB962C8B-B14F-4D97-AF65-F5344CB8AC3E}">
        <p14:creationId xmlns:p14="http://schemas.microsoft.com/office/powerpoint/2010/main" val="2388805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117881"/>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TIMEDIFF</a:t>
            </a:r>
          </a:p>
          <a:p>
            <a:r>
              <a:rPr lang="en-US" altLang="en-US" sz="3200" b="1" dirty="0">
                <a:solidFill>
                  <a:schemeClr val="bg1"/>
                </a:solidFill>
                <a:latin typeface="Century Gothic" panose="020B0502020202020204" pitchFamily="34" charset="0"/>
              </a:rPr>
              <a:t>(Difference between two dates &amp; times)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TERM       - Display results at console (DEFAULT)</a:t>
            </a:r>
          </a:p>
          <a:p>
            <a:r>
              <a:rPr lang="en-US" altLang="en-US" sz="1200" b="1" dirty="0">
                <a:solidFill>
                  <a:schemeClr val="bg1"/>
                </a:solidFill>
                <a:latin typeface="Consolas" panose="020B0609020204030204" pitchFamily="49" charset="0"/>
              </a:rPr>
              <a:t>FIFO       - Queue results in Program Stack</a:t>
            </a:r>
          </a:p>
          <a:p>
            <a:r>
              <a:rPr lang="en-US" altLang="en-US" sz="1200" b="1" dirty="0">
                <a:solidFill>
                  <a:schemeClr val="bg1"/>
                </a:solidFill>
                <a:latin typeface="Consolas" panose="020B0609020204030204" pitchFamily="49" charset="0"/>
              </a:rPr>
              <a:t>STACK      - Queue results in Program Stack</a:t>
            </a:r>
          </a:p>
          <a:p>
            <a:r>
              <a:rPr lang="en-US" altLang="en-US" sz="1200" b="1" dirty="0">
                <a:solidFill>
                  <a:schemeClr val="bg1"/>
                </a:solidFill>
                <a:latin typeface="Consolas" panose="020B0609020204030204" pitchFamily="49" charset="0"/>
              </a:rPr>
              <a:t>LIFO       - Push results in Program Stack</a:t>
            </a:r>
          </a:p>
          <a:p>
            <a:r>
              <a:rPr lang="en-US" altLang="en-US" sz="10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Usage notes:</a:t>
            </a:r>
          </a:p>
          <a:p>
            <a:r>
              <a:rPr lang="en-US" altLang="en-US" sz="10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1) Options for a rexx function call are entered after a comma, as in:</a:t>
            </a:r>
          </a:p>
          <a:p>
            <a:r>
              <a:rPr lang="en-US" altLang="en-US" sz="1200" b="1" dirty="0">
                <a:solidFill>
                  <a:schemeClr val="bg1"/>
                </a:solidFill>
                <a:latin typeface="Consolas" panose="020B0609020204030204" pitchFamily="49" charset="0"/>
              </a:rPr>
              <a:t>   diff=timediff(date1 time1 date2 time2,options)</a:t>
            </a:r>
          </a:p>
          <a:p>
            <a:endParaRPr lang="en-US" altLang="en-US" sz="1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2) Any date entered as a 2-digit year (Gregorian or Julian) will be</a:t>
            </a:r>
          </a:p>
          <a:p>
            <a:r>
              <a:rPr lang="en-US" altLang="en-US" sz="1200" b="1" dirty="0">
                <a:solidFill>
                  <a:schemeClr val="bg1"/>
                </a:solidFill>
                <a:latin typeface="Consolas" panose="020B0609020204030204" pitchFamily="49" charset="0"/>
              </a:rPr>
              <a:t>   converted to a 4-digit year using a 50 year sliding window from the</a:t>
            </a:r>
          </a:p>
          <a:p>
            <a:r>
              <a:rPr lang="en-US" altLang="en-US" sz="1200" b="1" dirty="0">
                <a:solidFill>
                  <a:schemeClr val="bg1"/>
                </a:solidFill>
                <a:latin typeface="Consolas" panose="020B0609020204030204" pitchFamily="49" charset="0"/>
              </a:rPr>
              <a:t>   the current date.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The sliding window range of years is computed as:</a:t>
            </a:r>
          </a:p>
          <a:p>
            <a:r>
              <a:rPr lang="en-US" altLang="en-US" sz="1200" b="1" dirty="0">
                <a:solidFill>
                  <a:schemeClr val="bg1"/>
                </a:solidFill>
                <a:latin typeface="Consolas" panose="020B0609020204030204" pitchFamily="49" charset="0"/>
              </a:rPr>
              <a:t>        current year -50, through current year +49.</a:t>
            </a:r>
          </a:p>
          <a:p>
            <a:r>
              <a:rPr lang="en-US" altLang="en-US" sz="1200" b="1" dirty="0">
                <a:solidFill>
                  <a:schemeClr val="bg1"/>
                </a:solidFill>
                <a:latin typeface="Consolas" panose="020B0609020204030204" pitchFamily="49" charset="0"/>
              </a:rPr>
              <a:t>   The century is taken from the matching year in that range.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Examples:</a:t>
            </a:r>
          </a:p>
          <a:p>
            <a:r>
              <a:rPr lang="en-US" altLang="en-US" sz="1200" b="1" dirty="0">
                <a:solidFill>
                  <a:schemeClr val="bg1"/>
                </a:solidFill>
                <a:latin typeface="Consolas" panose="020B0609020204030204" pitchFamily="49" charset="0"/>
              </a:rPr>
              <a:t>                                                2-digit   Resulting</a:t>
            </a:r>
          </a:p>
          <a:p>
            <a:r>
              <a:rPr lang="en-US" altLang="en-US" sz="1200" b="1" dirty="0">
                <a:solidFill>
                  <a:schemeClr val="bg1"/>
                </a:solidFill>
                <a:latin typeface="Consolas" panose="020B0609020204030204" pitchFamily="49" charset="0"/>
              </a:rPr>
              <a:t>   Current year;  Window begin;  Window end;    year      4-digit year</a:t>
            </a:r>
          </a:p>
          <a:p>
            <a:r>
              <a:rPr lang="en-US" altLang="en-US" sz="1200" b="1" dirty="0">
                <a:solidFill>
                  <a:schemeClr val="bg1"/>
                </a:solidFill>
                <a:latin typeface="Consolas" panose="020B0609020204030204" pitchFamily="49" charset="0"/>
              </a:rPr>
              <a:t>   -------------  ------------  ----------      -------   ------------</a:t>
            </a:r>
          </a:p>
          <a:p>
            <a:r>
              <a:rPr lang="en-US" altLang="en-US" sz="1200" b="1" dirty="0">
                <a:solidFill>
                  <a:schemeClr val="bg1"/>
                </a:solidFill>
                <a:latin typeface="Consolas" panose="020B0609020204030204" pitchFamily="49" charset="0"/>
              </a:rPr>
              <a:t>      2000        2000-50=1950   2000+49=2049   00        2000</a:t>
            </a:r>
          </a:p>
          <a:p>
            <a:r>
              <a:rPr lang="en-US" altLang="en-US" sz="1200" b="1" dirty="0">
                <a:solidFill>
                  <a:schemeClr val="bg1"/>
                </a:solidFill>
                <a:latin typeface="Consolas" panose="020B0609020204030204" pitchFamily="49" charset="0"/>
              </a:rPr>
              <a:t>                                                49        2049</a:t>
            </a:r>
          </a:p>
          <a:p>
            <a:r>
              <a:rPr lang="en-US" altLang="en-US" sz="1200" b="1" dirty="0">
                <a:solidFill>
                  <a:schemeClr val="bg1"/>
                </a:solidFill>
                <a:latin typeface="Consolas" panose="020B0609020204030204" pitchFamily="49" charset="0"/>
              </a:rPr>
              <a:t>                                                50        1950</a:t>
            </a:r>
          </a:p>
          <a:p>
            <a:r>
              <a:rPr lang="en-US" altLang="en-US" sz="1200" b="1" dirty="0">
                <a:solidFill>
                  <a:schemeClr val="bg1"/>
                </a:solidFill>
                <a:latin typeface="Consolas" panose="020B0609020204030204" pitchFamily="49" charset="0"/>
              </a:rPr>
              <a:t>                                                99        1999</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2005        2005-50=1955   2005+49=2054   00        2000</a:t>
            </a:r>
          </a:p>
          <a:p>
            <a:r>
              <a:rPr lang="en-US" altLang="en-US" sz="1200" b="1" dirty="0">
                <a:solidFill>
                  <a:schemeClr val="bg1"/>
                </a:solidFill>
                <a:latin typeface="Consolas" panose="020B0609020204030204" pitchFamily="49" charset="0"/>
              </a:rPr>
              <a:t>                                                49        1949</a:t>
            </a:r>
          </a:p>
          <a:p>
            <a:r>
              <a:rPr lang="en-US" altLang="en-US" sz="1200" b="1" dirty="0">
                <a:solidFill>
                  <a:schemeClr val="bg1"/>
                </a:solidFill>
                <a:latin typeface="Consolas" panose="020B0609020204030204" pitchFamily="49" charset="0"/>
              </a:rPr>
              <a:t>                                                50        2050</a:t>
            </a:r>
          </a:p>
          <a:p>
            <a:r>
              <a:rPr lang="en-US" altLang="en-US" sz="1200" b="1" dirty="0">
                <a:solidFill>
                  <a:schemeClr val="bg1"/>
                </a:solidFill>
                <a:latin typeface="Consolas" panose="020B0609020204030204" pitchFamily="49" charset="0"/>
              </a:rPr>
              <a:t>                                                99        1999</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17</a:t>
            </a:fld>
            <a:endParaRPr lang="en-US" altLang="en-US" sz="1400" b="0" dirty="0"/>
          </a:p>
        </p:txBody>
      </p:sp>
    </p:spTree>
    <p:extLst>
      <p:ext uri="{BB962C8B-B14F-4D97-AF65-F5344CB8AC3E}">
        <p14:creationId xmlns:p14="http://schemas.microsoft.com/office/powerpoint/2010/main" val="2725431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431656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TIMEDIFF</a:t>
            </a:r>
          </a:p>
          <a:p>
            <a:r>
              <a:rPr lang="en-US" altLang="en-US" sz="3200" b="1" dirty="0">
                <a:solidFill>
                  <a:schemeClr val="bg1"/>
                </a:solidFill>
                <a:latin typeface="Century Gothic" panose="020B0502020202020204" pitchFamily="34" charset="0"/>
              </a:rPr>
              <a:t>(Difference between two dates &amp; times)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Examples from within a REXX program:</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runtime=timediff('20001231 01:00:00 20001231 02:00:00')</a:t>
            </a:r>
          </a:p>
          <a:p>
            <a:r>
              <a:rPr lang="en-US" altLang="en-US" sz="1200" b="1" dirty="0">
                <a:solidFill>
                  <a:schemeClr val="bg1"/>
                </a:solidFill>
                <a:latin typeface="Consolas" panose="020B0609020204030204" pitchFamily="49" charset="0"/>
              </a:rPr>
              <a:t>diff=timediff('20001231 01:00:00 20001231 02:00:00','MET')</a:t>
            </a:r>
          </a:p>
          <a:p>
            <a:r>
              <a:rPr lang="en-US" altLang="en-US" sz="1200" b="1" dirty="0">
                <a:solidFill>
                  <a:schemeClr val="bg1"/>
                </a:solidFill>
                <a:latin typeface="Consolas" panose="020B0609020204030204" pitchFamily="49" charset="0"/>
              </a:rPr>
              <a:t>say timediff('01/11/00 01:00:00 2000-01-11 02:00:00')</a:t>
            </a:r>
          </a:p>
          <a:p>
            <a:r>
              <a:rPr lang="en-US" altLang="en-US" sz="1200" b="1" dirty="0">
                <a:solidFill>
                  <a:schemeClr val="bg1"/>
                </a:solidFill>
                <a:latin typeface="Consolas" panose="020B0609020204030204" pitchFamily="49" charset="0"/>
              </a:rPr>
              <a:t>say timediff('05/11/50 14:00:00 2000/05/11 14:00:00','DAYS')</a:t>
            </a:r>
          </a:p>
          <a:p>
            <a:r>
              <a:rPr lang="en-US" altLang="en-US" sz="1200" b="1" dirty="0">
                <a:solidFill>
                  <a:schemeClr val="bg1"/>
                </a:solidFill>
                <a:latin typeface="Consolas" panose="020B0609020204030204" pitchFamily="49" charset="0"/>
              </a:rPr>
              <a:t>'EXEC TIMEDIFF 12/05/84 08:30:00 1999/12/05 = (DAYS'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18</a:t>
            </a:fld>
            <a:endParaRPr lang="en-US" altLang="en-US" sz="1400" b="0" dirty="0"/>
          </a:p>
        </p:txBody>
      </p:sp>
    </p:spTree>
    <p:extLst>
      <p:ext uri="{BB962C8B-B14F-4D97-AF65-F5344CB8AC3E}">
        <p14:creationId xmlns:p14="http://schemas.microsoft.com/office/powerpoint/2010/main" val="886644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720966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FINDFILE</a:t>
            </a:r>
          </a:p>
          <a:p>
            <a:r>
              <a:rPr lang="en-US" altLang="en-US" sz="3200" b="1" dirty="0">
                <a:solidFill>
                  <a:schemeClr val="bg1"/>
                </a:solidFill>
                <a:latin typeface="Century Gothic" panose="020B0502020202020204" pitchFamily="34" charset="0"/>
              </a:rPr>
              <a:t>(Search for file on all link DASD and SFS directories)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FINDFILE is used to search the issuing userid, for files on all</a:t>
            </a:r>
          </a:p>
          <a:p>
            <a:r>
              <a:rPr lang="en-US" altLang="en-US" sz="1200" b="1" dirty="0">
                <a:solidFill>
                  <a:schemeClr val="bg1"/>
                </a:solidFill>
                <a:latin typeface="Consolas" panose="020B0609020204030204" pitchFamily="49" charset="0"/>
              </a:rPr>
              <a:t>virtual DASD (even those not accessed), and accessed SFS directories.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Each virtual DASD address is ACCESSed using a free filemode, LISTFILE</a:t>
            </a:r>
          </a:p>
          <a:p>
            <a:r>
              <a:rPr lang="en-US" altLang="en-US" sz="1200" b="1" dirty="0">
                <a:solidFill>
                  <a:schemeClr val="bg1"/>
                </a:solidFill>
                <a:latin typeface="Consolas" panose="020B0609020204030204" pitchFamily="49" charset="0"/>
              </a:rPr>
              <a:t>issued, and matching files and their virtual address reported.  If the</a:t>
            </a:r>
          </a:p>
          <a:p>
            <a:r>
              <a:rPr lang="en-US" altLang="en-US" sz="1200" b="1" dirty="0">
                <a:solidFill>
                  <a:schemeClr val="bg1"/>
                </a:solidFill>
                <a:latin typeface="Consolas" panose="020B0609020204030204" pitchFamily="49" charset="0"/>
              </a:rPr>
              <a:t>'ACCESSM0 MODULE' is available, ACCESSM0 is SET ON so that filemode 0</a:t>
            </a:r>
          </a:p>
          <a:p>
            <a:r>
              <a:rPr lang="en-US" altLang="en-US" sz="1200" b="1" dirty="0">
                <a:solidFill>
                  <a:schemeClr val="bg1"/>
                </a:solidFill>
                <a:latin typeface="Consolas" panose="020B0609020204030204" pitchFamily="49" charset="0"/>
              </a:rPr>
              <a:t>(zero) files on R/O disks are searched as well.</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LISTFILE is issued against accessed SFS Directories, with matching</a:t>
            </a:r>
          </a:p>
          <a:p>
            <a:r>
              <a:rPr lang="en-US" altLang="en-US" sz="1200" b="1" dirty="0">
                <a:solidFill>
                  <a:schemeClr val="bg1"/>
                </a:solidFill>
                <a:latin typeface="Consolas" panose="020B0609020204030204" pitchFamily="49" charset="0"/>
              </a:rPr>
              <a:t>files and their directory name reported.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Syntax:</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&gt;--FINDFILE--+-fname_pattern-+--+-ftype_pattern-+----------------------&gt;</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 options |------&gt;&lt;</a:t>
            </a:r>
          </a:p>
          <a:p>
            <a:r>
              <a:rPr lang="en-US" altLang="en-US" sz="1200" b="1" dirty="0">
                <a:solidFill>
                  <a:schemeClr val="bg1"/>
                </a:solidFill>
                <a:latin typeface="Consolas" panose="020B0609020204030204" pitchFamily="49" charset="0"/>
              </a:rPr>
              <a:t>             +-pipe PICK stage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19</a:t>
            </a:fld>
            <a:endParaRPr lang="en-US" altLang="en-US" sz="1400" b="0" dirty="0"/>
          </a:p>
        </p:txBody>
      </p:sp>
    </p:spTree>
    <p:extLst>
      <p:ext uri="{BB962C8B-B14F-4D97-AF65-F5344CB8AC3E}">
        <p14:creationId xmlns:p14="http://schemas.microsoft.com/office/powerpoint/2010/main" val="1822465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554038" y="188913"/>
            <a:ext cx="7121525" cy="1039812"/>
          </a:xfrm>
        </p:spPr>
        <p:txBody>
          <a:bodyPr/>
          <a:lstStyle/>
          <a:p>
            <a:r>
              <a:rPr lang="en-US" altLang="en-US" sz="2800" dirty="0"/>
              <a:t>Mandatory “Brag Sheet” </a:t>
            </a:r>
            <a:br>
              <a:rPr lang="en-US" altLang="en-US" sz="2800" dirty="0"/>
            </a:br>
            <a:r>
              <a:rPr lang="en-US" altLang="en-US" sz="2000" dirty="0"/>
              <a:t>or: “Why should we listen to </a:t>
            </a:r>
            <a:r>
              <a:rPr lang="en-US" altLang="en-US" sz="2000" i="1" dirty="0"/>
              <a:t>him</a:t>
            </a:r>
            <a:r>
              <a:rPr lang="en-US" altLang="en-US" sz="2000" dirty="0"/>
              <a:t>?”</a:t>
            </a:r>
          </a:p>
        </p:txBody>
      </p:sp>
      <p:sp>
        <p:nvSpPr>
          <p:cNvPr id="430083" name="Rectangle 3"/>
          <p:cNvSpPr>
            <a:spLocks noGrp="1" noChangeArrowheads="1"/>
          </p:cNvSpPr>
          <p:nvPr>
            <p:ph idx="1"/>
          </p:nvPr>
        </p:nvSpPr>
        <p:spPr>
          <a:xfrm>
            <a:off x="546100" y="1311124"/>
            <a:ext cx="8115300" cy="4828419"/>
          </a:xfrm>
        </p:spPr>
        <p:txBody>
          <a:bodyPr>
            <a:normAutofit fontScale="85000" lnSpcReduction="20000"/>
          </a:bodyPr>
          <a:lstStyle/>
          <a:p>
            <a:pPr marL="342900" indent="-342900">
              <a:buFont typeface="Arial" panose="020B0604020202020204" pitchFamily="34" charset="0"/>
              <a:buChar char="•"/>
            </a:pPr>
            <a:r>
              <a:rPr lang="en-US" altLang="en-US" sz="1800" dirty="0">
                <a:solidFill>
                  <a:schemeClr val="tx1"/>
                </a:solidFill>
              </a:rPr>
              <a:t>Started as a “Teleprocessing Operator” at Kraft in Feb 1972</a:t>
            </a:r>
          </a:p>
          <a:p>
            <a:pPr lvl="1"/>
            <a:r>
              <a:rPr lang="en-US" altLang="en-US" sz="1400" dirty="0">
                <a:solidFill>
                  <a:schemeClr val="tx1"/>
                </a:solidFill>
              </a:rPr>
              <a:t>Thus, in “Data Processing” for over 44 years!</a:t>
            </a:r>
          </a:p>
          <a:p>
            <a:pPr marL="342900" indent="-342900">
              <a:buFont typeface="Arial" panose="020B0604020202020204" pitchFamily="34" charset="0"/>
              <a:buChar char="•"/>
            </a:pPr>
            <a:r>
              <a:rPr lang="en-US" altLang="en-US" sz="1800" dirty="0">
                <a:solidFill>
                  <a:schemeClr val="tx1"/>
                </a:solidFill>
              </a:rPr>
              <a:t>VM-exclusive (mostly) since 1978 (38+ years of VM!) </a:t>
            </a:r>
          </a:p>
          <a:p>
            <a:pPr lvl="1"/>
            <a:r>
              <a:rPr lang="en-US" altLang="en-US" sz="1400" dirty="0">
                <a:solidFill>
                  <a:schemeClr val="tx1"/>
                </a:solidFill>
              </a:rPr>
              <a:t>(Beginning with </a:t>
            </a:r>
            <a:r>
              <a:rPr lang="en-US" altLang="en-US" sz="1400" b="1" dirty="0">
                <a:solidFill>
                  <a:schemeClr val="tx1"/>
                </a:solidFill>
              </a:rPr>
              <a:t>VM 370 </a:t>
            </a:r>
            <a:r>
              <a:rPr lang="en-US" altLang="en-US" sz="1400" dirty="0">
                <a:solidFill>
                  <a:schemeClr val="tx1"/>
                </a:solidFill>
              </a:rPr>
              <a:t>Release 5 Program Level Change 6)</a:t>
            </a:r>
          </a:p>
          <a:p>
            <a:pPr marL="342900" indent="-342900">
              <a:buFont typeface="Arial" panose="020B0604020202020204" pitchFamily="34" charset="0"/>
              <a:buChar char="•"/>
            </a:pPr>
            <a:r>
              <a:rPr lang="en-US" altLang="en-US" sz="1800" dirty="0">
                <a:solidFill>
                  <a:schemeClr val="tx1"/>
                </a:solidFill>
              </a:rPr>
              <a:t>Ordered VM at Hewitt Associates in Dec 1984, installed VM HPO Jan 1985 with an MVS ‘preferred’ guest, installed PROFS and migrated  hundreds of active IDs from IBM services</a:t>
            </a:r>
          </a:p>
          <a:p>
            <a:pPr marL="342900" indent="-342900">
              <a:buFont typeface="Arial" panose="020B0604020202020204" pitchFamily="34" charset="0"/>
              <a:buChar char="•"/>
            </a:pPr>
            <a:r>
              <a:rPr lang="en-US" altLang="en-US" sz="1800" dirty="0">
                <a:solidFill>
                  <a:schemeClr val="tx1"/>
                </a:solidFill>
              </a:rPr>
              <a:t>Chaired CAVMEN for 6+ years (June 1984-Oct 1990; 6.5 years), still attend and contribute while retired</a:t>
            </a:r>
          </a:p>
          <a:p>
            <a:pPr marL="342900" indent="-342900">
              <a:buFont typeface="Arial" panose="020B0604020202020204" pitchFamily="34" charset="0"/>
              <a:buChar char="•"/>
            </a:pPr>
            <a:r>
              <a:rPr lang="en-US" altLang="en-US" sz="1800" dirty="0">
                <a:solidFill>
                  <a:schemeClr val="tx1"/>
                </a:solidFill>
              </a:rPr>
              <a:t>Member of SHARE Linux &amp; VM Technical Steering Committee June 1997-July 2011): Chairman 2006-2011(6 years)</a:t>
            </a:r>
          </a:p>
          <a:p>
            <a:pPr marL="342900" indent="-342900">
              <a:buFont typeface="Arial" panose="020B0604020202020204" pitchFamily="34" charset="0"/>
              <a:buChar char="•"/>
            </a:pPr>
            <a:r>
              <a:rPr lang="en-US" altLang="en-US" sz="1800" dirty="0">
                <a:solidFill>
                  <a:schemeClr val="tx1"/>
                </a:solidFill>
              </a:rPr>
              <a:t>Chairman VM Workshop, Inc 2013 &amp; 2014; continue contributions to the Volunteer Committee even now while retired </a:t>
            </a:r>
          </a:p>
          <a:p>
            <a:pPr marL="342900" indent="-342900">
              <a:buFont typeface="Arial" panose="020B0604020202020204" pitchFamily="34" charset="0"/>
              <a:buChar char="•"/>
            </a:pPr>
            <a:r>
              <a:rPr lang="en-US" altLang="en-US" sz="1800" dirty="0">
                <a:solidFill>
                  <a:schemeClr val="tx1"/>
                </a:solidFill>
              </a:rPr>
              <a:t>According to envelopes of various mailings: CIO; Partner-In-Charge; and Chief Cook</a:t>
            </a:r>
          </a:p>
          <a:p>
            <a:pPr marL="342900" indent="-342900">
              <a:buFont typeface="Arial" panose="020B0604020202020204" pitchFamily="34" charset="0"/>
              <a:buChar char="•"/>
            </a:pPr>
            <a:r>
              <a:rPr lang="en-US" altLang="en-US" sz="1800" dirty="0">
                <a:solidFill>
                  <a:schemeClr val="tx1"/>
                </a:solidFill>
              </a:rPr>
              <a:t>Currently CEO of my own happy retirement</a:t>
            </a:r>
          </a:p>
          <a:p>
            <a:endParaRPr lang="en-US" altLang="en-US" sz="1400" dirty="0">
              <a:solidFill>
                <a:schemeClr val="tx1"/>
              </a:solidFill>
            </a:endParaRPr>
          </a:p>
          <a:p>
            <a:pPr algn="ctr"/>
            <a:r>
              <a:rPr lang="en-US" altLang="en-US" sz="1800" dirty="0">
                <a:solidFill>
                  <a:srgbClr val="FFFF00"/>
                </a:solidFill>
              </a:rPr>
              <a:t>All you have to do is: </a:t>
            </a:r>
            <a:r>
              <a:rPr lang="en-US" altLang="en-US" sz="1800" i="1" u="sng" dirty="0">
                <a:solidFill>
                  <a:srgbClr val="FFFF00"/>
                </a:solidFill>
              </a:rPr>
              <a:t>out-last bad management.</a:t>
            </a:r>
          </a:p>
          <a:p>
            <a:endParaRPr lang="en-US" altLang="en-US" sz="1800" dirty="0">
              <a:solidFill>
                <a:schemeClr val="tx1"/>
              </a:solidFill>
            </a:endParaRPr>
          </a:p>
        </p:txBody>
      </p:sp>
      <p:sp>
        <p:nvSpPr>
          <p:cNvPr id="4" name="Slide Number Placeholder 3"/>
          <p:cNvSpPr>
            <a:spLocks noGrp="1"/>
          </p:cNvSpPr>
          <p:nvPr>
            <p:ph type="sldNum" sz="quarter" idx="12"/>
          </p:nvPr>
        </p:nvSpPr>
        <p:spPr/>
        <p:txBody>
          <a:bodyPr/>
          <a:lstStyle/>
          <a:p>
            <a:fld id="{1238FD67-A408-42CE-8BC9-F080A59D2831}" type="slidenum">
              <a:rPr lang="en-US" altLang="en-US"/>
              <a:pPr/>
              <a:t>2</a:t>
            </a:fld>
            <a:endParaRPr lang="en-US" altLang="en-US" sz="9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720966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FINDFILE</a:t>
            </a:r>
          </a:p>
          <a:p>
            <a:r>
              <a:rPr lang="en-US" altLang="en-US" sz="3200" b="1" dirty="0">
                <a:solidFill>
                  <a:schemeClr val="bg1"/>
                </a:solidFill>
                <a:latin typeface="Century Gothic" panose="020B0502020202020204" pitchFamily="34" charset="0"/>
              </a:rPr>
              <a:t>(Search for file on all link DASD and SFS directories)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pipe PICK stage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CMS Pipelines arguments as entered for the Pipe PICK stage.</a:t>
            </a:r>
          </a:p>
          <a:p>
            <a:r>
              <a:rPr lang="en-US" altLang="en-US" sz="1200" b="1" dirty="0">
                <a:solidFill>
                  <a:schemeClr val="bg1"/>
                </a:solidFill>
                <a:latin typeface="Consolas" panose="020B0609020204030204" pitchFamily="49" charset="0"/>
              </a:rPr>
              <a:t>        E.g. FINDFILE * * PICK ANYcase W1 == /DIRECTORY/</a:t>
            </a:r>
          </a:p>
          <a:p>
            <a:r>
              <a:rPr lang="en-US" altLang="en-US" sz="1200" b="1" dirty="0">
                <a:solidFill>
                  <a:schemeClr val="bg1"/>
                </a:solidFill>
                <a:latin typeface="Consolas" panose="020B0609020204030204" pitchFamily="49" charset="0"/>
              </a:rPr>
              <a:t>          or FINDFILE * * PICK PAD BLANK ANYcase 1.5 == /USER/</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Note: PICK PAD BLANK ANY 1.5 == /USER/</a:t>
            </a:r>
          </a:p>
          <a:p>
            <a:r>
              <a:rPr lang="en-US" altLang="en-US" sz="1200" b="1" dirty="0">
                <a:solidFill>
                  <a:schemeClr val="bg1"/>
                </a:solidFill>
                <a:latin typeface="Consolas" panose="020B0609020204030204" pitchFamily="49" charset="0"/>
              </a:rPr>
              <a:t>        is not equal to:</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PICK PAD BLANK ANY W1 == /USER/</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For details, enter: HELP PIPE PICK</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Depending on the number of LINKed minidisks, and file on</a:t>
            </a:r>
          </a:p>
          <a:p>
            <a:r>
              <a:rPr lang="en-US" altLang="en-US" sz="1200" b="1" dirty="0">
                <a:solidFill>
                  <a:schemeClr val="bg1"/>
                </a:solidFill>
                <a:latin typeface="Consolas" panose="020B0609020204030204" pitchFamily="49" charset="0"/>
              </a:rPr>
              <a:t>        each, this 'pipe PICK stage' operand can run quite long,</a:t>
            </a:r>
          </a:p>
          <a:p>
            <a:r>
              <a:rPr lang="en-US" altLang="en-US" sz="1200" b="1" dirty="0">
                <a:solidFill>
                  <a:schemeClr val="bg1"/>
                </a:solidFill>
                <a:latin typeface="Consolas" panose="020B0609020204030204" pitchFamily="49" charset="0"/>
              </a:rPr>
              <a:t>        and produce a lot of output.</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20</a:t>
            </a:fld>
            <a:endParaRPr lang="en-US" altLang="en-US" sz="1400" b="0" dirty="0"/>
          </a:p>
        </p:txBody>
      </p:sp>
    </p:spTree>
    <p:extLst>
      <p:ext uri="{BB962C8B-B14F-4D97-AF65-F5344CB8AC3E}">
        <p14:creationId xmlns:p14="http://schemas.microsoft.com/office/powerpoint/2010/main" val="793914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720966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dirty="0">
                <a:solidFill>
                  <a:schemeClr val="bg1"/>
                </a:solidFill>
              </a:rPr>
              <a:t>FINDFILE</a:t>
            </a:r>
          </a:p>
          <a:p>
            <a:r>
              <a:rPr lang="en-US" altLang="en-US" sz="3200" b="1" dirty="0">
                <a:solidFill>
                  <a:schemeClr val="bg1"/>
                </a:solidFill>
                <a:latin typeface="Century Gothic" panose="020B0502020202020204" pitchFamily="34" charset="0"/>
              </a:rPr>
              <a:t>(Search for file on all link DASD and SFS directories)</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 are passed directly to LISTFILE.  Some will not make sense to</a:t>
            </a:r>
          </a:p>
          <a:p>
            <a:r>
              <a:rPr lang="en-US" altLang="en-US" sz="1200" b="1" dirty="0">
                <a:solidFill>
                  <a:schemeClr val="bg1"/>
                </a:solidFill>
                <a:latin typeface="Consolas" panose="020B0609020204030204" pitchFamily="49" charset="0"/>
              </a:rPr>
              <a:t>use from this command.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TOCYL</a:t>
            </a:r>
          </a:p>
          <a:p>
            <a:r>
              <a:rPr lang="en-US" altLang="en-US" sz="1200" b="1" dirty="0">
                <a:solidFill>
                  <a:schemeClr val="bg1"/>
                </a:solidFill>
                <a:latin typeface="Consolas" panose="020B0609020204030204" pitchFamily="49" charset="0"/>
              </a:rPr>
              <a:t>      a non-LISTFILE option (removed before calling LISTFILE) which</a:t>
            </a:r>
          </a:p>
          <a:p>
            <a:r>
              <a:rPr lang="en-US" altLang="en-US" sz="1200" b="1" dirty="0">
                <a:solidFill>
                  <a:schemeClr val="bg1"/>
                </a:solidFill>
                <a:latin typeface="Consolas" panose="020B0609020204030204" pitchFamily="49" charset="0"/>
              </a:rPr>
              <a:t>       displays the "TO cylinder" instead of the mdisk cylinder size.</a:t>
            </a:r>
          </a:p>
          <a:p>
            <a:r>
              <a:rPr lang="en-US" altLang="en-US" sz="1200" b="1" dirty="0">
                <a:solidFill>
                  <a:schemeClr val="bg1"/>
                </a:solidFill>
                <a:latin typeface="Consolas" panose="020B0609020204030204" pitchFamily="49" charset="0"/>
              </a:rPr>
              <a:t>       E.g. without TOCYL, an mdisk might be displayed as from/size</a:t>
            </a:r>
          </a:p>
          <a:p>
            <a:r>
              <a:rPr lang="en-US" altLang="en-US" sz="1200" b="1" dirty="0">
                <a:solidFill>
                  <a:schemeClr val="bg1"/>
                </a:solidFill>
                <a:latin typeface="Consolas" panose="020B0609020204030204" pitchFamily="49" charset="0"/>
              </a:rPr>
              <a:t>       cylinders: 01810 00011</a:t>
            </a:r>
          </a:p>
          <a:p>
            <a:r>
              <a:rPr lang="en-US" altLang="en-US" sz="1200" b="1" dirty="0">
                <a:solidFill>
                  <a:schemeClr val="bg1"/>
                </a:solidFill>
                <a:latin typeface="Consolas" panose="020B0609020204030204" pitchFamily="49" charset="0"/>
              </a:rPr>
              <a:t>       while with TOCYL, the same mdisk would be displayed as from/to</a:t>
            </a:r>
          </a:p>
          <a:p>
            <a:r>
              <a:rPr lang="en-US" altLang="en-US" sz="1200" b="1" dirty="0">
                <a:solidFill>
                  <a:schemeClr val="bg1"/>
                </a:solidFill>
                <a:latin typeface="Consolas" panose="020B0609020204030204" pitchFamily="49" charset="0"/>
              </a:rPr>
              <a:t>       cylinders: 01810 01820</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VERBOSE</a:t>
            </a:r>
          </a:p>
          <a:p>
            <a:r>
              <a:rPr lang="en-US" altLang="en-US" sz="1200" b="1" dirty="0">
                <a:solidFill>
                  <a:schemeClr val="bg1"/>
                </a:solidFill>
                <a:latin typeface="Consolas" panose="020B0609020204030204" pitchFamily="49" charset="0"/>
              </a:rPr>
              <a:t>      a non-LISTFILE option (removed before calling LISTFILE) which</a:t>
            </a:r>
          </a:p>
          <a:p>
            <a:r>
              <a:rPr lang="en-US" altLang="en-US" sz="1200" b="1" dirty="0">
                <a:solidFill>
                  <a:schemeClr val="bg1"/>
                </a:solidFill>
                <a:latin typeface="Consolas" panose="020B0609020204030204" pitchFamily="49" charset="0"/>
              </a:rPr>
              <a:t>       displays each mdisk and directory just before searching,</a:t>
            </a:r>
          </a:p>
          <a:p>
            <a:r>
              <a:rPr lang="en-US" altLang="en-US" sz="1200" b="1" dirty="0">
                <a:solidFill>
                  <a:schemeClr val="bg1"/>
                </a:solidFill>
                <a:latin typeface="Consolas" panose="020B0609020204030204" pitchFamily="49" charset="0"/>
              </a:rPr>
              <a:t>       providing confidence-building PUF (Positive User Feedback).</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21</a:t>
            </a:fld>
            <a:endParaRPr lang="en-US" altLang="en-US" sz="1400" b="0" dirty="0"/>
          </a:p>
        </p:txBody>
      </p:sp>
    </p:spTree>
    <p:extLst>
      <p:ext uri="{BB962C8B-B14F-4D97-AF65-F5344CB8AC3E}">
        <p14:creationId xmlns:p14="http://schemas.microsoft.com/office/powerpoint/2010/main" val="409981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933215"/>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LOSTDISK</a:t>
            </a:r>
          </a:p>
          <a:p>
            <a:r>
              <a:rPr lang="en-US" altLang="en-US" sz="3200" b="1" dirty="0">
                <a:solidFill>
                  <a:schemeClr val="bg1"/>
                </a:solidFill>
                <a:latin typeface="Century Gothic" panose="020B0502020202020204" pitchFamily="34" charset="0"/>
              </a:rPr>
              <a:t>(Search for file a given DASD volser)</a:t>
            </a:r>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LOSTDISK is used from a userid with the PrivClass for 'CP DEFINE MDISK'</a:t>
            </a:r>
          </a:p>
          <a:p>
            <a:r>
              <a:rPr lang="en-US" altLang="en-US" sz="1200" b="1" dirty="0">
                <a:solidFill>
                  <a:schemeClr val="bg1"/>
                </a:solidFill>
                <a:latin typeface="Consolas" panose="020B0609020204030204" pitchFamily="49" charset="0"/>
              </a:rPr>
              <a:t>to locate minidisks, and optionally files, on a full-pack volume.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It is handy if you no longer have a DIRECTORY mapping that volume.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Syntax:</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&gt;--LOSTDISK--+-volser-+--+---------------------------------+-|options|-&gt;&lt;</a:t>
            </a:r>
          </a:p>
          <a:p>
            <a:r>
              <a:rPr lang="en-US" altLang="en-US" sz="1200" b="1" dirty="0">
                <a:solidFill>
                  <a:schemeClr val="bg1"/>
                </a:solidFill>
                <a:latin typeface="Consolas" panose="020B0609020204030204" pitchFamily="49" charset="0"/>
              </a:rPr>
              <a:t>                         +--fnamepattern--+----------------+</a:t>
            </a:r>
          </a:p>
          <a:p>
            <a:r>
              <a:rPr lang="en-US" altLang="en-US" sz="1200" b="1" dirty="0">
                <a:solidFill>
                  <a:schemeClr val="bg1"/>
                </a:solidFill>
                <a:latin typeface="Consolas" panose="020B0609020204030204" pitchFamily="49" charset="0"/>
              </a:rPr>
              <a:t>                                          +--ftypepattern--+</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FILEList</a:t>
            </a:r>
          </a:p>
          <a:p>
            <a:r>
              <a:rPr lang="en-US" altLang="en-US" sz="1200" b="1" dirty="0">
                <a:solidFill>
                  <a:schemeClr val="bg1"/>
                </a:solidFill>
                <a:latin typeface="Consolas" panose="020B0609020204030204" pitchFamily="49" charset="0"/>
              </a:rPr>
              <a:t>FL</a:t>
            </a:r>
          </a:p>
          <a:p>
            <a:r>
              <a:rPr lang="en-US" altLang="en-US" sz="1200" b="1" dirty="0">
                <a:solidFill>
                  <a:schemeClr val="bg1"/>
                </a:solidFill>
                <a:latin typeface="Consolas" panose="020B0609020204030204" pitchFamily="49" charset="0"/>
              </a:rPr>
              <a:t>          Enter FILELIST on the files with patching filename (and</a:t>
            </a:r>
          </a:p>
          <a:p>
            <a:r>
              <a:rPr lang="en-US" altLang="en-US" sz="1200" b="1" dirty="0">
                <a:solidFill>
                  <a:schemeClr val="bg1"/>
                </a:solidFill>
                <a:latin typeface="Consolas" panose="020B0609020204030204" pitchFamily="49" charset="0"/>
              </a:rPr>
              <a:t>          optionally filetype) patterns from the found mdisk(s).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LFoptions</a:t>
            </a:r>
          </a:p>
          <a:p>
            <a:r>
              <a:rPr lang="en-US" altLang="en-US" sz="1200" b="1" dirty="0">
                <a:solidFill>
                  <a:schemeClr val="bg1"/>
                </a:solidFill>
                <a:latin typeface="Consolas" panose="020B0609020204030204" pitchFamily="49" charset="0"/>
              </a:rPr>
              <a:t>          Mutually exclusive with "FILELIST" or "FL".</a:t>
            </a:r>
          </a:p>
          <a:p>
            <a:r>
              <a:rPr lang="en-US" altLang="en-US" sz="1200" b="1" dirty="0">
                <a:solidFill>
                  <a:schemeClr val="bg1"/>
                </a:solidFill>
                <a:latin typeface="Consolas" panose="020B0609020204030204" pitchFamily="49" charset="0"/>
              </a:rPr>
              <a:t>          Issues LISTFILE for the specified "fnamepattern ftypepattern"</a:t>
            </a:r>
          </a:p>
          <a:p>
            <a:r>
              <a:rPr lang="en-US" altLang="en-US" sz="1200" b="1" dirty="0">
                <a:solidFill>
                  <a:schemeClr val="bg1"/>
                </a:solidFill>
                <a:latin typeface="Consolas" panose="020B0609020204030204" pitchFamily="49" charset="0"/>
              </a:rPr>
              <a:t>          with the "LFoptions" arguments as LISTFILE's 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For example: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lostdisk vmres1</a:t>
            </a:r>
          </a:p>
          <a:p>
            <a:r>
              <a:rPr lang="en-US" altLang="en-US" sz="1200" b="1" dirty="0">
                <a:solidFill>
                  <a:schemeClr val="bg1"/>
                </a:solidFill>
                <a:latin typeface="Consolas" panose="020B0609020204030204" pitchFamily="49" charset="0"/>
              </a:rPr>
              <a:t>lostdisk vmpk01 *some* file*</a:t>
            </a:r>
          </a:p>
          <a:p>
            <a:r>
              <a:rPr lang="en-US" altLang="en-US" sz="1200" b="1" dirty="0">
                <a:solidFill>
                  <a:schemeClr val="bg1"/>
                </a:solidFill>
                <a:latin typeface="Consolas" panose="020B0609020204030204" pitchFamily="49" charset="0"/>
              </a:rPr>
              <a:t>lostdisk vmpk02 *some* cata* (filel</a:t>
            </a:r>
          </a:p>
          <a:p>
            <a:r>
              <a:rPr lang="en-US" altLang="en-US" sz="1200" b="1" dirty="0">
                <a:solidFill>
                  <a:schemeClr val="bg1"/>
                </a:solidFill>
                <a:latin typeface="Consolas" panose="020B0609020204030204" pitchFamily="49" charset="0"/>
              </a:rPr>
              <a:t>lostdisk vmu087 *some* *x*   (fl</a:t>
            </a:r>
          </a:p>
          <a:p>
            <a:r>
              <a:rPr lang="en-US" altLang="en-US" sz="1200" b="1" dirty="0">
                <a:solidFill>
                  <a:schemeClr val="bg1"/>
                </a:solidFill>
                <a:latin typeface="Consolas" panose="020B0609020204030204" pitchFamily="49" charset="0"/>
              </a:rPr>
              <a:t>lostdisk 520res user direct  (fl</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22</a:t>
            </a:fld>
            <a:endParaRPr lang="en-US" altLang="en-US" sz="1400" b="0" dirty="0"/>
          </a:p>
        </p:txBody>
      </p:sp>
    </p:spTree>
    <p:extLst>
      <p:ext uri="{BB962C8B-B14F-4D97-AF65-F5344CB8AC3E}">
        <p14:creationId xmlns:p14="http://schemas.microsoft.com/office/powerpoint/2010/main" val="3311418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13299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QOWNER</a:t>
            </a:r>
          </a:p>
          <a:p>
            <a:r>
              <a:rPr lang="en-US" altLang="en-US" sz="3200" b="1" dirty="0">
                <a:solidFill>
                  <a:schemeClr val="bg1"/>
                </a:solidFill>
                <a:latin typeface="Century Gothic" panose="020B0502020202020204" pitchFamily="34" charset="0"/>
              </a:rPr>
              <a:t>(Query OWNER –and more- of each LINKed MDISK and accessed DIRectory)</a:t>
            </a:r>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QOWNER is used to display each LINKed disk, showing commonly needed</a:t>
            </a:r>
          </a:p>
          <a:p>
            <a:r>
              <a:rPr lang="en-US" altLang="en-US" sz="1200" b="1" dirty="0">
                <a:solidFill>
                  <a:schemeClr val="bg1"/>
                </a:solidFill>
                <a:latin typeface="Consolas" panose="020B0609020204030204" pitchFamily="49" charset="0"/>
              </a:rPr>
              <a:t>information for all accessed and un-accessed disks.  A period is</a:t>
            </a:r>
          </a:p>
          <a:p>
            <a:r>
              <a:rPr lang="en-US" altLang="en-US" sz="1200" b="1" dirty="0">
                <a:solidFill>
                  <a:schemeClr val="bg1"/>
                </a:solidFill>
                <a:latin typeface="Consolas" panose="020B0609020204030204" pitchFamily="49" charset="0"/>
              </a:rPr>
              <a:t>displayed as a place-holder for missing values (un-accessed minidisks).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Any accessed SFS directories will also be displayed.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If the 'DEVTYPE MODULE' from the CMS Utilities Feature is available,</a:t>
            </a:r>
          </a:p>
          <a:p>
            <a:r>
              <a:rPr lang="en-US" altLang="en-US" sz="1200" b="1" dirty="0">
                <a:solidFill>
                  <a:schemeClr val="bg1"/>
                </a:solidFill>
                <a:latin typeface="Consolas" panose="020B0609020204030204" pitchFamily="49" charset="0"/>
              </a:rPr>
              <a:t>added detail is displayed: unaccessed minidisk labels, and the minidisk</a:t>
            </a:r>
          </a:p>
          <a:p>
            <a:r>
              <a:rPr lang="en-US" altLang="en-US" sz="1200" b="1" dirty="0">
                <a:solidFill>
                  <a:schemeClr val="bg1"/>
                </a:solidFill>
                <a:latin typeface="Consolas" panose="020B0609020204030204" pitchFamily="49" charset="0"/>
              </a:rPr>
              <a:t>label type (CMS1, VOL1, None).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format of the output would appear as: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Label  Vdev M  Stat Cylinders Used    Files Ownerid  Addr Rdev Volser LblType</a:t>
            </a:r>
          </a:p>
          <a:p>
            <a:r>
              <a:rPr lang="en-US" altLang="en-US" sz="1200" b="1" dirty="0">
                <a:solidFill>
                  <a:schemeClr val="bg1"/>
                </a:solidFill>
                <a:latin typeface="Consolas" panose="020B0609020204030204" pitchFamily="49" charset="0"/>
              </a:rPr>
              <a:t>labelx vdev x/x r/w nnnnn CYL nnn% nnnnnnnn = owneridx nnnn rdev volser CMS1</a:t>
            </a:r>
          </a:p>
          <a:p>
            <a:r>
              <a:rPr lang="en-US" altLang="en-US" sz="1200" b="1" dirty="0">
                <a:solidFill>
                  <a:schemeClr val="bg1"/>
                </a:solidFill>
                <a:latin typeface="Consolas" panose="020B0609020204030204" pitchFamily="49" charset="0"/>
              </a:rPr>
              <a:t>-       DIR x   r/o nnnnn CYL nnn%        . = filepool:filespaceid.</a:t>
            </a:r>
          </a:p>
          <a:p>
            <a:r>
              <a:rPr lang="en-US" altLang="en-US" sz="1200" b="1" dirty="0">
                <a:solidFill>
                  <a:schemeClr val="bg1"/>
                </a:solidFill>
                <a:latin typeface="Consolas" panose="020B0609020204030204" pitchFamily="49" charset="0"/>
              </a:rPr>
              <a:t>labely vdev .   r/o nnnnn CYL nnn%        . = owneridx nnnn rdev volser VOL1</a:t>
            </a:r>
          </a:p>
          <a:p>
            <a:r>
              <a:rPr lang="en-US" altLang="en-US" sz="1200" b="1" dirty="0">
                <a:solidFill>
                  <a:schemeClr val="bg1"/>
                </a:solidFill>
                <a:latin typeface="Consolas" panose="020B0609020204030204" pitchFamily="49" charset="0"/>
              </a:rPr>
              <a:t>.      vdev .   r/o nnnnn CYL nnn%        . = owneridx nnnn rdev volser None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Note: the 'Cylinder' value for SFS directories is a calculated value,</a:t>
            </a:r>
          </a:p>
          <a:p>
            <a:r>
              <a:rPr lang="en-US" altLang="en-US" sz="1200" b="1" dirty="0">
                <a:solidFill>
                  <a:schemeClr val="bg1"/>
                </a:solidFill>
                <a:latin typeface="Consolas" panose="020B0609020204030204" pitchFamily="49" charset="0"/>
              </a:rPr>
              <a:t>provided for consistency and comparison to minidisks.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23</a:t>
            </a:fld>
            <a:endParaRPr lang="en-US" altLang="en-US" sz="1400" b="0" dirty="0"/>
          </a:p>
        </p:txBody>
      </p:sp>
    </p:spTree>
    <p:extLst>
      <p:ext uri="{BB962C8B-B14F-4D97-AF65-F5344CB8AC3E}">
        <p14:creationId xmlns:p14="http://schemas.microsoft.com/office/powerpoint/2010/main" val="436117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240991"/>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QOWNER</a:t>
            </a:r>
          </a:p>
          <a:p>
            <a:r>
              <a:rPr lang="en-US" altLang="en-US" sz="3200" b="1" dirty="0">
                <a:solidFill>
                  <a:schemeClr val="bg1"/>
                </a:solidFill>
                <a:latin typeface="Century Gothic" panose="020B0502020202020204" pitchFamily="34" charset="0"/>
              </a:rPr>
              <a:t>(Query OWNER –and more- of each LINKed MDISK and accessed DIRectory)</a:t>
            </a:r>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Syntax:</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V           |</a:t>
            </a:r>
          </a:p>
          <a:p>
            <a:r>
              <a:rPr lang="en-US" altLang="en-US" sz="1200" b="1" dirty="0">
                <a:solidFill>
                  <a:schemeClr val="bg1"/>
                </a:solidFill>
                <a:latin typeface="Consolas" panose="020B0609020204030204" pitchFamily="49" charset="0"/>
              </a:rPr>
              <a:t>&gt;--QOWNER---+---------++-------------------+-------------------+----&gt;&lt;</a:t>
            </a:r>
          </a:p>
          <a:p>
            <a:r>
              <a:rPr lang="en-US" altLang="en-US" sz="1200" b="1" dirty="0">
                <a:solidFill>
                  <a:schemeClr val="bg1"/>
                </a:solidFill>
                <a:latin typeface="Consolas" panose="020B0609020204030204" pitchFamily="49" charset="0"/>
              </a:rPr>
              <a:t>            +-accmode-+                    +-(-| Options |-+---+</a:t>
            </a:r>
          </a:p>
          <a:p>
            <a:r>
              <a:rPr lang="en-US" altLang="en-US" sz="1200" b="1" dirty="0">
                <a:solidFill>
                  <a:schemeClr val="bg1"/>
                </a:solidFill>
                <a:latin typeface="Consolas" panose="020B0609020204030204" pitchFamily="49" charset="0"/>
              </a:rPr>
              <a:t>            +-vdev----+                                    +-)-+</a:t>
            </a:r>
          </a:p>
          <a:p>
            <a:r>
              <a:rPr lang="en-US" altLang="en-US" sz="1200" b="1" dirty="0">
                <a:solidFill>
                  <a:schemeClr val="bg1"/>
                </a:solidFill>
                <a:latin typeface="Consolas" panose="020B0609020204030204" pitchFamily="49" charset="0"/>
              </a:rPr>
              <a:t>            +-DIR-----+</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a:t>
            </a:r>
          </a:p>
          <a:p>
            <a:r>
              <a:rPr lang="en-US" altLang="en-US" sz="1200" b="1" dirty="0">
                <a:solidFill>
                  <a:schemeClr val="bg1"/>
                </a:solidFill>
                <a:latin typeface="Consolas" panose="020B0609020204030204" pitchFamily="49" charset="0"/>
              </a:rPr>
              <a:t>   +-OWNedby-+-userid-+  +-vdev-+  +-ACCESsed-+</a:t>
            </a:r>
          </a:p>
          <a:p>
            <a:r>
              <a:rPr lang="en-US" altLang="en-US" sz="1200" b="1" dirty="0">
                <a:solidFill>
                  <a:schemeClr val="bg1"/>
                </a:solidFill>
                <a:latin typeface="Consolas" panose="020B0609020204030204" pitchFamily="49" charset="0"/>
              </a:rPr>
              <a:t>   +-OWNerid-+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Where: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accmode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is the access mode or extension of an accessed minidisk.</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userid</a:t>
            </a:r>
          </a:p>
          <a:p>
            <a:r>
              <a:rPr lang="en-US" altLang="en-US" sz="1200" b="1" dirty="0">
                <a:solidFill>
                  <a:schemeClr val="bg1"/>
                </a:solidFill>
                <a:latin typeface="Consolas" panose="020B0609020204030204" pitchFamily="49" charset="0"/>
              </a:rPr>
              <a:t>    is the userid's disks to be displayed.  "userid" may also be entered</a:t>
            </a:r>
          </a:p>
          <a:p>
            <a:r>
              <a:rPr lang="en-US" altLang="en-US" sz="1200" b="1" dirty="0">
                <a:solidFill>
                  <a:schemeClr val="bg1"/>
                </a:solidFill>
                <a:latin typeface="Consolas" panose="020B0609020204030204" pitchFamily="49" charset="0"/>
              </a:rPr>
              <a:t>    as "*" to indicate the userid from which the command is issued.  The</a:t>
            </a:r>
          </a:p>
          <a:p>
            <a:r>
              <a:rPr lang="en-US" altLang="en-US" sz="1200" b="1" dirty="0">
                <a:solidFill>
                  <a:schemeClr val="bg1"/>
                </a:solidFill>
                <a:latin typeface="Consolas" panose="020B0609020204030204" pitchFamily="49" charset="0"/>
              </a:rPr>
              <a:t>    following forms of the "NOT" symbol may prefixed to the "userid" to</a:t>
            </a:r>
          </a:p>
          <a:p>
            <a:r>
              <a:rPr lang="en-US" altLang="en-US" sz="1200" b="1" dirty="0">
                <a:solidFill>
                  <a:schemeClr val="bg1"/>
                </a:solidFill>
                <a:latin typeface="Consolas" panose="020B0609020204030204" pitchFamily="49" charset="0"/>
              </a:rPr>
              <a:t>    indicate mdisks of a given userid which should NOT be displayed:</a:t>
            </a:r>
          </a:p>
          <a:p>
            <a:r>
              <a:rPr lang="en-US" altLang="en-US" sz="1200" b="1" dirty="0">
                <a:solidFill>
                  <a:schemeClr val="bg1"/>
                </a:solidFill>
                <a:latin typeface="Consolas" panose="020B0609020204030204" pitchFamily="49" charset="0"/>
              </a:rPr>
              <a:t>    "\", "&lt;&gt;", "^", as in "\userid" or "&lt;&gt;*".</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24</a:t>
            </a:fld>
            <a:endParaRPr lang="en-US" altLang="en-US" sz="1400" b="0" dirty="0"/>
          </a:p>
        </p:txBody>
      </p:sp>
    </p:spTree>
    <p:extLst>
      <p:ext uri="{BB962C8B-B14F-4D97-AF65-F5344CB8AC3E}">
        <p14:creationId xmlns:p14="http://schemas.microsoft.com/office/powerpoint/2010/main" val="4066148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8502328"/>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QOWNER</a:t>
            </a:r>
          </a:p>
          <a:p>
            <a:r>
              <a:rPr lang="en-US" altLang="en-US" sz="3200" b="1" dirty="0">
                <a:solidFill>
                  <a:schemeClr val="bg1"/>
                </a:solidFill>
                <a:latin typeface="Century Gothic" panose="020B0502020202020204" pitchFamily="34" charset="0"/>
              </a:rPr>
              <a:t>(Query OWNER –and more- of each LINKed MDISK and accessed DIRectory)</a:t>
            </a:r>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vdev</a:t>
            </a:r>
          </a:p>
          <a:p>
            <a:r>
              <a:rPr lang="en-US" altLang="en-US" sz="1200" b="1" dirty="0">
                <a:solidFill>
                  <a:schemeClr val="bg1"/>
                </a:solidFill>
                <a:latin typeface="Consolas" panose="020B0609020204030204" pitchFamily="49" charset="0"/>
              </a:rPr>
              <a:t>    minidisk address (will be left-padded with zeros before comparison).</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DIR</a:t>
            </a:r>
          </a:p>
          <a:p>
            <a:r>
              <a:rPr lang="en-US" altLang="en-US" sz="1200" b="1" dirty="0">
                <a:solidFill>
                  <a:schemeClr val="bg1"/>
                </a:solidFill>
                <a:latin typeface="Consolas" panose="020B0609020204030204" pitchFamily="49" charset="0"/>
              </a:rPr>
              <a:t>    Specifies accessed SFS directories. This is used as a pattern match.</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OWNedby userid</a:t>
            </a:r>
          </a:p>
          <a:p>
            <a:r>
              <a:rPr lang="en-US" altLang="en-US" sz="1200" b="1" dirty="0">
                <a:solidFill>
                  <a:schemeClr val="bg1"/>
                </a:solidFill>
                <a:latin typeface="Consolas" panose="020B0609020204030204" pitchFamily="49" charset="0"/>
              </a:rPr>
              <a:t>or</a:t>
            </a:r>
          </a:p>
          <a:p>
            <a:r>
              <a:rPr lang="en-US" altLang="en-US" sz="1200" b="1" dirty="0">
                <a:solidFill>
                  <a:schemeClr val="bg1"/>
                </a:solidFill>
                <a:latin typeface="Consolas" panose="020B0609020204030204" pitchFamily="49" charset="0"/>
              </a:rPr>
              <a:t>OWNerid userid</a:t>
            </a:r>
          </a:p>
          <a:p>
            <a:r>
              <a:rPr lang="en-US" altLang="en-US" sz="1200" b="1" dirty="0">
                <a:solidFill>
                  <a:schemeClr val="bg1"/>
                </a:solidFill>
                <a:latin typeface="Consolas" panose="020B0609020204030204" pitchFamily="49" charset="0"/>
              </a:rPr>
              <a:t>    display of only minidisks owned by the specified userid.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vdev</a:t>
            </a:r>
          </a:p>
          <a:p>
            <a:r>
              <a:rPr lang="en-US" altLang="en-US" sz="1200" b="1" dirty="0">
                <a:solidFill>
                  <a:schemeClr val="bg1"/>
                </a:solidFill>
                <a:latin typeface="Consolas" panose="020B0609020204030204" pitchFamily="49" charset="0"/>
              </a:rPr>
              <a:t>    display of only the specified minidisk owned by the specified</a:t>
            </a:r>
          </a:p>
          <a:p>
            <a:r>
              <a:rPr lang="en-US" altLang="en-US" sz="1200" b="1" dirty="0">
                <a:solidFill>
                  <a:schemeClr val="bg1"/>
                </a:solidFill>
                <a:latin typeface="Consolas" panose="020B0609020204030204" pitchFamily="49" charset="0"/>
              </a:rPr>
              <a:t>    ownerid.</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ACCESsed</a:t>
            </a:r>
          </a:p>
          <a:p>
            <a:r>
              <a:rPr lang="en-US" altLang="en-US" sz="1200" b="1" dirty="0">
                <a:solidFill>
                  <a:schemeClr val="bg1"/>
                </a:solidFill>
                <a:latin typeface="Consolas" panose="020B0609020204030204" pitchFamily="49" charset="0"/>
              </a:rPr>
              <a:t>    display of only ACCESSED minidisks or directories.</a:t>
            </a:r>
          </a:p>
          <a:p>
            <a:r>
              <a:rPr lang="en-US" altLang="en-US" sz="1200" b="1" dirty="0">
                <a:solidFill>
                  <a:schemeClr val="bg1"/>
                </a:solidFill>
                <a:latin typeface="Consolas" panose="020B0609020204030204" pitchFamily="49" charset="0"/>
              </a:rPr>
              <a:t>    is the access mode or extension of an accessed minidisk.</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25</a:t>
            </a:fld>
            <a:endParaRPr lang="en-US" altLang="en-US" sz="1400" b="0" dirty="0"/>
          </a:p>
        </p:txBody>
      </p:sp>
    </p:spTree>
    <p:extLst>
      <p:ext uri="{BB962C8B-B14F-4D97-AF65-F5344CB8AC3E}">
        <p14:creationId xmlns:p14="http://schemas.microsoft.com/office/powerpoint/2010/main" val="1211308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240991"/>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QOWNER</a:t>
            </a:r>
          </a:p>
          <a:p>
            <a:r>
              <a:rPr lang="en-US" altLang="en-US" sz="3200" b="1" dirty="0">
                <a:solidFill>
                  <a:schemeClr val="bg1"/>
                </a:solidFill>
                <a:latin typeface="Century Gothic" panose="020B0502020202020204" pitchFamily="34" charset="0"/>
              </a:rPr>
              <a:t>(Query OWNER –and more- of each LINKed MDISK and accessed DIRectory)</a:t>
            </a:r>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Examples:  (with the same disks/directories accessed, just showing different 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QOWNER</a:t>
            </a:r>
          </a:p>
          <a:p>
            <a:r>
              <a:rPr lang="en-US" altLang="en-US" sz="1200" b="1" dirty="0">
                <a:solidFill>
                  <a:schemeClr val="bg1"/>
                </a:solidFill>
                <a:latin typeface="Consolas" panose="020B0609020204030204" pitchFamily="49" charset="0"/>
              </a:rPr>
              <a:t>Label  Vdev M  Stat Cylinders Used    Files   Ownerid  Addr Rdev Volser LblType</a:t>
            </a:r>
          </a:p>
          <a:p>
            <a:r>
              <a:rPr lang="en-US" altLang="en-US" sz="1200" b="1" dirty="0">
                <a:solidFill>
                  <a:schemeClr val="bg1"/>
                </a:solidFill>
                <a:latin typeface="Consolas" panose="020B0609020204030204" pitchFamily="49" charset="0"/>
              </a:rPr>
              <a:t>M2W191 0191 A   R/W   150 CYL  76%     2552 = M2WALTER 0191 0F19 VMPP09 CMS1</a:t>
            </a:r>
          </a:p>
          <a:p>
            <a:r>
              <a:rPr lang="en-US" altLang="en-US" sz="1200" b="1" dirty="0">
                <a:solidFill>
                  <a:schemeClr val="bg1"/>
                </a:solidFill>
                <a:latin typeface="Consolas" panose="020B0609020204030204" pitchFamily="49" charset="0"/>
              </a:rPr>
              <a:t>ADM199 0199 B/A R/O   600 CYL  53%     2931 = HEWADMN  0199 0E15 VMPP05 CMS1</a:t>
            </a:r>
          </a:p>
          <a:p>
            <a:r>
              <a:rPr lang="en-US" altLang="en-US" sz="1200" b="1" dirty="0">
                <a:solidFill>
                  <a:schemeClr val="bg1"/>
                </a:solidFill>
                <a:latin typeface="Consolas" panose="020B0609020204030204" pitchFamily="49" charset="0"/>
              </a:rPr>
              <a:t>ADM399 0399 C/B R/O    15 CYL  75%      328 = HEWADMN  0399 0F12 VMPP02 CMS1</a:t>
            </a:r>
          </a:p>
          <a:p>
            <a:r>
              <a:rPr lang="en-US" altLang="en-US" sz="1200" b="1" dirty="0">
                <a:solidFill>
                  <a:schemeClr val="bg1"/>
                </a:solidFill>
                <a:latin typeface="Consolas" panose="020B0609020204030204" pitchFamily="49" charset="0"/>
              </a:rPr>
              <a:t>-       DIR Q   R/O 12222 CYL  63%       19 = PPS01:SYSPROG.PIPELINES.FIELDTEST.</a:t>
            </a:r>
          </a:p>
          <a:p>
            <a:r>
              <a:rPr lang="en-US" altLang="en-US" sz="1200" b="1" dirty="0">
                <a:solidFill>
                  <a:schemeClr val="bg1"/>
                </a:solidFill>
                <a:latin typeface="Consolas" panose="020B0609020204030204" pitchFamily="49" charset="0"/>
              </a:rPr>
              <a:t>12000A</a:t>
            </a:r>
          </a:p>
          <a:p>
            <a:r>
              <a:rPr lang="en-US" altLang="en-US" sz="1200" b="1" dirty="0">
                <a:solidFill>
                  <a:schemeClr val="bg1"/>
                </a:solidFill>
                <a:latin typeface="Consolas" panose="020B0609020204030204" pitchFamily="49" charset="0"/>
              </a:rPr>
              <a:t>MNT190 0190 S   R/O   107 CYL  85%      703 = MAINT    0190 0E10 VMR54I CMS1</a:t>
            </a:r>
          </a:p>
          <a:p>
            <a:r>
              <a:rPr lang="en-US" altLang="en-US" sz="1200" b="1" dirty="0">
                <a:solidFill>
                  <a:schemeClr val="bg1"/>
                </a:solidFill>
                <a:latin typeface="Consolas" panose="020B0609020204030204" pitchFamily="49" charset="0"/>
              </a:rPr>
              <a:t>-       DIR T/T R/O   998 CYL  37%      538 = AUD01:MAINT.TDISK</a:t>
            </a:r>
          </a:p>
          <a:p>
            <a:r>
              <a:rPr lang="en-US" altLang="en-US" sz="1200" b="1" dirty="0">
                <a:solidFill>
                  <a:schemeClr val="bg1"/>
                </a:solidFill>
                <a:latin typeface="Consolas" panose="020B0609020204030204" pitchFamily="49" charset="0"/>
              </a:rPr>
              <a:t>-       DIR X   R/W 12222 CYL  63%       77 = PPS01:SYSPROG.TOOLS.CA</a:t>
            </a:r>
          </a:p>
          <a:p>
            <a:r>
              <a:rPr lang="en-US" altLang="en-US" sz="1200" b="1" dirty="0">
                <a:solidFill>
                  <a:schemeClr val="bg1"/>
                </a:solidFill>
                <a:latin typeface="Consolas" panose="020B0609020204030204" pitchFamily="49" charset="0"/>
              </a:rPr>
              <a:t>-       DIR Y/S R/O   998 CYL  37%     3847 = AUD01:MAINT.YDISK</a:t>
            </a:r>
          </a:p>
          <a:p>
            <a:r>
              <a:rPr lang="en-US" altLang="en-US" sz="1200" b="1" dirty="0">
                <a:solidFill>
                  <a:schemeClr val="bg1"/>
                </a:solidFill>
                <a:latin typeface="Consolas" panose="020B0609020204030204" pitchFamily="49" charset="0"/>
              </a:rPr>
              <a:t>-       DIR Z   R/W 12222 CYL  63%     3648 = PPS01:SYSPROG.TOOLS</a:t>
            </a:r>
          </a:p>
          <a:p>
            <a:r>
              <a:rPr lang="en-US" altLang="en-US" sz="1200" b="1" dirty="0">
                <a:solidFill>
                  <a:schemeClr val="bg1"/>
                </a:solidFill>
                <a:latin typeface="Consolas" panose="020B0609020204030204" pitchFamily="49" charset="0"/>
              </a:rPr>
              <a:t>RSTCKD 0050 .   R/W    50 CYL    .        . = M2WALTER 0050 0F6E VMU334 CMS1</a:t>
            </a:r>
          </a:p>
          <a:p>
            <a:r>
              <a:rPr lang="en-US" altLang="en-US" sz="1200" b="1" dirty="0">
                <a:solidFill>
                  <a:schemeClr val="bg1"/>
                </a:solidFill>
                <a:latin typeface="Consolas" panose="020B0609020204030204" pitchFamily="49" charset="0"/>
              </a:rPr>
              <a:t>M2W107 0107 .   R/W    20 CYL    .        . = M2WALTER 0107 0F7C VMU357 CMS1</a:t>
            </a:r>
          </a:p>
          <a:p>
            <a:r>
              <a:rPr lang="en-US" altLang="en-US" sz="1200" b="1" dirty="0">
                <a:solidFill>
                  <a:schemeClr val="bg1"/>
                </a:solidFill>
                <a:latin typeface="Consolas" panose="020B0609020204030204" pitchFamily="49" charset="0"/>
              </a:rPr>
              <a:t>HATOOL 019C .   R/O    20 CYL    .        . = MAINT    019C 0E11 VMR54H CMS1</a:t>
            </a:r>
          </a:p>
          <a:p>
            <a:r>
              <a:rPr lang="en-US" altLang="en-US" sz="1200" b="1" dirty="0">
                <a:solidFill>
                  <a:schemeClr val="bg1"/>
                </a:solidFill>
                <a:latin typeface="Consolas" panose="020B0609020204030204" pitchFamily="49" charset="0"/>
              </a:rPr>
              <a:t>54Z19D 019D .   R/O   200 CYL    .        . = MAINT    019D 0E11 VMR54H CMS1</a:t>
            </a:r>
          </a:p>
          <a:p>
            <a:r>
              <a:rPr lang="en-US" altLang="en-US" sz="1200" b="1" dirty="0">
                <a:solidFill>
                  <a:schemeClr val="bg1"/>
                </a:solidFill>
                <a:latin typeface="Consolas" panose="020B0609020204030204" pitchFamily="49" charset="0"/>
              </a:rPr>
              <a:t>54Z19E 019E .   R/O   500 CYL    .        . = MAINT    019E 0E11 VMR54H CMS1</a:t>
            </a:r>
          </a:p>
          <a:p>
            <a:r>
              <a:rPr lang="en-US" altLang="en-US" sz="1200" b="1" dirty="0">
                <a:solidFill>
                  <a:schemeClr val="bg1"/>
                </a:solidFill>
                <a:latin typeface="Consolas" panose="020B0609020204030204" pitchFamily="49" charset="0"/>
              </a:rPr>
              <a:t>M2W1B0 01B0 .   R/W    10 CYL    .        . = M2WALTER 01B0 0F79 VMU348 CMS1</a:t>
            </a:r>
          </a:p>
          <a:p>
            <a:r>
              <a:rPr lang="en-US" altLang="en-US" sz="1200" b="1" dirty="0">
                <a:solidFill>
                  <a:schemeClr val="bg1"/>
                </a:solidFill>
                <a:latin typeface="Consolas" panose="020B0609020204030204" pitchFamily="49" charset="0"/>
              </a:rPr>
              <a:t>TRKV54 0540 .   R/W    25 CYL    .        . = M2WALTER 0540 0F13 VMPP03 CMS1</a:t>
            </a:r>
          </a:p>
          <a:p>
            <a:r>
              <a:rPr lang="en-US" altLang="en-US" sz="1200" b="1" dirty="0">
                <a:solidFill>
                  <a:schemeClr val="bg1"/>
                </a:solidFill>
                <a:latin typeface="Consolas" panose="020B0609020204030204" pitchFamily="49" charset="0"/>
              </a:rPr>
              <a:t>BADDSK 0BAD .   R/W     1 CYL    .        . = M2WALTER 0BAD 0F11 VMPP01 CMS1</a:t>
            </a:r>
          </a:p>
          <a:p>
            <a:r>
              <a:rPr lang="en-US" altLang="en-US" sz="1200" b="1" dirty="0">
                <a:solidFill>
                  <a:schemeClr val="bg1"/>
                </a:solidFill>
                <a:latin typeface="Consolas" panose="020B0609020204030204" pitchFamily="49" charset="0"/>
              </a:rPr>
              <a:t>M2W101 1993 .   R/W   100 CYL    .        . = M2WALTER 1993 0F79 VMU348 CMS1</a:t>
            </a:r>
          </a:p>
          <a:p>
            <a:r>
              <a:rPr lang="en-US" altLang="en-US" sz="1200" b="1" dirty="0">
                <a:solidFill>
                  <a:schemeClr val="bg1"/>
                </a:solidFill>
                <a:latin typeface="Consolas" panose="020B0609020204030204" pitchFamily="49" charset="0"/>
              </a:rPr>
              <a:t>NEWSTE 6191 .   R/W   100 CYL    .        . = M2WALTER 6191 0F7C VMU357 CMS1</a:t>
            </a:r>
          </a:p>
          <a:p>
            <a:r>
              <a:rPr lang="en-US" altLang="en-US" sz="1200" b="1" dirty="0">
                <a:solidFill>
                  <a:schemeClr val="bg1"/>
                </a:solidFill>
                <a:latin typeface="Consolas" panose="020B0609020204030204" pitchFamily="49" charset="0"/>
              </a:rPr>
              <a:t>M2DEAD DEAD .   R/W   800 CYL    .        . = M2WALTER DEAD 0F6E VMU334 CMS1</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26</a:t>
            </a:fld>
            <a:endParaRPr lang="en-US" altLang="en-US" sz="1400" b="0" dirty="0"/>
          </a:p>
        </p:txBody>
      </p:sp>
    </p:spTree>
    <p:extLst>
      <p:ext uri="{BB962C8B-B14F-4D97-AF65-F5344CB8AC3E}">
        <p14:creationId xmlns:p14="http://schemas.microsoft.com/office/powerpoint/2010/main" val="2805167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610323"/>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QOWNER</a:t>
            </a:r>
          </a:p>
          <a:p>
            <a:r>
              <a:rPr lang="en-US" altLang="en-US" sz="3200" b="1" dirty="0">
                <a:solidFill>
                  <a:schemeClr val="bg1"/>
                </a:solidFill>
                <a:latin typeface="Century Gothic" panose="020B0502020202020204" pitchFamily="34" charset="0"/>
              </a:rPr>
              <a:t>(Query OWNER –and more- of each LINKed MDISK and accessed DIRectory)</a:t>
            </a:r>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qowner (ownedby m2walter</a:t>
            </a:r>
          </a:p>
          <a:p>
            <a:r>
              <a:rPr lang="en-US" altLang="en-US" sz="1200" b="1" dirty="0">
                <a:solidFill>
                  <a:schemeClr val="bg1"/>
                </a:solidFill>
                <a:latin typeface="Consolas" panose="020B0609020204030204" pitchFamily="49" charset="0"/>
              </a:rPr>
              <a:t>Label  Vdev M  Stat Cylinders Used    Files   Ownerid  Addr Rdev Volser LblType</a:t>
            </a:r>
          </a:p>
          <a:p>
            <a:r>
              <a:rPr lang="en-US" altLang="en-US" sz="1200" b="1" dirty="0">
                <a:solidFill>
                  <a:schemeClr val="bg1"/>
                </a:solidFill>
                <a:latin typeface="Consolas" panose="020B0609020204030204" pitchFamily="49" charset="0"/>
              </a:rPr>
              <a:t>M2W191 0191 A   R/W   150 CYL  76%     2552 = M2WALTER 0191 0F19 VMPP09 CMS1</a:t>
            </a:r>
          </a:p>
          <a:p>
            <a:r>
              <a:rPr lang="en-US" altLang="en-US" sz="1200" b="1" dirty="0">
                <a:solidFill>
                  <a:schemeClr val="bg1"/>
                </a:solidFill>
                <a:latin typeface="Consolas" panose="020B0609020204030204" pitchFamily="49" charset="0"/>
              </a:rPr>
              <a:t>RSTCKD 0050 .   R/W    50 CYL    .        . = M2WALTER 0050 0F6E VMU334 CMS1</a:t>
            </a:r>
          </a:p>
          <a:p>
            <a:r>
              <a:rPr lang="en-US" altLang="en-US" sz="1200" b="1" dirty="0">
                <a:solidFill>
                  <a:schemeClr val="bg1"/>
                </a:solidFill>
                <a:latin typeface="Consolas" panose="020B0609020204030204" pitchFamily="49" charset="0"/>
              </a:rPr>
              <a:t>M2W107 0107 .   R/W    20 CYL    .        . = M2WALTER 0107 0F7C VMU357 CMS1</a:t>
            </a:r>
          </a:p>
          <a:p>
            <a:r>
              <a:rPr lang="en-US" altLang="en-US" sz="1200" b="1" dirty="0">
                <a:solidFill>
                  <a:schemeClr val="bg1"/>
                </a:solidFill>
                <a:latin typeface="Consolas" panose="020B0609020204030204" pitchFamily="49" charset="0"/>
              </a:rPr>
              <a:t>M2W1B0 01B0 .   R/W    10 CYL    .        . = M2WALTER 01B0 0F79 VMU348 CMS1</a:t>
            </a:r>
          </a:p>
          <a:p>
            <a:r>
              <a:rPr lang="en-US" altLang="en-US" sz="1200" b="1" dirty="0">
                <a:solidFill>
                  <a:schemeClr val="bg1"/>
                </a:solidFill>
                <a:latin typeface="Consolas" panose="020B0609020204030204" pitchFamily="49" charset="0"/>
              </a:rPr>
              <a:t>TRKV54 0540 .   R/W    25 CYL    .        . = M2WALTER 0540 0F13 VMPP03 CMS1</a:t>
            </a:r>
          </a:p>
          <a:p>
            <a:r>
              <a:rPr lang="en-US" altLang="en-US" sz="1200" b="1" dirty="0">
                <a:solidFill>
                  <a:schemeClr val="bg1"/>
                </a:solidFill>
                <a:latin typeface="Consolas" panose="020B0609020204030204" pitchFamily="49" charset="0"/>
              </a:rPr>
              <a:t>BADDSK 0BAD .   R/W     1 CYL    .        . = M2WALTER 0BAD 0F11 VMPP01 CMS1</a:t>
            </a:r>
          </a:p>
          <a:p>
            <a:r>
              <a:rPr lang="en-US" altLang="en-US" sz="1200" b="1" dirty="0">
                <a:solidFill>
                  <a:schemeClr val="bg1"/>
                </a:solidFill>
                <a:latin typeface="Consolas" panose="020B0609020204030204" pitchFamily="49" charset="0"/>
              </a:rPr>
              <a:t>M2W101 1993 .   R/W   100 CYL    .        . = M2WALTER 1993 0F79 VMU348 CMS1</a:t>
            </a:r>
          </a:p>
          <a:p>
            <a:r>
              <a:rPr lang="en-US" altLang="en-US" sz="1200" b="1" dirty="0">
                <a:solidFill>
                  <a:schemeClr val="bg1"/>
                </a:solidFill>
                <a:latin typeface="Consolas" panose="020B0609020204030204" pitchFamily="49" charset="0"/>
              </a:rPr>
              <a:t>NEWSTE 6191 .   R/W   100 CYL    .        . = M2WALTER 6191 0F7C VMU357 CMS1</a:t>
            </a:r>
          </a:p>
          <a:p>
            <a:r>
              <a:rPr lang="en-US" altLang="en-US" sz="1200" b="1" dirty="0">
                <a:solidFill>
                  <a:schemeClr val="bg1"/>
                </a:solidFill>
                <a:latin typeface="Consolas" panose="020B0609020204030204" pitchFamily="49" charset="0"/>
              </a:rPr>
              <a:t>M2DEAD DEAD .   R/W   800 CYL    .        . = M2WALTER DEAD 0F6E VMU334 CMS1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qowner (ownedby \*</a:t>
            </a:r>
          </a:p>
          <a:p>
            <a:r>
              <a:rPr lang="en-US" altLang="en-US" sz="1200" b="1" dirty="0">
                <a:solidFill>
                  <a:schemeClr val="bg1"/>
                </a:solidFill>
                <a:latin typeface="Consolas" panose="020B0609020204030204" pitchFamily="49" charset="0"/>
              </a:rPr>
              <a:t>Label  Vdev M  Stat Cylinders Used    Files   Ownerid  Addr Rdev Volser LblType</a:t>
            </a:r>
          </a:p>
          <a:p>
            <a:r>
              <a:rPr lang="en-US" altLang="en-US" sz="1200" b="1" dirty="0">
                <a:solidFill>
                  <a:schemeClr val="bg1"/>
                </a:solidFill>
                <a:latin typeface="Consolas" panose="020B0609020204030204" pitchFamily="49" charset="0"/>
              </a:rPr>
              <a:t>ADM199 0199 B/A R/O   600 CYL  53%     2931 = HEWADMN  0199 0E15 VMPP05 CMS1</a:t>
            </a:r>
          </a:p>
          <a:p>
            <a:r>
              <a:rPr lang="en-US" altLang="en-US" sz="1200" b="1" dirty="0">
                <a:solidFill>
                  <a:schemeClr val="bg1"/>
                </a:solidFill>
                <a:latin typeface="Consolas" panose="020B0609020204030204" pitchFamily="49" charset="0"/>
              </a:rPr>
              <a:t>ADM399 0399 C/B R/O    15 CYL  75%      328 = HEWADMN  0399 0F12 VMPP02 CMS1</a:t>
            </a:r>
          </a:p>
          <a:p>
            <a:r>
              <a:rPr lang="en-US" altLang="en-US" sz="1200" b="1" dirty="0">
                <a:solidFill>
                  <a:schemeClr val="bg1"/>
                </a:solidFill>
                <a:latin typeface="Consolas" panose="020B0609020204030204" pitchFamily="49" charset="0"/>
              </a:rPr>
              <a:t>-       DIR Q   R/O 12222 CYL  63%       19 = PPS01:SYSPROG.PIPELINES.FIELDTEST.</a:t>
            </a:r>
          </a:p>
          <a:p>
            <a:r>
              <a:rPr lang="en-US" altLang="en-US" sz="1200" b="1" dirty="0">
                <a:solidFill>
                  <a:schemeClr val="bg1"/>
                </a:solidFill>
                <a:latin typeface="Consolas" panose="020B0609020204030204" pitchFamily="49" charset="0"/>
              </a:rPr>
              <a:t>12000A</a:t>
            </a:r>
          </a:p>
          <a:p>
            <a:r>
              <a:rPr lang="en-US" altLang="en-US" sz="1200" b="1" dirty="0">
                <a:solidFill>
                  <a:schemeClr val="bg1"/>
                </a:solidFill>
                <a:latin typeface="Consolas" panose="020B0609020204030204" pitchFamily="49" charset="0"/>
              </a:rPr>
              <a:t>MNT190 0190 S   R/O   107 CYL  85%      703 = MAINT    0190 0E10 VMR54I CMS1</a:t>
            </a:r>
          </a:p>
          <a:p>
            <a:r>
              <a:rPr lang="en-US" altLang="en-US" sz="1200" b="1" dirty="0">
                <a:solidFill>
                  <a:schemeClr val="bg1"/>
                </a:solidFill>
                <a:latin typeface="Consolas" panose="020B0609020204030204" pitchFamily="49" charset="0"/>
              </a:rPr>
              <a:t>-       DIR T/T R/O   998 CYL  37%      538 = AUD01:MAINT.TDISK</a:t>
            </a:r>
          </a:p>
          <a:p>
            <a:r>
              <a:rPr lang="en-US" altLang="en-US" sz="1200" b="1" dirty="0">
                <a:solidFill>
                  <a:schemeClr val="bg1"/>
                </a:solidFill>
                <a:latin typeface="Consolas" panose="020B0609020204030204" pitchFamily="49" charset="0"/>
              </a:rPr>
              <a:t>-       DIR X   R/W 12222 CYL  63%       77 = PPS01:SYSPROG.TOOLS.CA</a:t>
            </a:r>
          </a:p>
          <a:p>
            <a:r>
              <a:rPr lang="en-US" altLang="en-US" sz="1200" b="1" dirty="0">
                <a:solidFill>
                  <a:schemeClr val="bg1"/>
                </a:solidFill>
                <a:latin typeface="Consolas" panose="020B0609020204030204" pitchFamily="49" charset="0"/>
              </a:rPr>
              <a:t>-       DIR Y/S R/O   998 CYL  37%     3847 = AUD01:MAINT.YDISK</a:t>
            </a:r>
          </a:p>
          <a:p>
            <a:r>
              <a:rPr lang="en-US" altLang="en-US" sz="1200" b="1" dirty="0">
                <a:solidFill>
                  <a:schemeClr val="bg1"/>
                </a:solidFill>
                <a:latin typeface="Consolas" panose="020B0609020204030204" pitchFamily="49" charset="0"/>
              </a:rPr>
              <a:t>-       DIR Z   R/W 12222 CYL  63%     3648 = PPS01:SYSPROG.TOOLS</a:t>
            </a:r>
          </a:p>
          <a:p>
            <a:r>
              <a:rPr lang="en-US" altLang="en-US" sz="1200" b="1" dirty="0">
                <a:solidFill>
                  <a:schemeClr val="bg1"/>
                </a:solidFill>
                <a:latin typeface="Consolas" panose="020B0609020204030204" pitchFamily="49" charset="0"/>
              </a:rPr>
              <a:t>HATOOL 019C .   R/O    20 CYL    .        . = MAINT    019C 0E11 VMR54H CMS1</a:t>
            </a:r>
          </a:p>
          <a:p>
            <a:r>
              <a:rPr lang="en-US" altLang="en-US" sz="1200" b="1" dirty="0">
                <a:solidFill>
                  <a:schemeClr val="bg1"/>
                </a:solidFill>
                <a:latin typeface="Consolas" panose="020B0609020204030204" pitchFamily="49" charset="0"/>
              </a:rPr>
              <a:t>54Z19D 019D .   R/O   200 CYL    .        . = MAINT    019D 0E11 VMR54H CMS1</a:t>
            </a:r>
          </a:p>
          <a:p>
            <a:r>
              <a:rPr lang="en-US" altLang="en-US" sz="1200" b="1" dirty="0">
                <a:solidFill>
                  <a:schemeClr val="bg1"/>
                </a:solidFill>
                <a:latin typeface="Consolas" panose="020B0609020204030204" pitchFamily="49" charset="0"/>
              </a:rPr>
              <a:t>54Z19E 019E .   R/O   500 CYL    .        . = MAINT    019E 0E11 VMR54H CMS1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27</a:t>
            </a:fld>
            <a:endParaRPr lang="en-US" altLang="en-US" sz="1400" b="0" dirty="0"/>
          </a:p>
        </p:txBody>
      </p:sp>
    </p:spTree>
    <p:extLst>
      <p:ext uri="{BB962C8B-B14F-4D97-AF65-F5344CB8AC3E}">
        <p14:creationId xmlns:p14="http://schemas.microsoft.com/office/powerpoint/2010/main" val="1328377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856544"/>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REXXBACK</a:t>
            </a:r>
          </a:p>
          <a:p>
            <a:r>
              <a:rPr lang="en-US" altLang="en-US" sz="3200" b="1" dirty="0">
                <a:solidFill>
                  <a:schemeClr val="bg1"/>
                </a:solidFill>
                <a:latin typeface="Century Gothic" panose="020B0502020202020204" pitchFamily="34" charset="0"/>
              </a:rPr>
              <a:t>(Display back thru the REXX call chain)</a:t>
            </a:r>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REXXBACK provides the names (and optionally minidisk owner and address) of all the calling rexx programs, back to the beginning of the call chain of REXX EXECs.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command format is: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&gt;&gt;-REXXBACK-+-------+---------------+-------------------------------+--&gt;</a:t>
            </a:r>
          </a:p>
          <a:p>
            <a:r>
              <a:rPr lang="en-US" altLang="en-US" sz="1200" b="1" dirty="0">
                <a:solidFill>
                  <a:schemeClr val="bg1"/>
                </a:solidFill>
                <a:latin typeface="Consolas" panose="020B0609020204030204" pitchFamily="49" charset="0"/>
              </a:rPr>
              <a:t>            +-n-----+               +--(----| Options |---+-----+---+</a:t>
            </a:r>
          </a:p>
          <a:p>
            <a:r>
              <a:rPr lang="en-US" altLang="en-US" sz="1200" b="1" dirty="0">
                <a:solidFill>
                  <a:schemeClr val="bg1"/>
                </a:solidFill>
                <a:latin typeface="Consolas" panose="020B0609020204030204" pitchFamily="49" charset="0"/>
              </a:rPr>
              <a:t>            +-Init--+               +--(----| Options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Options:</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+-OWNER-+</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Where: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Init </a:t>
            </a:r>
          </a:p>
          <a:p>
            <a:r>
              <a:rPr lang="en-US" altLang="en-US" sz="1200" b="1" dirty="0">
                <a:solidFill>
                  <a:schemeClr val="bg1"/>
                </a:solidFill>
                <a:latin typeface="Consolas" panose="020B0609020204030204" pitchFamily="49" charset="0"/>
              </a:rPr>
              <a:t>      Displays only the first calling EXEC in the chain.</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n</a:t>
            </a:r>
          </a:p>
          <a:p>
            <a:r>
              <a:rPr lang="en-US" altLang="en-US" sz="1200" b="1" dirty="0">
                <a:solidFill>
                  <a:schemeClr val="bg1"/>
                </a:solidFill>
                <a:latin typeface="Consolas" panose="020B0609020204030204" pitchFamily="49" charset="0"/>
              </a:rPr>
              <a:t>       limits the number of calling execs to search back.  For example</a:t>
            </a:r>
          </a:p>
          <a:p>
            <a:r>
              <a:rPr lang="en-US" altLang="en-US" sz="1200" b="1" dirty="0">
                <a:solidFill>
                  <a:schemeClr val="bg1"/>
                </a:solidFill>
                <a:latin typeface="Consolas" panose="020B0609020204030204" pitchFamily="49" charset="0"/>
              </a:rPr>
              <a:t>       '0' would display only the current exec running REXXBACK, '1'</a:t>
            </a:r>
          </a:p>
          <a:p>
            <a:r>
              <a:rPr lang="en-US" altLang="en-US" sz="1200" b="1" dirty="0">
                <a:solidFill>
                  <a:schemeClr val="bg1"/>
                </a:solidFill>
                <a:latin typeface="Consolas" panose="020B0609020204030204" pitchFamily="49" charset="0"/>
              </a:rPr>
              <a:t>       would display the current exec and go back only 1 level.</a:t>
            </a:r>
          </a:p>
          <a:p>
            <a:r>
              <a:rPr lang="en-US" altLang="en-US" sz="1200" b="1" dirty="0">
                <a:solidFill>
                  <a:schemeClr val="bg1"/>
                </a:solidFill>
                <a:latin typeface="Consolas" panose="020B0609020204030204" pitchFamily="49" charset="0"/>
              </a:rPr>
              <a:t>       Default: '*' - meaning to go back to the beginning of the chain.</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OWNER</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includes the userid and minidisk address within parenthesis the first time each filemode 	  is encountered in the chain.</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28</a:t>
            </a:fld>
            <a:endParaRPr lang="en-US" altLang="en-US" sz="1400" b="0" dirty="0"/>
          </a:p>
        </p:txBody>
      </p:sp>
    </p:spTree>
    <p:extLst>
      <p:ext uri="{BB962C8B-B14F-4D97-AF65-F5344CB8AC3E}">
        <p14:creationId xmlns:p14="http://schemas.microsoft.com/office/powerpoint/2010/main" val="3484466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329776" cy="9117881"/>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REXXBACK</a:t>
            </a:r>
          </a:p>
          <a:p>
            <a:r>
              <a:rPr lang="en-US" altLang="en-US" sz="3200" b="1" dirty="0">
                <a:solidFill>
                  <a:schemeClr val="bg1"/>
                </a:solidFill>
                <a:latin typeface="Century Gothic" panose="020B0502020202020204" pitchFamily="34" charset="0"/>
              </a:rPr>
              <a:t>(Display back thru the REXX call chain)</a:t>
            </a:r>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Usage note:</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The displayed rexx exec chain is for REXX execs only.  And imbedded EXEC or EXEC2 execs will not be displayed.</a:t>
            </a:r>
          </a:p>
          <a:p>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say rexxback()</a:t>
            </a:r>
          </a:p>
          <a:p>
            <a:r>
              <a:rPr lang="en-US" altLang="en-US" sz="1200" b="1" dirty="0">
                <a:solidFill>
                  <a:schemeClr val="bg1"/>
                </a:solidFill>
                <a:latin typeface="Consolas" panose="020B0609020204030204" pitchFamily="49" charset="0"/>
              </a:rPr>
              <a:t>*= E EXEC A1, D EXEC A1, C EXEC A1, B EXEC A1, A EXEC A1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say rexxback(0,OWNER)</a:t>
            </a:r>
          </a:p>
          <a:p>
            <a:r>
              <a:rPr lang="en-US" altLang="en-US" sz="1200" b="1" dirty="0">
                <a:solidFill>
                  <a:schemeClr val="bg1"/>
                </a:solidFill>
                <a:latin typeface="Consolas" panose="020B0609020204030204" pitchFamily="49" charset="0"/>
              </a:rPr>
              <a:t>0= E EXEC A1(JQPUBLIC 0191)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say rexxback(1,OWNER)</a:t>
            </a:r>
          </a:p>
          <a:p>
            <a:r>
              <a:rPr lang="en-US" altLang="en-US" sz="1200" b="1" dirty="0">
                <a:solidFill>
                  <a:schemeClr val="bg1"/>
                </a:solidFill>
                <a:latin typeface="Consolas" panose="020B0609020204030204" pitchFamily="49" charset="0"/>
              </a:rPr>
              <a:t>1= E EXEC A1(JMDOE 0191), D EXEC A1</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say rexxback(4,OWNER) </a:t>
            </a:r>
          </a:p>
          <a:p>
            <a:r>
              <a:rPr lang="en-US" altLang="en-US" sz="1200" b="1" dirty="0">
                <a:solidFill>
                  <a:schemeClr val="bg1"/>
                </a:solidFill>
                <a:latin typeface="Consolas" panose="020B0609020204030204" pitchFamily="49" charset="0"/>
              </a:rPr>
              <a:t>4= E EXEC A1(DWJONES 0191), D EXEC A1, C EXEC A1, B EXEC A1, A EXEC A1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EXEC REXXBACK 4 (OWNER </a:t>
            </a:r>
          </a:p>
          <a:p>
            <a:r>
              <a:rPr lang="en-US" altLang="en-US" sz="1200" b="1" dirty="0">
                <a:solidFill>
                  <a:schemeClr val="bg1"/>
                </a:solidFill>
                <a:latin typeface="Consolas" panose="020B0609020204030204" pitchFamily="49" charset="0"/>
              </a:rPr>
              <a:t>REXXback 4="E EXEC A1(ABSMITH 0191), D EXEC A1, C EXEC A1, B EXEC D1(ONMOORE 0200), A EXEC A1".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EXEC REXXBACK (OWNER </a:t>
            </a:r>
          </a:p>
          <a:p>
            <a:r>
              <a:rPr lang="en-US" altLang="en-US" sz="1200" b="1" dirty="0">
                <a:solidFill>
                  <a:schemeClr val="bg1"/>
                </a:solidFill>
                <a:latin typeface="Consolas" panose="020B0609020204030204" pitchFamily="49" charset="0"/>
              </a:rPr>
              <a:t>REXXback *="E EXEC A1(LSONE 0191), D EXEC A1, C EXEC C1(YKNOT 0192), B EXEC A1, A EXEC A1".</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EXEC REXXBACK </a:t>
            </a:r>
          </a:p>
          <a:p>
            <a:r>
              <a:rPr lang="en-US" altLang="en-US" sz="1200" b="1" dirty="0">
                <a:solidFill>
                  <a:schemeClr val="bg1"/>
                </a:solidFill>
                <a:latin typeface="Consolas" panose="020B0609020204030204" pitchFamily="49" charset="0"/>
              </a:rPr>
              <a:t>REXXback *="E EXEC A1, D EXEC A1, C EXEC A1, B EXEC A1, A EXEC A1". </a:t>
            </a:r>
          </a:p>
          <a:p>
            <a:endParaRPr lang="en-US" altLang="en-US" sz="1200" b="1" dirty="0">
              <a:solidFill>
                <a:schemeClr val="bg1"/>
              </a:solidFill>
              <a:latin typeface="Consolas" panose="020B0609020204030204" pitchFamily="49" charset="0"/>
            </a:endParaRP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12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r>
              <a:rPr lang="en-US" altLang="en-US" sz="1200" b="1" dirty="0">
                <a:solidFill>
                  <a:schemeClr val="bg1"/>
                </a:solidFill>
                <a:latin typeface="Consolas" panose="020B0609020204030204" pitchFamily="49" charset="0"/>
              </a:rPr>
              <a:t> </a:t>
            </a:r>
          </a:p>
          <a:p>
            <a:endParaRPr lang="en-US" altLang="en-US" sz="2000" b="1" dirty="0">
              <a:solidFill>
                <a:schemeClr val="bg1"/>
              </a:solidFill>
              <a:latin typeface="Consolas" panose="020B0609020204030204" pitchFamily="49" charset="0"/>
            </a:endParaRPr>
          </a:p>
          <a:p>
            <a:r>
              <a:rPr lang="en-US" altLang="en-US" sz="1200" b="1" dirty="0">
                <a:solidFill>
                  <a:schemeClr val="bg1"/>
                </a:solidFill>
                <a:latin typeface="Consolas" panose="020B0609020204030204" pitchFamily="49" charset="0"/>
              </a:rPr>
              <a:t> </a:t>
            </a:r>
          </a:p>
          <a:p>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29</a:t>
            </a:fld>
            <a:endParaRPr lang="en-US" altLang="en-US" sz="1400" b="0" dirty="0"/>
          </a:p>
        </p:txBody>
      </p:sp>
    </p:spTree>
    <p:extLst>
      <p:ext uri="{BB962C8B-B14F-4D97-AF65-F5344CB8AC3E}">
        <p14:creationId xmlns:p14="http://schemas.microsoft.com/office/powerpoint/2010/main" val="37116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6"/>
          <p:cNvSpPr>
            <a:spLocks noGrp="1" noChangeArrowheads="1"/>
          </p:cNvSpPr>
          <p:nvPr>
            <p:ph type="title"/>
          </p:nvPr>
        </p:nvSpPr>
        <p:spPr>
          <a:xfrm>
            <a:off x="457200" y="2484967"/>
            <a:ext cx="7802033" cy="3881966"/>
          </a:xfrm>
        </p:spPr>
        <p:txBody>
          <a:bodyPr>
            <a:normAutofit fontScale="90000"/>
          </a:bodyPr>
          <a:lstStyle/>
          <a:p>
            <a:r>
              <a:rPr lang="en-US" altLang="en-US" dirty="0"/>
              <a:t>Disclaimer:</a:t>
            </a:r>
            <a:br>
              <a:rPr lang="en-US" altLang="en-US" sz="800" dirty="0"/>
            </a:br>
            <a:r>
              <a:rPr lang="en-US" altLang="en-US" sz="800" dirty="0"/>
              <a:t> (you expected something else?)</a:t>
            </a:r>
            <a:br>
              <a:rPr lang="en-US" altLang="en-US" sz="800" dirty="0"/>
            </a:br>
            <a:br>
              <a:rPr lang="en-US" altLang="en-US" sz="800" dirty="0"/>
            </a:br>
            <a:br>
              <a:rPr lang="en-US" altLang="en-US" sz="800" dirty="0"/>
            </a:br>
            <a:r>
              <a:rPr lang="en-US" altLang="en-US" sz="2400" b="1" dirty="0"/>
              <a:t>- This will be only as VALUABLE as the oral </a:t>
            </a:r>
            <a:br>
              <a:rPr lang="en-US" altLang="en-US" sz="2400" b="1" dirty="0"/>
            </a:br>
            <a:r>
              <a:rPr lang="en-US" altLang="en-US" sz="2400" b="1" dirty="0"/>
              <a:t>  contributions you each make  !!</a:t>
            </a:r>
            <a:br>
              <a:rPr lang="en-US" altLang="en-US" sz="800" dirty="0"/>
            </a:br>
            <a:br>
              <a:rPr lang="en-US" altLang="en-US" sz="800" dirty="0"/>
            </a:br>
            <a:br>
              <a:rPr lang="en-US" altLang="en-US" sz="800" dirty="0"/>
            </a:br>
            <a:r>
              <a:rPr lang="en-US" altLang="en-US" sz="2400" b="1" i="1" dirty="0"/>
              <a:t>- Your Mileage May Vary</a:t>
            </a:r>
            <a:br>
              <a:rPr lang="en-US" altLang="en-US" sz="2400" b="1" i="1" dirty="0"/>
            </a:br>
            <a:br>
              <a:rPr lang="en-US" altLang="en-US" i="1" dirty="0"/>
            </a:br>
            <a:br>
              <a:rPr lang="en-US" altLang="en-US" sz="2200" i="1" u="sng" dirty="0">
                <a:latin typeface="+mn-lt"/>
              </a:rPr>
            </a:br>
            <a:br>
              <a:rPr lang="en-US" altLang="en-US" sz="2200" i="1" u="sng" dirty="0">
                <a:latin typeface="+mn-lt"/>
              </a:rPr>
            </a:br>
            <a:r>
              <a:rPr lang="en-US" altLang="en-US" sz="2200" i="1" dirty="0">
                <a:latin typeface="+mn-lt"/>
              </a:rPr>
              <a:t>	</a:t>
            </a:r>
            <a:br>
              <a:rPr lang="en-US" altLang="en-US" sz="1000" i="1" dirty="0"/>
            </a:br>
            <a:endParaRPr lang="en-US" altLang="en-US" sz="800" dirty="0"/>
          </a:p>
        </p:txBody>
      </p:sp>
      <p:sp>
        <p:nvSpPr>
          <p:cNvPr id="16387" name="Rectangle 1027"/>
          <p:cNvSpPr>
            <a:spLocks noGrp="1" noChangeArrowheads="1"/>
          </p:cNvSpPr>
          <p:nvPr>
            <p:ph idx="1"/>
          </p:nvPr>
        </p:nvSpPr>
        <p:spPr>
          <a:xfrm>
            <a:off x="533400" y="279400"/>
            <a:ext cx="8097933" cy="1799166"/>
          </a:xfrm>
        </p:spPr>
        <p:txBody>
          <a:bodyPr>
            <a:normAutofit/>
          </a:bodyPr>
          <a:lstStyle/>
          <a:p>
            <a:endParaRPr lang="en-US" altLang="en-US" sz="2500" dirty="0"/>
          </a:p>
          <a:p>
            <a:r>
              <a:rPr lang="en-US" altLang="en-US" sz="2900" dirty="0"/>
              <a:t>How </a:t>
            </a:r>
            <a:r>
              <a:rPr lang="en-US" altLang="en-US" sz="2900" i="1" dirty="0"/>
              <a:t>THIS</a:t>
            </a:r>
            <a:r>
              <a:rPr lang="en-US" altLang="en-US" sz="2900" dirty="0"/>
              <a:t> sysprog learned to do it…</a:t>
            </a:r>
          </a:p>
          <a:p>
            <a:r>
              <a:rPr lang="en-US" altLang="en-US" sz="2500" dirty="0"/>
              <a:t>… </a:t>
            </a:r>
            <a:r>
              <a:rPr lang="en-US" altLang="en-US" sz="2800" dirty="0"/>
              <a:t>after years of learning </a:t>
            </a:r>
            <a:r>
              <a:rPr lang="en-US" altLang="en-US" sz="2800" b="1" i="1" u="sng" dirty="0"/>
              <a:t>from other VM’ers.</a:t>
            </a:r>
          </a:p>
        </p:txBody>
      </p:sp>
      <p:sp>
        <p:nvSpPr>
          <p:cNvPr id="4" name="Slide Number Placeholder 3"/>
          <p:cNvSpPr>
            <a:spLocks noGrp="1"/>
          </p:cNvSpPr>
          <p:nvPr>
            <p:ph type="sldNum" sz="quarter" idx="12"/>
          </p:nvPr>
        </p:nvSpPr>
        <p:spPr/>
        <p:txBody>
          <a:bodyPr/>
          <a:lstStyle/>
          <a:p>
            <a:fld id="{3AB840EC-F341-4949-83D7-E0D4051CDE2E}" type="slidenum">
              <a:rPr lang="en-US" altLang="en-US"/>
              <a:pPr/>
              <a:t>3</a:t>
            </a:fld>
            <a:endParaRPr lang="en-US" altLang="en-US" sz="1400" b="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We now return you to your regularly scheduled programming…- </a:t>
            </a:r>
            <a:br>
              <a:rPr lang="en-US" dirty="0"/>
            </a:br>
            <a:endParaRPr lang="en-US" dirty="0"/>
          </a:p>
        </p:txBody>
      </p:sp>
      <p:sp>
        <p:nvSpPr>
          <p:cNvPr id="3" name="Text Placeholder 2"/>
          <p:cNvSpPr>
            <a:spLocks noGrp="1"/>
          </p:cNvSpPr>
          <p:nvPr>
            <p:ph type="body" sz="half" idx="1"/>
          </p:nvPr>
        </p:nvSpPr>
        <p:spPr>
          <a:xfrm>
            <a:off x="244216" y="340243"/>
            <a:ext cx="8618907" cy="5490632"/>
          </a:xfrm>
        </p:spPr>
        <p:txBody>
          <a:bodyPr>
            <a:normAutofit/>
          </a:bodyPr>
          <a:lstStyle/>
          <a:p>
            <a:pPr lvl="1"/>
            <a:r>
              <a:rPr lang="en-US" sz="3200" b="1" dirty="0">
                <a:solidFill>
                  <a:schemeClr val="tx1"/>
                </a:solidFill>
                <a:latin typeface="Century Gothic" panose="020B0502020202020204" pitchFamily="34" charset="0"/>
              </a:rPr>
              <a:t>Open Discussion Session Ground Rules:</a:t>
            </a:r>
          </a:p>
          <a:p>
            <a:pPr marL="914400" lvl="1" indent="-457200">
              <a:buFont typeface="Arial" panose="020B0604020202020204" pitchFamily="34" charset="0"/>
              <a:buChar char="•"/>
            </a:pPr>
            <a:r>
              <a:rPr lang="en-US" sz="2800" u="sng" dirty="0">
                <a:solidFill>
                  <a:schemeClr val="tx1"/>
                </a:solidFill>
              </a:rPr>
              <a:t>All questions welcome</a:t>
            </a:r>
            <a:r>
              <a:rPr lang="en-US" sz="2800" dirty="0">
                <a:solidFill>
                  <a:schemeClr val="tx1"/>
                </a:solidFill>
              </a:rPr>
              <a:t>, </a:t>
            </a:r>
            <a:r>
              <a:rPr lang="en-US" sz="2800" b="1" i="1" dirty="0">
                <a:solidFill>
                  <a:schemeClr val="tx1"/>
                </a:solidFill>
              </a:rPr>
              <a:t>do not be intimidated.</a:t>
            </a:r>
          </a:p>
          <a:p>
            <a:pPr marL="914400" lvl="1" indent="-457200">
              <a:buFont typeface="Arial" panose="020B0604020202020204" pitchFamily="34" charset="0"/>
              <a:buChar char="•"/>
            </a:pPr>
            <a:endParaRPr lang="en-US" sz="2800" b="1" i="1" dirty="0">
              <a:solidFill>
                <a:schemeClr val="tx1"/>
              </a:solidFill>
            </a:endParaRPr>
          </a:p>
          <a:p>
            <a:pPr marL="914400" lvl="1" indent="-457200">
              <a:buFont typeface="Arial" panose="020B0604020202020204" pitchFamily="34" charset="0"/>
              <a:buChar char="•"/>
            </a:pPr>
            <a:endParaRPr lang="en-US" sz="2800" dirty="0">
              <a:solidFill>
                <a:schemeClr val="tx1"/>
              </a:solidFill>
            </a:endParaRPr>
          </a:p>
        </p:txBody>
      </p:sp>
      <p:sp>
        <p:nvSpPr>
          <p:cNvPr id="5" name="Slide Number Placeholder 4"/>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5D47895-071E-470B-95DB-918D6315DC06}" type="slidenum">
              <a:rPr kumimoji="0" lang="en-US" altLang="en-US" sz="1400" b="0" i="0" u="none" strike="noStrike" kern="1200" cap="none" spc="0" normalizeH="0" baseline="0" noProof="0" smtClean="0">
                <a:ln>
                  <a:noFill/>
                </a:ln>
                <a:solidFill>
                  <a:srgbClr val="146194">
                    <a:lumMod val="50000"/>
                  </a:srgb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altLang="en-US" sz="1400" b="0" i="0" u="none" strike="noStrike" kern="1200" cap="none" spc="0" normalizeH="0" baseline="0" noProof="0" dirty="0">
              <a:ln>
                <a:noFill/>
              </a:ln>
              <a:solidFill>
                <a:srgbClr val="146194">
                  <a:lumMod val="50000"/>
                </a:srgb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17106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cap="none" dirty="0">
                <a:latin typeface="Century Gothic" panose="020B0502020202020204" pitchFamily="34" charset="0"/>
              </a:rPr>
              <a:t>We now return you to your regularly scheduled programming…</a:t>
            </a:r>
          </a:p>
        </p:txBody>
      </p:sp>
      <p:sp>
        <p:nvSpPr>
          <p:cNvPr id="3" name="Text Placeholder 2"/>
          <p:cNvSpPr>
            <a:spLocks noGrp="1"/>
          </p:cNvSpPr>
          <p:nvPr>
            <p:ph type="body" sz="half" idx="1"/>
          </p:nvPr>
        </p:nvSpPr>
        <p:spPr>
          <a:xfrm>
            <a:off x="604837" y="1620838"/>
            <a:ext cx="7843423" cy="4181475"/>
          </a:xfrm>
        </p:spPr>
        <p:txBody>
          <a:bodyPr>
            <a:normAutofit/>
          </a:bodyPr>
          <a:lstStyle/>
          <a:p>
            <a:r>
              <a:rPr lang="en-US" b="1" dirty="0"/>
              <a:t>Open Discussion Session Ground Rules:</a:t>
            </a:r>
          </a:p>
          <a:p>
            <a:pPr marL="742950" indent="-742950">
              <a:buFont typeface="+mj-lt"/>
              <a:buAutoNum type="arabicPeriod"/>
            </a:pPr>
            <a:r>
              <a:rPr lang="en-US" b="1" dirty="0"/>
              <a:t>Be </a:t>
            </a:r>
            <a:r>
              <a:rPr lang="en-US" b="1" i="1" dirty="0"/>
              <a:t>respectful</a:t>
            </a:r>
          </a:p>
          <a:p>
            <a:pPr marL="742950" indent="-742950">
              <a:buFont typeface="+mj-lt"/>
              <a:buAutoNum type="arabicPeriod"/>
            </a:pPr>
            <a:r>
              <a:rPr lang="en-US" b="1" dirty="0"/>
              <a:t>Don’t </a:t>
            </a:r>
            <a:r>
              <a:rPr lang="en-US" dirty="0"/>
              <a:t>dominate</a:t>
            </a:r>
          </a:p>
          <a:p>
            <a:pPr marL="742950" indent="-742950">
              <a:buFont typeface="+mj-lt"/>
              <a:buAutoNum type="arabicPeriod"/>
            </a:pPr>
            <a:r>
              <a:rPr lang="en-US" b="1" dirty="0"/>
              <a:t>Any question is valid</a:t>
            </a:r>
            <a:r>
              <a:rPr lang="en-US" dirty="0"/>
              <a:t>; we all started with no experience.</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31</a:t>
            </a:fld>
            <a:endParaRPr lang="en-US" altLang="en-US" dirty="0"/>
          </a:p>
        </p:txBody>
      </p:sp>
    </p:spTree>
    <p:extLst>
      <p:ext uri="{BB962C8B-B14F-4D97-AF65-F5344CB8AC3E}">
        <p14:creationId xmlns:p14="http://schemas.microsoft.com/office/powerpoint/2010/main" val="34186816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569" y="2274405"/>
            <a:ext cx="7121525" cy="1039813"/>
          </a:xfrm>
        </p:spPr>
        <p:txBody>
          <a:bodyPr>
            <a:normAutofit fontScale="90000"/>
          </a:bodyPr>
          <a:lstStyle/>
          <a:p>
            <a:r>
              <a:rPr lang="en-US" b="1" dirty="0"/>
              <a:t>Thank you for </a:t>
            </a:r>
            <a:r>
              <a:rPr lang="en-US" b="1" i="1" dirty="0"/>
              <a:t>your</a:t>
            </a:r>
            <a:r>
              <a:rPr lang="en-US" b="1" dirty="0"/>
              <a:t> participation!</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32</a:t>
            </a:fld>
            <a:endParaRPr lang="en-US" altLang="en-US" dirty="0"/>
          </a:p>
        </p:txBody>
      </p:sp>
    </p:spTree>
    <p:extLst>
      <p:ext uri="{BB962C8B-B14F-4D97-AF65-F5344CB8AC3E}">
        <p14:creationId xmlns:p14="http://schemas.microsoft.com/office/powerpoint/2010/main" val="257735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579438" y="222250"/>
            <a:ext cx="7121525" cy="1039813"/>
          </a:xfrm>
        </p:spPr>
        <p:txBody>
          <a:bodyPr/>
          <a:lstStyle/>
          <a:p>
            <a:r>
              <a:rPr lang="en-US" altLang="en-US" dirty="0"/>
              <a:t>Agenda</a:t>
            </a:r>
          </a:p>
        </p:txBody>
      </p:sp>
      <p:sp>
        <p:nvSpPr>
          <p:cNvPr id="504835" name="Rectangle 3"/>
          <p:cNvSpPr>
            <a:spLocks noGrp="1" noChangeArrowheads="1"/>
          </p:cNvSpPr>
          <p:nvPr>
            <p:ph idx="1"/>
          </p:nvPr>
        </p:nvSpPr>
        <p:spPr>
          <a:xfrm>
            <a:off x="533400" y="533401"/>
            <a:ext cx="7903633" cy="5715002"/>
          </a:xfrm>
        </p:spPr>
        <p:txBody>
          <a:bodyPr>
            <a:normAutofit/>
          </a:bodyPr>
          <a:lstStyle/>
          <a:p>
            <a:pPr marL="342900" indent="-342900">
              <a:buFont typeface="Arial" panose="020B0604020202020204" pitchFamily="34" charset="0"/>
              <a:buChar char="•"/>
            </a:pPr>
            <a:r>
              <a:rPr lang="en-US" altLang="en-US" sz="2400" dirty="0">
                <a:solidFill>
                  <a:schemeClr val="tx1"/>
                </a:solidFill>
              </a:rPr>
              <a:t>Where can I look for help?</a:t>
            </a:r>
          </a:p>
          <a:p>
            <a:pPr marL="342900" indent="-342900">
              <a:buFont typeface="Arial" panose="020B0604020202020204" pitchFamily="34" charset="0"/>
              <a:buChar char="•"/>
            </a:pPr>
            <a:r>
              <a:rPr lang="en-US" altLang="en-US" sz="2400" dirty="0">
                <a:solidFill>
                  <a:schemeClr val="tx1"/>
                </a:solidFill>
              </a:rPr>
              <a:t>Free REXX-related Tools Miscellany</a:t>
            </a:r>
          </a:p>
        </p:txBody>
      </p:sp>
      <p:sp>
        <p:nvSpPr>
          <p:cNvPr id="4" name="Slide Number Placeholder 3"/>
          <p:cNvSpPr>
            <a:spLocks noGrp="1"/>
          </p:cNvSpPr>
          <p:nvPr>
            <p:ph type="sldNum" sz="quarter" idx="12"/>
          </p:nvPr>
        </p:nvSpPr>
        <p:spPr/>
        <p:txBody>
          <a:bodyPr/>
          <a:lstStyle/>
          <a:p>
            <a:fld id="{BEEE4056-F3AE-4B3C-B225-0ED56400ACA7}" type="slidenum">
              <a:rPr lang="en-US" altLang="en-US"/>
              <a:pPr/>
              <a:t>4</a:t>
            </a:fld>
            <a:endParaRPr lang="en-US" altLang="en-US" sz="1400" b="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a:off x="608013" y="236538"/>
            <a:ext cx="7121525" cy="1039812"/>
          </a:xfrm>
        </p:spPr>
        <p:txBody>
          <a:bodyPr>
            <a:normAutofit/>
          </a:bodyPr>
          <a:lstStyle/>
          <a:p>
            <a:r>
              <a:rPr lang="en-US" altLang="en-US" dirty="0"/>
              <a:t>Where CAN I look for help? </a:t>
            </a:r>
            <a:br>
              <a:rPr lang="en-US" altLang="en-US" sz="800" dirty="0"/>
            </a:br>
            <a:endParaRPr lang="en-US" altLang="en-US" sz="800" dirty="0"/>
          </a:p>
        </p:txBody>
      </p:sp>
      <p:sp>
        <p:nvSpPr>
          <p:cNvPr id="505859" name="Rectangle 3"/>
          <p:cNvSpPr>
            <a:spLocks noGrp="1" noChangeArrowheads="1"/>
          </p:cNvSpPr>
          <p:nvPr>
            <p:ph idx="1"/>
          </p:nvPr>
        </p:nvSpPr>
        <p:spPr>
          <a:xfrm>
            <a:off x="604838" y="1219200"/>
            <a:ext cx="8539162" cy="5029204"/>
          </a:xfrm>
          <a:noFill/>
          <a:ln/>
        </p:spPr>
        <p:txBody>
          <a:bodyPr>
            <a:noAutofit/>
          </a:bodyPr>
          <a:lstStyle/>
          <a:p>
            <a:r>
              <a:rPr lang="en-US" altLang="en-US" sz="1300" dirty="0">
                <a:solidFill>
                  <a:schemeClr val="tx1"/>
                </a:solidFill>
              </a:rPr>
              <a:t>Obviously:</a:t>
            </a:r>
            <a:r>
              <a:rPr lang="en-US" altLang="en-US" sz="1300" b="1" dirty="0">
                <a:solidFill>
                  <a:schemeClr val="tx1"/>
                </a:solidFill>
              </a:rPr>
              <a:t> IBMLink </a:t>
            </a:r>
            <a:r>
              <a:rPr lang="en-US" altLang="en-US" sz="1300" i="1" dirty="0">
                <a:solidFill>
                  <a:schemeClr val="tx1"/>
                </a:solidFill>
              </a:rPr>
              <a:t>(leverage your support dollars)</a:t>
            </a:r>
          </a:p>
          <a:p>
            <a:pPr lvl="1"/>
            <a:r>
              <a:rPr lang="en-US" altLang="en-US" sz="1300" b="1" u="sng" dirty="0">
                <a:solidFill>
                  <a:srgbClr val="0000FF"/>
                </a:solidFill>
                <a:highlight>
                  <a:srgbClr val="00FFFF"/>
                </a:highlight>
                <a:hlinkClick r:id="rId3"/>
              </a:rPr>
              <a:t>www.ibm.com/ibmlink</a:t>
            </a:r>
            <a:endParaRPr lang="en-US" altLang="en-US" sz="1300" b="1" u="sng" dirty="0">
              <a:solidFill>
                <a:srgbClr val="0000FF"/>
              </a:solidFill>
              <a:highlight>
                <a:srgbClr val="00FFFF"/>
              </a:highlight>
            </a:endParaRPr>
          </a:p>
          <a:p>
            <a:pPr lvl="1"/>
            <a:endParaRPr lang="en-US" altLang="en-US" sz="1300" b="1" u="sng" dirty="0">
              <a:solidFill>
                <a:srgbClr val="0000FF"/>
              </a:solidFill>
            </a:endParaRPr>
          </a:p>
          <a:p>
            <a:r>
              <a:rPr lang="en-US" altLang="en-US" sz="1400" b="1" dirty="0">
                <a:solidFill>
                  <a:schemeClr val="tx1"/>
                </a:solidFill>
              </a:rPr>
              <a:t>IBM Publications</a:t>
            </a:r>
          </a:p>
          <a:p>
            <a:pPr lvl="1"/>
            <a:r>
              <a:rPr lang="en-US" altLang="en-US" sz="1300" b="1" u="sng" dirty="0">
                <a:solidFill>
                  <a:schemeClr val="bg1"/>
                </a:solidFill>
                <a:highlight>
                  <a:srgbClr val="00FFFF"/>
                </a:highlight>
              </a:rPr>
              <a:t>http://www.vm.ibm.com/</a:t>
            </a:r>
            <a:r>
              <a:rPr lang="en-US" altLang="en-US" sz="1300" b="1" dirty="0">
                <a:solidFill>
                  <a:schemeClr val="bg1"/>
                </a:solidFill>
                <a:highlight>
                  <a:srgbClr val="00FFFF"/>
                </a:highlight>
              </a:rPr>
              <a:t>l</a:t>
            </a:r>
            <a:r>
              <a:rPr lang="en-US" altLang="en-US" sz="1300" b="1" u="sng" dirty="0">
                <a:solidFill>
                  <a:schemeClr val="bg1"/>
                </a:solidFill>
                <a:highlight>
                  <a:srgbClr val="00FFFF"/>
                </a:highlight>
              </a:rPr>
              <a:t>ibrary</a:t>
            </a:r>
            <a:r>
              <a:rPr lang="en-US" altLang="en-US" sz="1300" dirty="0">
                <a:solidFill>
                  <a:schemeClr val="bg1"/>
                </a:solidFill>
                <a:highlight>
                  <a:srgbClr val="00FFFF"/>
                </a:highlight>
              </a:rPr>
              <a:t> </a:t>
            </a:r>
            <a:r>
              <a:rPr lang="en-US" altLang="en-US" sz="1300" dirty="0">
                <a:solidFill>
                  <a:schemeClr val="bg1"/>
                </a:solidFill>
              </a:rPr>
              <a:t>    </a:t>
            </a:r>
            <a:r>
              <a:rPr lang="en-US" altLang="en-US" sz="1300" dirty="0"/>
              <a:t>(</a:t>
            </a:r>
            <a:r>
              <a:rPr lang="en-US" altLang="en-US" sz="1300" dirty="0">
                <a:solidFill>
                  <a:srgbClr val="C00000"/>
                </a:solidFill>
              </a:rPr>
              <a:t>The IBM VM library)</a:t>
            </a:r>
          </a:p>
          <a:p>
            <a:pPr lvl="1"/>
            <a:r>
              <a:rPr lang="en-US" altLang="en-US" sz="1300" dirty="0">
                <a:solidFill>
                  <a:srgbClr val="C00000"/>
                </a:solidFill>
              </a:rPr>
              <a:t>(I prefer to use the PDF links on that page, e.g.  </a:t>
            </a:r>
            <a:r>
              <a:rPr lang="fr-FR" altLang="en-US" sz="1300" b="1" dirty="0">
                <a:solidFill>
                  <a:srgbClr val="0000FF"/>
                </a:solidFill>
                <a:hlinkClick r:id="rId4"/>
              </a:rPr>
              <a:t>z/VM V6.4 publication PDF files</a:t>
            </a:r>
            <a:r>
              <a:rPr lang="fr-FR" altLang="en-US" sz="1300" b="1" dirty="0">
                <a:solidFill>
                  <a:srgbClr val="FF0000"/>
                </a:solidFill>
              </a:rPr>
              <a:t> </a:t>
            </a:r>
            <a:r>
              <a:rPr lang="fr-FR" altLang="en-US" sz="1300" dirty="0">
                <a:solidFill>
                  <a:srgbClr val="C00000"/>
                </a:solidFill>
              </a:rPr>
              <a:t>)</a:t>
            </a:r>
            <a:endParaRPr lang="en-US" altLang="en-US" sz="1300" dirty="0">
              <a:solidFill>
                <a:srgbClr val="C00000"/>
              </a:solidFill>
            </a:endParaRPr>
          </a:p>
          <a:p>
            <a:pPr lvl="1"/>
            <a:r>
              <a:rPr lang="en-US" altLang="en-US" sz="1300" b="1" u="sng" dirty="0">
                <a:solidFill>
                  <a:srgbClr val="0066FF"/>
                </a:solidFill>
                <a:highlight>
                  <a:srgbClr val="00FFFF"/>
                </a:highlight>
                <a:hlinkClick r:id="rId5"/>
              </a:rPr>
              <a:t>http://www.elink.ibmlink.ibm.com/public/applications/publications/cgibin/pbi.cgi?CTY=US</a:t>
            </a:r>
            <a:br>
              <a:rPr lang="en-US" altLang="en-US" sz="1300" b="1" u="sng" dirty="0">
                <a:solidFill>
                  <a:srgbClr val="0066FF"/>
                </a:solidFill>
              </a:rPr>
            </a:br>
            <a:r>
              <a:rPr lang="en-US" altLang="en-US" sz="1300" dirty="0">
                <a:solidFill>
                  <a:schemeClr val="bg1"/>
                </a:solidFill>
              </a:rPr>
              <a:t>(the IBM Publications Center)</a:t>
            </a:r>
          </a:p>
          <a:p>
            <a:endParaRPr lang="en-US" altLang="en-US" sz="1300" dirty="0"/>
          </a:p>
          <a:p>
            <a:r>
              <a:rPr lang="en-US" altLang="en-US" sz="1400" b="1" dirty="0">
                <a:solidFill>
                  <a:schemeClr val="tx1"/>
                </a:solidFill>
              </a:rPr>
              <a:t>Informal but VERY prompt, helpful, and </a:t>
            </a:r>
            <a:r>
              <a:rPr lang="en-US" altLang="en-US" sz="1400" b="1" i="1" dirty="0">
                <a:solidFill>
                  <a:schemeClr val="tx1"/>
                </a:solidFill>
              </a:rPr>
              <a:t>flameless </a:t>
            </a:r>
            <a:r>
              <a:rPr lang="en-US" altLang="en-US" sz="1400" b="1" dirty="0">
                <a:solidFill>
                  <a:schemeClr val="tx1"/>
                </a:solidFill>
              </a:rPr>
              <a:t>discussion lists</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LISTSERV@LISTSERV.UARK.EDU</a:t>
            </a:r>
            <a:endParaRPr lang="en-US" altLang="en-US" sz="1300" b="1" dirty="0">
              <a:solidFill>
                <a:srgbClr val="0000FF"/>
              </a:solidFill>
            </a:endParaRPr>
          </a:p>
          <a:p>
            <a:pPr lvl="2"/>
            <a:r>
              <a:rPr lang="en-US" altLang="en-US" sz="1300" b="1" dirty="0">
                <a:solidFill>
                  <a:schemeClr val="tx1"/>
                </a:solidFill>
              </a:rPr>
              <a:t>SUBSCRIBE IBMVM-L firstname lastname</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LISTSERV@VM.MARIST.EDU</a:t>
            </a:r>
            <a:endParaRPr lang="en-US" altLang="en-US" sz="1300" b="1" dirty="0">
              <a:solidFill>
                <a:srgbClr val="0000FF"/>
              </a:solidFill>
            </a:endParaRPr>
          </a:p>
          <a:p>
            <a:pPr lvl="2"/>
            <a:r>
              <a:rPr lang="en-US" altLang="en-US" sz="1300" b="1" dirty="0">
                <a:solidFill>
                  <a:schemeClr val="tx1"/>
                </a:solidFill>
              </a:rPr>
              <a:t>SUBSCRIBE CMS-PIPELINES firstname lastname</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LISTSERV@VM.MARIST.EDU</a:t>
            </a:r>
            <a:endParaRPr lang="en-US" altLang="en-US" sz="1300" b="1" dirty="0">
              <a:solidFill>
                <a:srgbClr val="0000FF"/>
              </a:solidFill>
            </a:endParaRPr>
          </a:p>
          <a:p>
            <a:pPr lvl="2"/>
            <a:r>
              <a:rPr lang="en-US" altLang="en-US" sz="1300" b="1" dirty="0">
                <a:solidFill>
                  <a:schemeClr val="tx1"/>
                </a:solidFill>
              </a:rPr>
              <a:t>SUBSCRIBE LINUX-390 firstname lastname</a:t>
            </a:r>
          </a:p>
          <a:p>
            <a:r>
              <a:rPr lang="en-US" altLang="en-US" sz="2000" b="1" dirty="0">
                <a:solidFill>
                  <a:srgbClr val="FFFF00"/>
                </a:solidFill>
              </a:rPr>
              <a:t>See: this presentation’s </a:t>
            </a:r>
            <a:r>
              <a:rPr lang="en-US" altLang="en-US" sz="2000" b="1" i="1" dirty="0">
                <a:solidFill>
                  <a:srgbClr val="FFFF00"/>
                </a:solidFill>
              </a:rPr>
              <a:t>“Notes” pages </a:t>
            </a:r>
            <a:r>
              <a:rPr lang="en-US" altLang="en-US" sz="2000" b="1" dirty="0">
                <a:solidFill>
                  <a:srgbClr val="FFFF00"/>
                </a:solidFill>
              </a:rPr>
              <a:t>for details…</a:t>
            </a:r>
          </a:p>
        </p:txBody>
      </p:sp>
      <p:sp>
        <p:nvSpPr>
          <p:cNvPr id="4" name="Slide Number Placeholder 3"/>
          <p:cNvSpPr>
            <a:spLocks noGrp="1"/>
          </p:cNvSpPr>
          <p:nvPr>
            <p:ph type="sldNum" sz="quarter" idx="12"/>
          </p:nvPr>
        </p:nvSpPr>
        <p:spPr/>
        <p:txBody>
          <a:bodyPr/>
          <a:lstStyle/>
          <a:p>
            <a:fld id="{60B42D4D-35E3-481A-B727-24DC5AB7ACC0}" type="slidenum">
              <a:rPr lang="en-US" altLang="en-US"/>
              <a:pPr/>
              <a:t>5</a:t>
            </a:fld>
            <a:endParaRPr lang="en-US" altLang="en-US" sz="1400" b="0" dirty="0"/>
          </a:p>
        </p:txBody>
      </p:sp>
    </p:spTree>
    <p:extLst>
      <p:ext uri="{BB962C8B-B14F-4D97-AF65-F5344CB8AC3E}">
        <p14:creationId xmlns:p14="http://schemas.microsoft.com/office/powerpoint/2010/main" val="3108695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3" y="-53162"/>
            <a:ext cx="7121525" cy="1473976"/>
          </a:xfrm>
        </p:spPr>
        <p:txBody>
          <a:bodyPr>
            <a:normAutofit fontScale="90000"/>
          </a:bodyPr>
          <a:lstStyle/>
          <a:p>
            <a:br>
              <a:rPr lang="en-US" dirty="0"/>
            </a:br>
            <a:br>
              <a:rPr lang="en-US" dirty="0"/>
            </a:br>
            <a:r>
              <a:rPr lang="en-US" dirty="0"/>
              <a:t>FREE TOOLS </a:t>
            </a:r>
            <a:br>
              <a:rPr lang="en-US" dirty="0"/>
            </a:br>
            <a:r>
              <a:rPr lang="en-US" dirty="0"/>
              <a:t>sources</a:t>
            </a:r>
            <a:br>
              <a:rPr lang="en-US" dirty="0"/>
            </a:br>
            <a:br>
              <a:rPr lang="en-US" dirty="0"/>
            </a:br>
            <a:endParaRPr lang="en-US" dirty="0"/>
          </a:p>
        </p:txBody>
      </p:sp>
      <p:sp>
        <p:nvSpPr>
          <p:cNvPr id="3" name="Text Placeholder 2"/>
          <p:cNvSpPr>
            <a:spLocks noGrp="1"/>
          </p:cNvSpPr>
          <p:nvPr>
            <p:ph type="body" sz="half" idx="1"/>
          </p:nvPr>
        </p:nvSpPr>
        <p:spPr>
          <a:xfrm>
            <a:off x="238899" y="461176"/>
            <a:ext cx="8618907" cy="6274587"/>
          </a:xfrm>
        </p:spPr>
        <p:txBody>
          <a:bodyPr>
            <a:normAutofit fontScale="40000" lnSpcReduction="20000"/>
          </a:bodyPr>
          <a:lstStyle/>
          <a:p>
            <a:pPr lvl="1"/>
            <a:endParaRPr lang="en-US" sz="4500" dirty="0"/>
          </a:p>
          <a:p>
            <a:pPr marL="1028700" lvl="1" indent="-571500">
              <a:buFont typeface="Arial" panose="020B0604020202020204" pitchFamily="34" charset="0"/>
              <a:buChar char="•"/>
            </a:pPr>
            <a:r>
              <a:rPr lang="en-US" sz="4500" b="1" dirty="0">
                <a:solidFill>
                  <a:schemeClr val="tx1"/>
                </a:solidFill>
              </a:rPr>
              <a:t>IBM VM Download page </a:t>
            </a:r>
            <a:r>
              <a:rPr lang="en-US" sz="4500" dirty="0">
                <a:solidFill>
                  <a:schemeClr val="tx1"/>
                </a:solidFill>
              </a:rPr>
              <a:t>- </a:t>
            </a:r>
            <a:r>
              <a:rPr lang="en-US" sz="4500" dirty="0">
                <a:highlight>
                  <a:srgbClr val="00FFFF"/>
                </a:highlight>
                <a:hlinkClick r:id="rId3"/>
              </a:rPr>
              <a:t>http://www.vm.ibm.com/download/</a:t>
            </a:r>
            <a:br>
              <a:rPr lang="en-US" sz="4500" dirty="0"/>
            </a:br>
            <a:endParaRPr lang="en-US" sz="4500" b="1" dirty="0"/>
          </a:p>
          <a:p>
            <a:pPr marL="1028700" lvl="1" indent="-571500">
              <a:buFont typeface="Arial" panose="020B0604020202020204" pitchFamily="34" charset="0"/>
              <a:buChar char="•"/>
            </a:pPr>
            <a:r>
              <a:rPr lang="en-US" sz="4500" b="1" dirty="0">
                <a:solidFill>
                  <a:schemeClr val="tx1"/>
                </a:solidFill>
              </a:rPr>
              <a:t>VM Workshop tools pages </a:t>
            </a:r>
            <a:r>
              <a:rPr lang="en-US" sz="4500" dirty="0">
                <a:solidFill>
                  <a:schemeClr val="tx1"/>
                </a:solidFill>
              </a:rPr>
              <a:t>-</a:t>
            </a:r>
            <a:r>
              <a:rPr lang="en-US" sz="4500" dirty="0"/>
              <a:t> </a:t>
            </a:r>
            <a:r>
              <a:rPr lang="en-US" sz="4500" dirty="0">
                <a:highlight>
                  <a:srgbClr val="00FFFF"/>
                </a:highlight>
                <a:hlinkClick r:id="rId4"/>
              </a:rPr>
              <a:t>http://www.vmworkshop.org/tools.shtml</a:t>
            </a:r>
            <a:br>
              <a:rPr lang="en-US" sz="4500" dirty="0"/>
            </a:br>
            <a:r>
              <a:rPr lang="en-US" sz="4000" dirty="0">
                <a:solidFill>
                  <a:schemeClr val="tx1"/>
                </a:solidFill>
              </a:rPr>
              <a:t>(drill down for my donations under: Developer Pages &gt; Mike Walter)</a:t>
            </a:r>
          </a:p>
          <a:p>
            <a:pPr marL="1485900" lvl="2" indent="-571500">
              <a:buFont typeface="Arial" panose="020B0604020202020204" pitchFamily="34" charset="0"/>
              <a:buChar char="•"/>
            </a:pPr>
            <a:r>
              <a:rPr lang="en-US" sz="2800" dirty="0">
                <a:solidFill>
                  <a:schemeClr val="tx1"/>
                </a:solidFill>
              </a:rPr>
              <a:t>Explore all the links under the VM Workshop Tools page, it’s worth the time.  Take advantage of someone else’s  “round wheel” instead of creating your own, and learn their REXX coding techniques, too!</a:t>
            </a:r>
          </a:p>
          <a:p>
            <a:pPr marL="1485900" lvl="2" indent="-571500">
              <a:buFont typeface="Arial" panose="020B0604020202020204" pitchFamily="34" charset="0"/>
              <a:buChar char="•"/>
            </a:pPr>
            <a:r>
              <a:rPr lang="en-US" sz="3500" b="1" dirty="0">
                <a:solidFill>
                  <a:schemeClr val="tx1"/>
                </a:solidFill>
              </a:rPr>
              <a:t>See also Dave Jones’ “IPGATE” </a:t>
            </a:r>
            <a:r>
              <a:rPr lang="en-US" sz="3000" b="1" dirty="0">
                <a:solidFill>
                  <a:schemeClr val="tx1"/>
                </a:solidFill>
              </a:rPr>
              <a:t>- </a:t>
            </a:r>
            <a:r>
              <a:rPr lang="en-US" sz="4000" dirty="0">
                <a:highlight>
                  <a:srgbClr val="00FFFF"/>
                </a:highlight>
              </a:rPr>
              <a:t>http://www.vmworkshop.org/DJIPGATE.shtml</a:t>
            </a:r>
            <a:br>
              <a:rPr lang="en-US" sz="2800" dirty="0"/>
            </a:br>
            <a:endParaRPr lang="en-US" sz="2800" b="1" dirty="0"/>
          </a:p>
          <a:p>
            <a:pPr marL="1028700" lvl="1" indent="-571500">
              <a:buFont typeface="Arial" panose="020B0604020202020204" pitchFamily="34" charset="0"/>
              <a:buChar char="•"/>
            </a:pPr>
            <a:r>
              <a:rPr lang="en-US" sz="4500" b="1" dirty="0">
                <a:solidFill>
                  <a:schemeClr val="tx1"/>
                </a:solidFill>
              </a:rPr>
              <a:t>Sine Nomine Associates (SNA), some chargeable </a:t>
            </a:r>
            <a:r>
              <a:rPr lang="en-US" sz="4500" dirty="0">
                <a:solidFill>
                  <a:schemeClr val="tx1"/>
                </a:solidFill>
              </a:rPr>
              <a:t>- </a:t>
            </a:r>
            <a:r>
              <a:rPr lang="en-US" sz="4500" dirty="0">
                <a:highlight>
                  <a:srgbClr val="00FFFF"/>
                </a:highlight>
              </a:rPr>
              <a:t>http://www.sinenomine.net/vm/products</a:t>
            </a:r>
            <a:br>
              <a:rPr lang="en-US" sz="4500" dirty="0"/>
            </a:br>
            <a:endParaRPr lang="en-US" sz="4500" dirty="0"/>
          </a:p>
          <a:p>
            <a:pPr marL="1028700" lvl="1" indent="-571500">
              <a:buFont typeface="Arial" panose="020B0604020202020204" pitchFamily="34" charset="0"/>
              <a:buChar char="•"/>
            </a:pPr>
            <a:r>
              <a:rPr lang="en-US" sz="4500" dirty="0">
                <a:solidFill>
                  <a:schemeClr val="tx1"/>
                </a:solidFill>
              </a:rPr>
              <a:t>CMS-Pipelines Runtime Library </a:t>
            </a:r>
            <a:r>
              <a:rPr lang="en-US" sz="4500" dirty="0"/>
              <a:t>- </a:t>
            </a:r>
            <a:r>
              <a:rPr lang="en-US" sz="4500" dirty="0">
                <a:highlight>
                  <a:srgbClr val="00FFFF"/>
                </a:highlight>
                <a:hlinkClick r:id="rId5"/>
              </a:rPr>
              <a:t>http://vm.marist.edu/~pipeline/</a:t>
            </a:r>
            <a:endParaRPr lang="en-US" sz="4500" dirty="0">
              <a:highlight>
                <a:srgbClr val="00FFFF"/>
              </a:highlight>
            </a:endParaRPr>
          </a:p>
          <a:p>
            <a:pPr marL="1485900" lvl="2" indent="-571500">
              <a:buFont typeface="Arial" panose="020B0604020202020204" pitchFamily="34" charset="0"/>
              <a:buChar char="•"/>
            </a:pPr>
            <a:r>
              <a:rPr lang="en-US" sz="3000" dirty="0">
                <a:solidFill>
                  <a:schemeClr val="tx1"/>
                </a:solidFill>
              </a:rPr>
              <a:t>John Hartmann (AKA: the “the Piper”, CMS-Pipelines’ author) provided ongoing CMS-Pipelines </a:t>
            </a:r>
            <a:r>
              <a:rPr lang="en-US" sz="3000" b="1" i="1" dirty="0">
                <a:solidFill>
                  <a:schemeClr val="tx1"/>
                </a:solidFill>
              </a:rPr>
              <a:t>Runtime Library (RTL) </a:t>
            </a:r>
            <a:r>
              <a:rPr lang="en-US" sz="3000" b="1" dirty="0">
                <a:solidFill>
                  <a:schemeClr val="tx1"/>
                </a:solidFill>
              </a:rPr>
              <a:t>fixes and major functional enhancements </a:t>
            </a:r>
            <a:r>
              <a:rPr lang="en-US" sz="3000" dirty="0">
                <a:solidFill>
                  <a:schemeClr val="tx1"/>
                </a:solidFill>
              </a:rPr>
              <a:t>to the RTL - far beyond what was provided prior to z/VM 6.4.  Much to the distress of z/VM customers the VM  Development Lab’s “Endicott Pipes” (often referred to as “</a:t>
            </a:r>
            <a:r>
              <a:rPr lang="en-US" sz="3000" i="1" dirty="0">
                <a:solidFill>
                  <a:schemeClr val="tx1"/>
                </a:solidFill>
              </a:rPr>
              <a:t>iron pipes”) </a:t>
            </a:r>
            <a:r>
              <a:rPr lang="en-US" sz="3000" dirty="0">
                <a:solidFill>
                  <a:schemeClr val="tx1"/>
                </a:solidFill>
              </a:rPr>
              <a:t>distributed with z/VM through 6.3 was pretty much functionally stabilized,.  In preparation for z/VM 6.4,  IBM assigned master plumber Rob van der Heij to update the </a:t>
            </a:r>
            <a:r>
              <a:rPr lang="en-US" sz="4000" b="1" dirty="0">
                <a:solidFill>
                  <a:schemeClr val="tx1"/>
                </a:solidFill>
              </a:rPr>
              <a:t>CMS Pipelines distributed with z/VM 6.4 with as much of the RTL </a:t>
            </a:r>
            <a:r>
              <a:rPr lang="en-US" sz="3000" dirty="0">
                <a:solidFill>
                  <a:schemeClr val="tx1"/>
                </a:solidFill>
              </a:rPr>
              <a:t>as possible.  &lt;insert loud relieved sigh</a:t>
            </a:r>
            <a:r>
              <a:rPr lang="en-US" sz="2800" dirty="0">
                <a:solidFill>
                  <a:schemeClr val="tx1"/>
                </a:solidFill>
              </a:rPr>
              <a:t> </a:t>
            </a:r>
            <a:r>
              <a:rPr lang="en-US" dirty="0"/>
              <a:t>here&gt;</a:t>
            </a:r>
          </a:p>
          <a:p>
            <a:pPr marL="571500" indent="-571500">
              <a:buFont typeface="Arial" panose="020B0604020202020204" pitchFamily="34" charset="0"/>
              <a:buChar char="•"/>
            </a:pPr>
            <a:endParaRPr lang="en-US" dirty="0"/>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6</a:t>
            </a:fld>
            <a:endParaRPr lang="en-US" altLang="en-US" sz="1400" b="0" dirty="0"/>
          </a:p>
        </p:txBody>
      </p:sp>
    </p:spTree>
    <p:extLst>
      <p:ext uri="{BB962C8B-B14F-4D97-AF65-F5344CB8AC3E}">
        <p14:creationId xmlns:p14="http://schemas.microsoft.com/office/powerpoint/2010/main" val="904745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a:xfrm>
            <a:off x="225425" y="215900"/>
            <a:ext cx="7121525" cy="1039813"/>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a:bodyPr>
          <a:lstStyle/>
          <a:p>
            <a:r>
              <a:rPr lang="en-US" sz="2900" dirty="0"/>
              <a:t>FREE REXX-related TOOLS - </a:t>
            </a:r>
            <a:br>
              <a:rPr lang="en-US" sz="2900" dirty="0"/>
            </a:br>
            <a:r>
              <a:rPr lang="en-US" sz="2900" dirty="0"/>
              <a:t>QDI EXEC</a:t>
            </a:r>
            <a:endParaRPr lang="en-US" altLang="en-US" sz="2900" dirty="0"/>
          </a:p>
        </p:txBody>
      </p:sp>
      <p:sp>
        <p:nvSpPr>
          <p:cNvPr id="496643" name="Rectangle 3"/>
          <p:cNvSpPr>
            <a:spLocks noGrp="1" noChangeArrowheads="1"/>
          </p:cNvSpPr>
          <p:nvPr>
            <p:ph type="body" sz="half" idx="1"/>
          </p:nvPr>
        </p:nvSpPr>
        <p:spPr>
          <a:xfrm>
            <a:off x="588963" y="1364343"/>
            <a:ext cx="7834312" cy="1243390"/>
          </a:xfrm>
          <a:noFill/>
          <a:ln/>
        </p:spPr>
        <p:txBody>
          <a:bodyPr lIns="90488" tIns="44450" rIns="90488" bIns="44450">
            <a:normAutofit fontScale="92500"/>
          </a:bodyPr>
          <a:lstStyle/>
          <a:p>
            <a:pPr>
              <a:spcAft>
                <a:spcPct val="25000"/>
              </a:spcAft>
            </a:pPr>
            <a:r>
              <a:rPr lang="en-US" altLang="en-US" b="1" dirty="0">
                <a:solidFill>
                  <a:schemeClr val="bg1"/>
                </a:solidFill>
              </a:rPr>
              <a:t>QDI, </a:t>
            </a:r>
            <a:r>
              <a:rPr lang="en-US" altLang="en-US" sz="1700" dirty="0">
                <a:solidFill>
                  <a:schemeClr val="bg1"/>
                </a:solidFill>
              </a:rPr>
              <a:t>John Hartmann's XEDIT Macro for </a:t>
            </a:r>
            <a:r>
              <a:rPr lang="en-US" altLang="en-US" sz="1700" i="1" dirty="0">
                <a:solidFill>
                  <a:schemeClr val="tx1"/>
                </a:solidFill>
              </a:rPr>
              <a:t>Coloring Program Syntax Elements</a:t>
            </a:r>
          </a:p>
          <a:p>
            <a:pPr lvl="1">
              <a:spcAft>
                <a:spcPct val="25000"/>
              </a:spcAft>
            </a:pPr>
            <a:r>
              <a:rPr lang="en-US" altLang="en-US" sz="1800" u="sng" dirty="0">
                <a:solidFill>
                  <a:schemeClr val="bg1"/>
                </a:solidFill>
                <a:highlight>
                  <a:srgbClr val="00FFFF"/>
                </a:highlight>
                <a:hlinkClick r:id="rId3"/>
              </a:rPr>
              <a:t>http://vm.marist.edu/~pipeline/#QDI</a:t>
            </a:r>
            <a:endParaRPr lang="en-US" altLang="en-US" sz="1800" u="sng" dirty="0">
              <a:solidFill>
                <a:schemeClr val="bg1"/>
              </a:solidFill>
              <a:highlight>
                <a:srgbClr val="00FFFF"/>
              </a:highlight>
            </a:endParaRPr>
          </a:p>
          <a:p>
            <a:pPr lvl="1">
              <a:spcAft>
                <a:spcPct val="25000"/>
              </a:spcAft>
            </a:pPr>
            <a:endParaRPr lang="en-US" altLang="en-US" sz="1800" u="sng" dirty="0">
              <a:solidFill>
                <a:srgbClr val="0000FF"/>
              </a:solidFill>
            </a:endParaRPr>
          </a:p>
        </p:txBody>
      </p:sp>
      <p:pic>
        <p:nvPicPr>
          <p:cNvPr id="496651" name="Picture 11"/>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146175" y="2497138"/>
            <a:ext cx="6045200" cy="3898900"/>
          </a:xfrm>
        </p:spPr>
      </p:pic>
      <p:sp>
        <p:nvSpPr>
          <p:cNvPr id="7" name="Slide Number Placeholder 4"/>
          <p:cNvSpPr>
            <a:spLocks noGrp="1"/>
          </p:cNvSpPr>
          <p:nvPr>
            <p:ph type="sldNum" sz="quarter" idx="10"/>
          </p:nvPr>
        </p:nvSpPr>
        <p:spPr/>
        <p:txBody>
          <a:bodyPr/>
          <a:lstStyle/>
          <a:p>
            <a:fld id="{0D6CCDD7-D1E6-4AB7-B245-A0CCD12259E3}" type="slidenum">
              <a:rPr lang="en-US" altLang="en-US"/>
              <a:pPr/>
              <a:t>7</a:t>
            </a:fld>
            <a:endParaRPr lang="en-US" altLang="en-US" sz="1400" b="0" dirty="0"/>
          </a:p>
        </p:txBody>
      </p:sp>
      <p:sp>
        <p:nvSpPr>
          <p:cNvPr id="496644"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
        <p:nvSpPr>
          <p:cNvPr id="496648" name="Text Box 8"/>
          <p:cNvSpPr txBox="1">
            <a:spLocks noChangeArrowheads="1"/>
          </p:cNvSpPr>
          <p:nvPr/>
        </p:nvSpPr>
        <p:spPr bwMode="auto">
          <a:xfrm>
            <a:off x="1146175" y="3179763"/>
            <a:ext cx="64690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lang="en-US" altLang="en-US" dirty="0">
              <a:latin typeface="Arial Narrow" panose="020B0606020202030204" pitchFamily="34" charset="0"/>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FREE REXX-related TOOLS - </a:t>
            </a:r>
            <a:br>
              <a:rPr lang="en-US" dirty="0"/>
            </a:br>
            <a:endParaRPr lang="en-US" dirty="0"/>
          </a:p>
        </p:txBody>
      </p:sp>
      <p:sp>
        <p:nvSpPr>
          <p:cNvPr id="3" name="Text Placeholder 2"/>
          <p:cNvSpPr>
            <a:spLocks noGrp="1"/>
          </p:cNvSpPr>
          <p:nvPr>
            <p:ph type="body" sz="half" idx="1"/>
          </p:nvPr>
        </p:nvSpPr>
        <p:spPr>
          <a:xfrm>
            <a:off x="244216" y="340243"/>
            <a:ext cx="8618907" cy="5490632"/>
          </a:xfrm>
        </p:spPr>
        <p:txBody>
          <a:bodyPr>
            <a:normAutofit/>
          </a:bodyPr>
          <a:lstStyle/>
          <a:p>
            <a:pPr lvl="1"/>
            <a:r>
              <a:rPr lang="en-US" sz="2800" dirty="0">
                <a:solidFill>
                  <a:schemeClr val="tx1"/>
                </a:solidFill>
              </a:rPr>
              <a:t>The following includes syntax help from some sample code  developed over my career as a VM sysprog.  </a:t>
            </a:r>
          </a:p>
          <a:p>
            <a:pPr lvl="1"/>
            <a:endParaRPr lang="en-US" sz="2800" dirty="0">
              <a:solidFill>
                <a:schemeClr val="tx1"/>
              </a:solidFill>
            </a:endParaRPr>
          </a:p>
          <a:p>
            <a:pPr lvl="1"/>
            <a:r>
              <a:rPr lang="en-US" sz="2800" dirty="0">
                <a:solidFill>
                  <a:schemeClr val="tx1"/>
                </a:solidFill>
              </a:rPr>
              <a:t>I hope that it might help you solve some needs you encounter, and serve as an example of what you can develop and share on your own as a member of the longstanding “VM Community”.</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8</a:t>
            </a:fld>
            <a:endParaRPr lang="en-US" altLang="en-US" sz="1400" b="0" dirty="0"/>
          </a:p>
        </p:txBody>
      </p:sp>
    </p:spTree>
    <p:extLst>
      <p:ext uri="{BB962C8B-B14F-4D97-AF65-F5344CB8AC3E}">
        <p14:creationId xmlns:p14="http://schemas.microsoft.com/office/powerpoint/2010/main" val="4202411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1"/>
            <a:ext cx="8329776" cy="3631763"/>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b="1" dirty="0">
                <a:solidFill>
                  <a:schemeClr val="bg1"/>
                </a:solidFill>
                <a:latin typeface="Century Gothic" panose="020B0502020202020204" pitchFamily="34" charset="0"/>
              </a:rPr>
              <a:t>MKSALIPL</a:t>
            </a:r>
          </a:p>
          <a:p>
            <a:r>
              <a:rPr lang="en-US" altLang="en-US" sz="2800" b="1" dirty="0">
                <a:solidFill>
                  <a:schemeClr val="bg1"/>
                </a:solidFill>
                <a:latin typeface="Century Gothic" panose="020B0502020202020204" pitchFamily="34" charset="0"/>
              </a:rPr>
              <a:t>(Make StandAlone IPL program front-end)</a:t>
            </a:r>
          </a:p>
          <a:p>
            <a:endParaRPr lang="en-US" altLang="en-US" sz="2000" b="1" dirty="0">
              <a:solidFill>
                <a:schemeClr val="bg1"/>
              </a:solidFill>
              <a:latin typeface="Consolas" panose="020B0609020204030204" pitchFamily="49" charset="0"/>
            </a:endParaRPr>
          </a:p>
          <a:p>
            <a:endParaRPr lang="en-US" altLang="en-US" sz="2000" b="1" dirty="0">
              <a:solidFill>
                <a:schemeClr val="bg1"/>
              </a:solidFill>
              <a:latin typeface="Consolas" panose="020B0609020204030204" pitchFamily="49" charset="0"/>
            </a:endParaRPr>
          </a:p>
          <a:p>
            <a:r>
              <a:rPr lang="en-US" altLang="en-US" sz="2000" b="1" dirty="0">
                <a:solidFill>
                  <a:schemeClr val="bg1"/>
                </a:solidFill>
                <a:latin typeface="Consolas" panose="020B0609020204030204" pitchFamily="49" charset="0"/>
              </a:rPr>
              <a:t>MLSALIPL is used to write SALIPL to the a given address (usually a full-pack extent minidisk). </a:t>
            </a:r>
          </a:p>
          <a:p>
            <a:pPr algn="l"/>
            <a:endParaRPr lang="en-US" altLang="en-US" sz="2000" b="1" dirty="0">
              <a:solidFill>
                <a:schemeClr val="bg1"/>
              </a:solidFill>
              <a:latin typeface="Consolas" panose="020B0609020204030204" pitchFamily="49" charset="0"/>
            </a:endParaRPr>
          </a:p>
          <a:p>
            <a:pPr algn="l"/>
            <a:endParaRPr lang="en-US" altLang="en-US" sz="2000" b="1" dirty="0">
              <a:solidFill>
                <a:schemeClr val="bg1"/>
              </a:solidFill>
              <a:latin typeface="Consolas" panose="020B0609020204030204" pitchFamily="49" charset="0"/>
            </a:endParaRPr>
          </a:p>
          <a:p>
            <a:pPr algn="l"/>
            <a:r>
              <a:rPr lang="en-US" altLang="en-US" sz="2000" b="1" dirty="0">
                <a:solidFill>
                  <a:schemeClr val="bg1"/>
                </a:solidFill>
                <a:latin typeface="Consolas" panose="020B0609020204030204" pitchFamily="49" charset="0"/>
              </a:rPr>
              <a:t>            +-0F00-+--+-NOVERIFY-+                             </a:t>
            </a:r>
          </a:p>
          <a:p>
            <a:pPr algn="l"/>
            <a:r>
              <a:rPr lang="en-US" altLang="en-US" sz="2000" b="1" dirty="0">
                <a:solidFill>
                  <a:schemeClr val="bg1"/>
                </a:solidFill>
                <a:latin typeface="Consolas" panose="020B0609020204030204" pitchFamily="49" charset="0"/>
              </a:rPr>
              <a:t>&gt;-MKSALIPL--+-vdev-+--+-volser---+--&gt;&lt;                          </a:t>
            </a:r>
          </a:p>
          <a:p>
            <a:pPr algn="l"/>
            <a:r>
              <a:rPr lang="en-US" altLang="en-US" sz="1000" b="1" dirty="0">
                <a:solidFill>
                  <a:schemeClr val="bg1"/>
                </a:solidFill>
                <a:latin typeface="Consolas" panose="020B0609020204030204" pitchFamily="49" charset="0"/>
              </a:rPr>
              <a:t>                                                                      </a:t>
            </a:r>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9</a:t>
            </a:fld>
            <a:endParaRPr lang="en-US" altLang="en-US" sz="1400" b="0" dirty="0"/>
          </a:p>
        </p:txBody>
      </p:sp>
    </p:spTree>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46346812</TotalTime>
  <Words>4724</Words>
  <Application>Microsoft Office PowerPoint</Application>
  <PresentationFormat>Letter Paper (8.5x11 in)</PresentationFormat>
  <Paragraphs>888</Paragraphs>
  <Slides>32</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Arial Narrow</vt:lpstr>
      <vt:lpstr>Calibri</vt:lpstr>
      <vt:lpstr>Century Gothic</vt:lpstr>
      <vt:lpstr>Consolas</vt:lpstr>
      <vt:lpstr>Courier</vt:lpstr>
      <vt:lpstr>Times New Roman</vt:lpstr>
      <vt:lpstr>Wingdings 3</vt:lpstr>
      <vt:lpstr>Slice</vt:lpstr>
      <vt:lpstr>Ask and Ye Shall Receive –   Open Discussion Session  Or: what we learned “on the job”</vt:lpstr>
      <vt:lpstr>Mandatory “Brag Sheet”  or: “Why should we listen to him?”</vt:lpstr>
      <vt:lpstr>Disclaimer:  (you expected something else?)   - This will be only as VALUABLE as the oral    contributions you each make  !!   - Your Mileage May Vary      </vt:lpstr>
      <vt:lpstr>Agenda</vt:lpstr>
      <vt:lpstr>Where CAN I look for help?  </vt:lpstr>
      <vt:lpstr>  FREE TOOLS  sources  </vt:lpstr>
      <vt:lpstr>FREE REXX-related TOOLS -  QDI EXEC</vt:lpstr>
      <vt:lpstr>FREE REXX-related TOOLS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now return you to your regularly scheduled programming…-  </vt:lpstr>
      <vt:lpstr>We now return you to your regularly scheduled programming…</vt:lpstr>
      <vt:lpstr>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wbogner</dc:creator>
  <cp:lastModifiedBy>Mike Walter</cp:lastModifiedBy>
  <cp:revision>319</cp:revision>
  <cp:lastPrinted>2017-02-09T00:24:05Z</cp:lastPrinted>
  <dcterms:created xsi:type="dcterms:W3CDTF">1999-06-07T20:18:24Z</dcterms:created>
  <dcterms:modified xsi:type="dcterms:W3CDTF">2017-06-21T17:05:01Z</dcterms:modified>
</cp:coreProperties>
</file>