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media/image31.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257" r:id="rId3"/>
    <p:sldId id="258" r:id="rId4"/>
    <p:sldId id="260" r:id="rId5"/>
    <p:sldId id="279" r:id="rId6"/>
    <p:sldId id="287" r:id="rId7"/>
    <p:sldId id="280" r:id="rId8"/>
    <p:sldId id="285" r:id="rId9"/>
    <p:sldId id="281" r:id="rId10"/>
    <p:sldId id="283" r:id="rId11"/>
    <p:sldId id="262" r:id="rId12"/>
    <p:sldId id="264" r:id="rId13"/>
    <p:sldId id="265" r:id="rId14"/>
    <p:sldId id="267" r:id="rId15"/>
    <p:sldId id="286" r:id="rId16"/>
    <p:sldId id="268" r:id="rId17"/>
    <p:sldId id="269" r:id="rId18"/>
    <p:sldId id="270" r:id="rId19"/>
    <p:sldId id="271" r:id="rId20"/>
    <p:sldId id="273" r:id="rId21"/>
    <p:sldId id="274" r:id="rId22"/>
    <p:sldId id="277" r:id="rId23"/>
    <p:sldId id="28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BE44"/>
    <a:srgbClr val="1569A8"/>
    <a:srgbClr val="B7CED4"/>
    <a:srgbClr val="2C414F"/>
    <a:srgbClr val="FFFFFF"/>
    <a:srgbClr val="201D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snapToGrid="0">
      <p:cViewPr varScale="1">
        <p:scale>
          <a:sx n="68" d="100"/>
          <a:sy n="68" d="100"/>
        </p:scale>
        <p:origin x="774" y="60"/>
      </p:cViewPr>
      <p:guideLst/>
    </p:cSldViewPr>
  </p:slideViewPr>
  <p:notesTextViewPr>
    <p:cViewPr>
      <p:scale>
        <a:sx n="1" d="1"/>
        <a:sy n="1" d="1"/>
      </p:scale>
      <p:origin x="0" y="0"/>
    </p:cViewPr>
  </p:notesTextViewPr>
  <p:sorterViewPr>
    <p:cViewPr>
      <p:scale>
        <a:sx n="100" d="100"/>
        <a:sy n="100" d="100"/>
      </p:scale>
      <p:origin x="0" y="-139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Interpreting and Understanding</c:v>
                </c:pt>
              </c:strCache>
            </c:strRef>
          </c:tx>
          <c:spPr>
            <a:solidFill>
              <a:schemeClr val="accent1"/>
            </a:solidFill>
            <a:ln w="9525" cap="flat" cmpd="sng" algn="ctr">
              <a:solidFill>
                <a:schemeClr val="accent1">
                  <a:lumMod val="60000"/>
                  <a:lumOff val="40000"/>
                  <a:alpha val="26000"/>
                </a:schemeClr>
              </a:solidFill>
              <a:round/>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ontserrat Light" panose="00000400000000000000" pitchFamily="2"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Traditional Analysis</c:v>
                </c:pt>
                <c:pt idx="1">
                  <c:v>evolveIT analysis</c:v>
                </c:pt>
              </c:strCache>
            </c:strRef>
          </c:cat>
          <c:val>
            <c:numRef>
              <c:f>Sheet1!$B$2:$B$3</c:f>
              <c:numCache>
                <c:formatCode>General</c:formatCode>
                <c:ptCount val="2"/>
                <c:pt idx="0">
                  <c:v>4.3</c:v>
                </c:pt>
                <c:pt idx="1">
                  <c:v>2</c:v>
                </c:pt>
              </c:numCache>
            </c:numRef>
          </c:val>
          <c:extLst>
            <c:ext xmlns:c16="http://schemas.microsoft.com/office/drawing/2014/chart" uri="{C3380CC4-5D6E-409C-BE32-E72D297353CC}">
              <c16:uniqueId val="{00000000-AA60-428A-AE1A-50C5702227B2}"/>
            </c:ext>
          </c:extLst>
        </c:ser>
        <c:ser>
          <c:idx val="1"/>
          <c:order val="1"/>
          <c:tx>
            <c:strRef>
              <c:f>Sheet1!$C$1</c:f>
              <c:strCache>
                <c:ptCount val="1"/>
                <c:pt idx="0">
                  <c:v>Sorting Out False Positives</c:v>
                </c:pt>
              </c:strCache>
            </c:strRef>
          </c:tx>
          <c:spPr>
            <a:solidFill>
              <a:schemeClr val="accent2"/>
            </a:solidFill>
            <a:ln w="9525" cap="flat" cmpd="sng" algn="ctr">
              <a:noFill/>
              <a:round/>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ontserrat Light" panose="00000400000000000000" pitchFamily="2"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Traditional Analysis</c:v>
                </c:pt>
                <c:pt idx="1">
                  <c:v>evolveIT analysis</c:v>
                </c:pt>
              </c:strCache>
            </c:strRef>
          </c:cat>
          <c:val>
            <c:numRef>
              <c:f>Sheet1!$C$2:$C$3</c:f>
              <c:numCache>
                <c:formatCode>General</c:formatCode>
                <c:ptCount val="2"/>
                <c:pt idx="0">
                  <c:v>2.4</c:v>
                </c:pt>
                <c:pt idx="1">
                  <c:v>0.1</c:v>
                </c:pt>
              </c:numCache>
            </c:numRef>
          </c:val>
          <c:extLst>
            <c:ext xmlns:c16="http://schemas.microsoft.com/office/drawing/2014/chart" uri="{C3380CC4-5D6E-409C-BE32-E72D297353CC}">
              <c16:uniqueId val="{00000001-AA60-428A-AE1A-50C5702227B2}"/>
            </c:ext>
          </c:extLst>
        </c:ser>
        <c:ser>
          <c:idx val="2"/>
          <c:order val="2"/>
          <c:tx>
            <c:strRef>
              <c:f>Sheet1!$D$1</c:f>
              <c:strCache>
                <c:ptCount val="1"/>
                <c:pt idx="0">
                  <c:v>Scanning and Reading Code</c:v>
                </c:pt>
              </c:strCache>
            </c:strRef>
          </c:tx>
          <c:spPr>
            <a:solidFill>
              <a:schemeClr val="bg2"/>
            </a:solidFill>
            <a:ln w="9525" cap="flat" cmpd="sng" algn="ctr">
              <a:noFill/>
              <a:round/>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ontserrat Light" panose="00000400000000000000" pitchFamily="2"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Traditional Analysis</c:v>
                </c:pt>
                <c:pt idx="1">
                  <c:v>evolveIT analysis</c:v>
                </c:pt>
              </c:strCache>
            </c:strRef>
          </c:cat>
          <c:val>
            <c:numRef>
              <c:f>Sheet1!$D$2:$D$3</c:f>
              <c:numCache>
                <c:formatCode>General</c:formatCode>
                <c:ptCount val="2"/>
                <c:pt idx="0">
                  <c:v>4</c:v>
                </c:pt>
                <c:pt idx="1">
                  <c:v>0.5</c:v>
                </c:pt>
              </c:numCache>
            </c:numRef>
          </c:val>
          <c:extLst>
            <c:ext xmlns:c16="http://schemas.microsoft.com/office/drawing/2014/chart" uri="{C3380CC4-5D6E-409C-BE32-E72D297353CC}">
              <c16:uniqueId val="{00000002-AA60-428A-AE1A-50C5702227B2}"/>
            </c:ext>
          </c:extLst>
        </c:ser>
        <c:dLbls>
          <c:showLegendKey val="0"/>
          <c:showVal val="1"/>
          <c:showCatName val="0"/>
          <c:showSerName val="0"/>
          <c:showPercent val="0"/>
          <c:showBubbleSize val="0"/>
        </c:dLbls>
        <c:gapWidth val="138"/>
        <c:overlap val="-14"/>
        <c:axId val="435139584"/>
        <c:axId val="435148832"/>
      </c:barChart>
      <c:catAx>
        <c:axId val="435139584"/>
        <c:scaling>
          <c:orientation val="minMax"/>
        </c:scaling>
        <c:delete val="0"/>
        <c:axPos val="b"/>
        <c:numFmt formatCode="General" sourceLinked="0"/>
        <c:majorTickMark val="none"/>
        <c:minorTickMark val="none"/>
        <c:tickLblPos val="none"/>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ontserrat Light" panose="00000400000000000000" pitchFamily="2" charset="0"/>
                <a:ea typeface="+mn-ea"/>
                <a:cs typeface="+mn-cs"/>
              </a:defRPr>
            </a:pPr>
            <a:endParaRPr lang="en-US"/>
          </a:p>
        </c:txPr>
        <c:crossAx val="435148832"/>
        <c:crosses val="autoZero"/>
        <c:auto val="1"/>
        <c:lblAlgn val="ctr"/>
        <c:lblOffset val="100"/>
        <c:noMultiLvlLbl val="0"/>
      </c:catAx>
      <c:valAx>
        <c:axId val="43514883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ontserrat Light" panose="00000400000000000000" pitchFamily="2" charset="0"/>
                <a:ea typeface="+mn-ea"/>
                <a:cs typeface="+mn-cs"/>
              </a:defRPr>
            </a:pPr>
            <a:endParaRPr lang="en-US"/>
          </a:p>
        </c:txPr>
        <c:crossAx val="4351395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ontserrat Light" panose="00000400000000000000" pitchFamily="2" charset="0"/>
              <a:ea typeface="+mn-ea"/>
              <a:cs typeface="+mn-cs"/>
            </a:defRPr>
          </a:pPr>
          <a:endParaRPr lang="en-US"/>
        </a:p>
      </c:txPr>
    </c:legend>
    <c:plotVisOnly val="1"/>
    <c:dispBlanksAs val="gap"/>
    <c:showDLblsOverMax val="0"/>
  </c:chart>
  <c:spPr>
    <a:noFill/>
    <a:ln>
      <a:noFill/>
    </a:ln>
    <a:effectLst/>
  </c:spPr>
  <c:txPr>
    <a:bodyPr/>
    <a:lstStyle/>
    <a:p>
      <a:pPr>
        <a:defRPr>
          <a:solidFill>
            <a:schemeClr val="tx1"/>
          </a:solidFill>
          <a:latin typeface="Montserrat Light" panose="00000400000000000000" pitchFamily="2"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4AAC2B-6B00-457B-8C33-6B43DE829C33}" type="datetimeFigureOut">
              <a:rPr lang="en-US" smtClean="0"/>
              <a:t>6/22/2017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9D9D81-1BF0-44D1-89A1-DB653B7CECCA}" type="slidenum">
              <a:rPr lang="en-US" smtClean="0"/>
              <a:t>‹#›</a:t>
            </a:fld>
            <a:endParaRPr lang="en-US"/>
          </a:p>
        </p:txBody>
      </p:sp>
    </p:spTree>
    <p:extLst>
      <p:ext uri="{BB962C8B-B14F-4D97-AF65-F5344CB8AC3E}">
        <p14:creationId xmlns:p14="http://schemas.microsoft.com/office/powerpoint/2010/main" val="3102783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F0183-15D4-4F9C-962F-452ADFFB29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892B381-1514-49F7-AE80-D7DE525775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C4D707-6EC7-4A88-BB4F-F36FD0490A15}"/>
              </a:ext>
            </a:extLst>
          </p:cNvPr>
          <p:cNvSpPr>
            <a:spLocks noGrp="1"/>
          </p:cNvSpPr>
          <p:nvPr>
            <p:ph type="dt" sz="half" idx="10"/>
          </p:nvPr>
        </p:nvSpPr>
        <p:spPr/>
        <p:txBody>
          <a:bodyPr/>
          <a:lstStyle/>
          <a:p>
            <a:fld id="{0655603E-FD2E-4543-8D81-08E5FEE6EC59}" type="datetime1">
              <a:rPr lang="en-US" smtClean="0"/>
              <a:t>6/22/2017</a:t>
            </a:fld>
            <a:endParaRPr lang="en-US"/>
          </a:p>
        </p:txBody>
      </p:sp>
      <p:sp>
        <p:nvSpPr>
          <p:cNvPr id="5" name="Footer Placeholder 4">
            <a:extLst>
              <a:ext uri="{FF2B5EF4-FFF2-40B4-BE49-F238E27FC236}">
                <a16:creationId xmlns:a16="http://schemas.microsoft.com/office/drawing/2014/main" id="{A5D93E8E-5386-4AF2-A9D5-513E5C4B9CF7}"/>
              </a:ext>
            </a:extLst>
          </p:cNvPr>
          <p:cNvSpPr>
            <a:spLocks noGrp="1"/>
          </p:cNvSpPr>
          <p:nvPr>
            <p:ph type="ftr" sz="quarter" idx="11"/>
          </p:nvPr>
        </p:nvSpPr>
        <p:spPr/>
        <p:txBody>
          <a:bodyPr/>
          <a:lstStyle/>
          <a:p>
            <a:r>
              <a:rPr lang="en-US"/>
              <a:t>©CM First Group. All rights reserved.</a:t>
            </a:r>
          </a:p>
        </p:txBody>
      </p:sp>
      <p:sp>
        <p:nvSpPr>
          <p:cNvPr id="6" name="Slide Number Placeholder 5">
            <a:extLst>
              <a:ext uri="{FF2B5EF4-FFF2-40B4-BE49-F238E27FC236}">
                <a16:creationId xmlns:a16="http://schemas.microsoft.com/office/drawing/2014/main" id="{6145A4AC-3CA2-4C71-A259-F8E86E191659}"/>
              </a:ext>
            </a:extLst>
          </p:cNvPr>
          <p:cNvSpPr>
            <a:spLocks noGrp="1"/>
          </p:cNvSpPr>
          <p:nvPr>
            <p:ph type="sldNum" sz="quarter" idx="12"/>
          </p:nvPr>
        </p:nvSpPr>
        <p:spPr/>
        <p:txBody>
          <a:bodyPr/>
          <a:lstStyle/>
          <a:p>
            <a:fld id="{B66EF6C8-8370-40C3-B0C2-8B9C40C16540}" type="slidenum">
              <a:rPr lang="en-US" smtClean="0"/>
              <a:t>‹#›</a:t>
            </a:fld>
            <a:endParaRPr lang="en-US"/>
          </a:p>
        </p:txBody>
      </p:sp>
    </p:spTree>
    <p:extLst>
      <p:ext uri="{BB962C8B-B14F-4D97-AF65-F5344CB8AC3E}">
        <p14:creationId xmlns:p14="http://schemas.microsoft.com/office/powerpoint/2010/main" val="709572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0A587-069F-4431-B0D1-72FE97946E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757FE60-9945-4302-86EF-651D9AD00E8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A984A1-F77C-4600-A399-F3C36AB2D317}"/>
              </a:ext>
            </a:extLst>
          </p:cNvPr>
          <p:cNvSpPr>
            <a:spLocks noGrp="1"/>
          </p:cNvSpPr>
          <p:nvPr>
            <p:ph type="dt" sz="half" idx="10"/>
          </p:nvPr>
        </p:nvSpPr>
        <p:spPr/>
        <p:txBody>
          <a:bodyPr/>
          <a:lstStyle/>
          <a:p>
            <a:fld id="{360AB75B-2C55-4866-B747-430AD27A12C0}" type="datetime1">
              <a:rPr lang="en-US" smtClean="0"/>
              <a:t>6/22/2017</a:t>
            </a:fld>
            <a:endParaRPr lang="en-US"/>
          </a:p>
        </p:txBody>
      </p:sp>
      <p:sp>
        <p:nvSpPr>
          <p:cNvPr id="5" name="Footer Placeholder 4">
            <a:extLst>
              <a:ext uri="{FF2B5EF4-FFF2-40B4-BE49-F238E27FC236}">
                <a16:creationId xmlns:a16="http://schemas.microsoft.com/office/drawing/2014/main" id="{6397ACBB-6491-46C4-91F2-8566B0D3CE95}"/>
              </a:ext>
            </a:extLst>
          </p:cNvPr>
          <p:cNvSpPr>
            <a:spLocks noGrp="1"/>
          </p:cNvSpPr>
          <p:nvPr>
            <p:ph type="ftr" sz="quarter" idx="11"/>
          </p:nvPr>
        </p:nvSpPr>
        <p:spPr/>
        <p:txBody>
          <a:bodyPr/>
          <a:lstStyle/>
          <a:p>
            <a:r>
              <a:rPr lang="en-US"/>
              <a:t>©CM First Group. All rights reserved.</a:t>
            </a:r>
          </a:p>
        </p:txBody>
      </p:sp>
      <p:sp>
        <p:nvSpPr>
          <p:cNvPr id="6" name="Slide Number Placeholder 5">
            <a:extLst>
              <a:ext uri="{FF2B5EF4-FFF2-40B4-BE49-F238E27FC236}">
                <a16:creationId xmlns:a16="http://schemas.microsoft.com/office/drawing/2014/main" id="{7D14B529-9B7D-4435-B49D-CAF093B6E56C}"/>
              </a:ext>
            </a:extLst>
          </p:cNvPr>
          <p:cNvSpPr>
            <a:spLocks noGrp="1"/>
          </p:cNvSpPr>
          <p:nvPr>
            <p:ph type="sldNum" sz="quarter" idx="12"/>
          </p:nvPr>
        </p:nvSpPr>
        <p:spPr/>
        <p:txBody>
          <a:bodyPr/>
          <a:lstStyle/>
          <a:p>
            <a:fld id="{B66EF6C8-8370-40C3-B0C2-8B9C40C16540}" type="slidenum">
              <a:rPr lang="en-US" smtClean="0"/>
              <a:t>‹#›</a:t>
            </a:fld>
            <a:endParaRPr lang="en-US"/>
          </a:p>
        </p:txBody>
      </p:sp>
    </p:spTree>
    <p:extLst>
      <p:ext uri="{BB962C8B-B14F-4D97-AF65-F5344CB8AC3E}">
        <p14:creationId xmlns:p14="http://schemas.microsoft.com/office/powerpoint/2010/main" val="135714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7D82B64-A059-4121-90FD-88BE1BFA62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1F93F7B-7EB6-47C3-9580-304284FA8DA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9F679F-6803-480E-9BC4-653469202939}"/>
              </a:ext>
            </a:extLst>
          </p:cNvPr>
          <p:cNvSpPr>
            <a:spLocks noGrp="1"/>
          </p:cNvSpPr>
          <p:nvPr>
            <p:ph type="dt" sz="half" idx="10"/>
          </p:nvPr>
        </p:nvSpPr>
        <p:spPr/>
        <p:txBody>
          <a:bodyPr/>
          <a:lstStyle/>
          <a:p>
            <a:fld id="{AEA4DE84-B29F-48C3-AE12-C3C21A0BF822}" type="datetime1">
              <a:rPr lang="en-US" smtClean="0"/>
              <a:t>6/22/2017</a:t>
            </a:fld>
            <a:endParaRPr lang="en-US"/>
          </a:p>
        </p:txBody>
      </p:sp>
      <p:sp>
        <p:nvSpPr>
          <p:cNvPr id="5" name="Footer Placeholder 4">
            <a:extLst>
              <a:ext uri="{FF2B5EF4-FFF2-40B4-BE49-F238E27FC236}">
                <a16:creationId xmlns:a16="http://schemas.microsoft.com/office/drawing/2014/main" id="{64EEEBFE-C753-4DBD-84D0-F232DC86101E}"/>
              </a:ext>
            </a:extLst>
          </p:cNvPr>
          <p:cNvSpPr>
            <a:spLocks noGrp="1"/>
          </p:cNvSpPr>
          <p:nvPr>
            <p:ph type="ftr" sz="quarter" idx="11"/>
          </p:nvPr>
        </p:nvSpPr>
        <p:spPr/>
        <p:txBody>
          <a:bodyPr/>
          <a:lstStyle/>
          <a:p>
            <a:r>
              <a:rPr lang="en-US"/>
              <a:t>©CM First Group. All rights reserved.</a:t>
            </a:r>
          </a:p>
        </p:txBody>
      </p:sp>
      <p:sp>
        <p:nvSpPr>
          <p:cNvPr id="6" name="Slide Number Placeholder 5">
            <a:extLst>
              <a:ext uri="{FF2B5EF4-FFF2-40B4-BE49-F238E27FC236}">
                <a16:creationId xmlns:a16="http://schemas.microsoft.com/office/drawing/2014/main" id="{4336CC42-A0EB-474C-BF6D-5D49BC01BEFD}"/>
              </a:ext>
            </a:extLst>
          </p:cNvPr>
          <p:cNvSpPr>
            <a:spLocks noGrp="1"/>
          </p:cNvSpPr>
          <p:nvPr>
            <p:ph type="sldNum" sz="quarter" idx="12"/>
          </p:nvPr>
        </p:nvSpPr>
        <p:spPr/>
        <p:txBody>
          <a:bodyPr/>
          <a:lstStyle/>
          <a:p>
            <a:fld id="{B66EF6C8-8370-40C3-B0C2-8B9C40C16540}" type="slidenum">
              <a:rPr lang="en-US" smtClean="0"/>
              <a:t>‹#›</a:t>
            </a:fld>
            <a:endParaRPr lang="en-US"/>
          </a:p>
        </p:txBody>
      </p:sp>
    </p:spTree>
    <p:extLst>
      <p:ext uri="{BB962C8B-B14F-4D97-AF65-F5344CB8AC3E}">
        <p14:creationId xmlns:p14="http://schemas.microsoft.com/office/powerpoint/2010/main" val="330473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C9B0E-B10B-4F8A-B040-12D0A38A05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A16664-1666-4A84-A4F2-6A64C15C012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088257-D444-48DD-9E93-035FAB71F7C3}"/>
              </a:ext>
            </a:extLst>
          </p:cNvPr>
          <p:cNvSpPr>
            <a:spLocks noGrp="1"/>
          </p:cNvSpPr>
          <p:nvPr>
            <p:ph type="dt" sz="half" idx="10"/>
          </p:nvPr>
        </p:nvSpPr>
        <p:spPr/>
        <p:txBody>
          <a:bodyPr/>
          <a:lstStyle/>
          <a:p>
            <a:fld id="{9744E2C8-D165-44AC-8318-B5BF3522B65E}" type="datetime1">
              <a:rPr lang="en-US" smtClean="0"/>
              <a:t>6/22/2017</a:t>
            </a:fld>
            <a:endParaRPr lang="en-US"/>
          </a:p>
        </p:txBody>
      </p:sp>
      <p:sp>
        <p:nvSpPr>
          <p:cNvPr id="5" name="Footer Placeholder 4">
            <a:extLst>
              <a:ext uri="{FF2B5EF4-FFF2-40B4-BE49-F238E27FC236}">
                <a16:creationId xmlns:a16="http://schemas.microsoft.com/office/drawing/2014/main" id="{F371AFBB-2D5F-48D5-B43E-B175C7D5A6CA}"/>
              </a:ext>
            </a:extLst>
          </p:cNvPr>
          <p:cNvSpPr>
            <a:spLocks noGrp="1"/>
          </p:cNvSpPr>
          <p:nvPr>
            <p:ph type="ftr" sz="quarter" idx="11"/>
          </p:nvPr>
        </p:nvSpPr>
        <p:spPr/>
        <p:txBody>
          <a:bodyPr/>
          <a:lstStyle/>
          <a:p>
            <a:r>
              <a:rPr lang="en-US"/>
              <a:t>©CM First Group. All rights reserved.</a:t>
            </a:r>
          </a:p>
        </p:txBody>
      </p:sp>
      <p:sp>
        <p:nvSpPr>
          <p:cNvPr id="6" name="Slide Number Placeholder 5">
            <a:extLst>
              <a:ext uri="{FF2B5EF4-FFF2-40B4-BE49-F238E27FC236}">
                <a16:creationId xmlns:a16="http://schemas.microsoft.com/office/drawing/2014/main" id="{5593D7A5-6B47-4333-82A8-057C4CB6C5AC}"/>
              </a:ext>
            </a:extLst>
          </p:cNvPr>
          <p:cNvSpPr>
            <a:spLocks noGrp="1"/>
          </p:cNvSpPr>
          <p:nvPr>
            <p:ph type="sldNum" sz="quarter" idx="12"/>
          </p:nvPr>
        </p:nvSpPr>
        <p:spPr/>
        <p:txBody>
          <a:bodyPr/>
          <a:lstStyle/>
          <a:p>
            <a:fld id="{B66EF6C8-8370-40C3-B0C2-8B9C40C16540}" type="slidenum">
              <a:rPr lang="en-US" smtClean="0"/>
              <a:t>‹#›</a:t>
            </a:fld>
            <a:endParaRPr lang="en-US"/>
          </a:p>
        </p:txBody>
      </p:sp>
    </p:spTree>
    <p:extLst>
      <p:ext uri="{BB962C8B-B14F-4D97-AF65-F5344CB8AC3E}">
        <p14:creationId xmlns:p14="http://schemas.microsoft.com/office/powerpoint/2010/main" val="237728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656CD-9CF7-4985-8B4A-A9A493531E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008EB31-89FE-4B30-A9A6-B1D3D244F5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CE3580B-AB88-4928-9053-49D73918A22B}"/>
              </a:ext>
            </a:extLst>
          </p:cNvPr>
          <p:cNvSpPr>
            <a:spLocks noGrp="1"/>
          </p:cNvSpPr>
          <p:nvPr>
            <p:ph type="dt" sz="half" idx="10"/>
          </p:nvPr>
        </p:nvSpPr>
        <p:spPr/>
        <p:txBody>
          <a:bodyPr/>
          <a:lstStyle/>
          <a:p>
            <a:fld id="{C9CCE37B-0183-4CA3-B7F1-D1D285A81E72}" type="datetime1">
              <a:rPr lang="en-US" smtClean="0"/>
              <a:t>6/22/2017</a:t>
            </a:fld>
            <a:endParaRPr lang="en-US"/>
          </a:p>
        </p:txBody>
      </p:sp>
      <p:sp>
        <p:nvSpPr>
          <p:cNvPr id="5" name="Footer Placeholder 4">
            <a:extLst>
              <a:ext uri="{FF2B5EF4-FFF2-40B4-BE49-F238E27FC236}">
                <a16:creationId xmlns:a16="http://schemas.microsoft.com/office/drawing/2014/main" id="{50DE0C43-03B0-4A2D-B72C-EFCF53BD4487}"/>
              </a:ext>
            </a:extLst>
          </p:cNvPr>
          <p:cNvSpPr>
            <a:spLocks noGrp="1"/>
          </p:cNvSpPr>
          <p:nvPr>
            <p:ph type="ftr" sz="quarter" idx="11"/>
          </p:nvPr>
        </p:nvSpPr>
        <p:spPr/>
        <p:txBody>
          <a:bodyPr/>
          <a:lstStyle/>
          <a:p>
            <a:r>
              <a:rPr lang="en-US"/>
              <a:t>©CM First Group. All rights reserved.</a:t>
            </a:r>
          </a:p>
        </p:txBody>
      </p:sp>
      <p:sp>
        <p:nvSpPr>
          <p:cNvPr id="6" name="Slide Number Placeholder 5">
            <a:extLst>
              <a:ext uri="{FF2B5EF4-FFF2-40B4-BE49-F238E27FC236}">
                <a16:creationId xmlns:a16="http://schemas.microsoft.com/office/drawing/2014/main" id="{64126F7E-9A8C-40C5-88FA-02C54BF7DB58}"/>
              </a:ext>
            </a:extLst>
          </p:cNvPr>
          <p:cNvSpPr>
            <a:spLocks noGrp="1"/>
          </p:cNvSpPr>
          <p:nvPr>
            <p:ph type="sldNum" sz="quarter" idx="12"/>
          </p:nvPr>
        </p:nvSpPr>
        <p:spPr/>
        <p:txBody>
          <a:bodyPr/>
          <a:lstStyle/>
          <a:p>
            <a:fld id="{B66EF6C8-8370-40C3-B0C2-8B9C40C16540}" type="slidenum">
              <a:rPr lang="en-US" smtClean="0"/>
              <a:t>‹#›</a:t>
            </a:fld>
            <a:endParaRPr lang="en-US"/>
          </a:p>
        </p:txBody>
      </p:sp>
    </p:spTree>
    <p:extLst>
      <p:ext uri="{BB962C8B-B14F-4D97-AF65-F5344CB8AC3E}">
        <p14:creationId xmlns:p14="http://schemas.microsoft.com/office/powerpoint/2010/main" val="2590085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BF9A2-633B-4DCC-BBE6-6AEA7D1F67F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EB9DE1-4B27-4659-BE50-21497A2C385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BCCEEB3-1159-467B-A252-713BAE5138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DD4F720-8669-44EB-90C7-429DBDBD5DCD}"/>
              </a:ext>
            </a:extLst>
          </p:cNvPr>
          <p:cNvSpPr>
            <a:spLocks noGrp="1"/>
          </p:cNvSpPr>
          <p:nvPr>
            <p:ph type="dt" sz="half" idx="10"/>
          </p:nvPr>
        </p:nvSpPr>
        <p:spPr/>
        <p:txBody>
          <a:bodyPr/>
          <a:lstStyle/>
          <a:p>
            <a:fld id="{0171D520-67CE-4EC1-AD33-198A64883142}" type="datetime1">
              <a:rPr lang="en-US" smtClean="0"/>
              <a:t>6/22/2017</a:t>
            </a:fld>
            <a:endParaRPr lang="en-US"/>
          </a:p>
        </p:txBody>
      </p:sp>
      <p:sp>
        <p:nvSpPr>
          <p:cNvPr id="6" name="Footer Placeholder 5">
            <a:extLst>
              <a:ext uri="{FF2B5EF4-FFF2-40B4-BE49-F238E27FC236}">
                <a16:creationId xmlns:a16="http://schemas.microsoft.com/office/drawing/2014/main" id="{D0E12991-53B1-46EF-B6AA-63FFD689F70D}"/>
              </a:ext>
            </a:extLst>
          </p:cNvPr>
          <p:cNvSpPr>
            <a:spLocks noGrp="1"/>
          </p:cNvSpPr>
          <p:nvPr>
            <p:ph type="ftr" sz="quarter" idx="11"/>
          </p:nvPr>
        </p:nvSpPr>
        <p:spPr/>
        <p:txBody>
          <a:bodyPr/>
          <a:lstStyle/>
          <a:p>
            <a:r>
              <a:rPr lang="en-US"/>
              <a:t>©CM First Group. All rights reserved.</a:t>
            </a:r>
          </a:p>
        </p:txBody>
      </p:sp>
      <p:sp>
        <p:nvSpPr>
          <p:cNvPr id="7" name="Slide Number Placeholder 6">
            <a:extLst>
              <a:ext uri="{FF2B5EF4-FFF2-40B4-BE49-F238E27FC236}">
                <a16:creationId xmlns:a16="http://schemas.microsoft.com/office/drawing/2014/main" id="{1C5654F6-2AE3-407F-A0EB-C6FDF4809F5F}"/>
              </a:ext>
            </a:extLst>
          </p:cNvPr>
          <p:cNvSpPr>
            <a:spLocks noGrp="1"/>
          </p:cNvSpPr>
          <p:nvPr>
            <p:ph type="sldNum" sz="quarter" idx="12"/>
          </p:nvPr>
        </p:nvSpPr>
        <p:spPr/>
        <p:txBody>
          <a:bodyPr/>
          <a:lstStyle/>
          <a:p>
            <a:fld id="{B66EF6C8-8370-40C3-B0C2-8B9C40C16540}" type="slidenum">
              <a:rPr lang="en-US" smtClean="0"/>
              <a:t>‹#›</a:t>
            </a:fld>
            <a:endParaRPr lang="en-US"/>
          </a:p>
        </p:txBody>
      </p:sp>
    </p:spTree>
    <p:extLst>
      <p:ext uri="{BB962C8B-B14F-4D97-AF65-F5344CB8AC3E}">
        <p14:creationId xmlns:p14="http://schemas.microsoft.com/office/powerpoint/2010/main" val="186456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2B0CF-E072-4CFA-B31B-A79B08F284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86D4CC4-24E2-4A07-BF09-2609D24C17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40399F2-FE57-43CB-8C07-7A49AFD9388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27E0350-D612-408B-9D8A-47A70B2674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FAD88E4-D716-48A5-B0C1-07FF971CF37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930516D-7283-4F77-9806-69ED7DF2AE5C}"/>
              </a:ext>
            </a:extLst>
          </p:cNvPr>
          <p:cNvSpPr>
            <a:spLocks noGrp="1"/>
          </p:cNvSpPr>
          <p:nvPr>
            <p:ph type="dt" sz="half" idx="10"/>
          </p:nvPr>
        </p:nvSpPr>
        <p:spPr/>
        <p:txBody>
          <a:bodyPr/>
          <a:lstStyle/>
          <a:p>
            <a:fld id="{F07AAAEE-DC50-43AF-B0B5-B39037D00543}" type="datetime1">
              <a:rPr lang="en-US" smtClean="0"/>
              <a:t>6/22/2017</a:t>
            </a:fld>
            <a:endParaRPr lang="en-US"/>
          </a:p>
        </p:txBody>
      </p:sp>
      <p:sp>
        <p:nvSpPr>
          <p:cNvPr id="8" name="Footer Placeholder 7">
            <a:extLst>
              <a:ext uri="{FF2B5EF4-FFF2-40B4-BE49-F238E27FC236}">
                <a16:creationId xmlns:a16="http://schemas.microsoft.com/office/drawing/2014/main" id="{E2A7AB21-27B8-499F-AC5D-D7F2039C9286}"/>
              </a:ext>
            </a:extLst>
          </p:cNvPr>
          <p:cNvSpPr>
            <a:spLocks noGrp="1"/>
          </p:cNvSpPr>
          <p:nvPr>
            <p:ph type="ftr" sz="quarter" idx="11"/>
          </p:nvPr>
        </p:nvSpPr>
        <p:spPr/>
        <p:txBody>
          <a:bodyPr/>
          <a:lstStyle/>
          <a:p>
            <a:r>
              <a:rPr lang="en-US"/>
              <a:t>©CM First Group. All rights reserved.</a:t>
            </a:r>
          </a:p>
        </p:txBody>
      </p:sp>
      <p:sp>
        <p:nvSpPr>
          <p:cNvPr id="9" name="Slide Number Placeholder 8">
            <a:extLst>
              <a:ext uri="{FF2B5EF4-FFF2-40B4-BE49-F238E27FC236}">
                <a16:creationId xmlns:a16="http://schemas.microsoft.com/office/drawing/2014/main" id="{9F92E159-6768-4790-AE70-42F854A55C3E}"/>
              </a:ext>
            </a:extLst>
          </p:cNvPr>
          <p:cNvSpPr>
            <a:spLocks noGrp="1"/>
          </p:cNvSpPr>
          <p:nvPr>
            <p:ph type="sldNum" sz="quarter" idx="12"/>
          </p:nvPr>
        </p:nvSpPr>
        <p:spPr/>
        <p:txBody>
          <a:bodyPr/>
          <a:lstStyle/>
          <a:p>
            <a:fld id="{B66EF6C8-8370-40C3-B0C2-8B9C40C16540}" type="slidenum">
              <a:rPr lang="en-US" smtClean="0"/>
              <a:t>‹#›</a:t>
            </a:fld>
            <a:endParaRPr lang="en-US"/>
          </a:p>
        </p:txBody>
      </p:sp>
    </p:spTree>
    <p:extLst>
      <p:ext uri="{BB962C8B-B14F-4D97-AF65-F5344CB8AC3E}">
        <p14:creationId xmlns:p14="http://schemas.microsoft.com/office/powerpoint/2010/main" val="77839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15D78-B2F4-42F2-AA1A-B1D1D6260AE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650A9D9-7327-442A-8F95-38F7C66F9BA9}"/>
              </a:ext>
            </a:extLst>
          </p:cNvPr>
          <p:cNvSpPr>
            <a:spLocks noGrp="1"/>
          </p:cNvSpPr>
          <p:nvPr>
            <p:ph type="dt" sz="half" idx="10"/>
          </p:nvPr>
        </p:nvSpPr>
        <p:spPr/>
        <p:txBody>
          <a:bodyPr/>
          <a:lstStyle/>
          <a:p>
            <a:fld id="{31655293-2F77-4A97-B7DD-ECA545D17AD3}" type="datetime1">
              <a:rPr lang="en-US" smtClean="0"/>
              <a:t>6/22/2017</a:t>
            </a:fld>
            <a:endParaRPr lang="en-US"/>
          </a:p>
        </p:txBody>
      </p:sp>
      <p:sp>
        <p:nvSpPr>
          <p:cNvPr id="4" name="Footer Placeholder 3">
            <a:extLst>
              <a:ext uri="{FF2B5EF4-FFF2-40B4-BE49-F238E27FC236}">
                <a16:creationId xmlns:a16="http://schemas.microsoft.com/office/drawing/2014/main" id="{C966AC0E-2503-4085-803B-A5E4EFEE0B67}"/>
              </a:ext>
            </a:extLst>
          </p:cNvPr>
          <p:cNvSpPr>
            <a:spLocks noGrp="1"/>
          </p:cNvSpPr>
          <p:nvPr>
            <p:ph type="ftr" sz="quarter" idx="11"/>
          </p:nvPr>
        </p:nvSpPr>
        <p:spPr/>
        <p:txBody>
          <a:bodyPr/>
          <a:lstStyle/>
          <a:p>
            <a:r>
              <a:rPr lang="en-US"/>
              <a:t>©CM First Group. All rights reserved.</a:t>
            </a:r>
          </a:p>
        </p:txBody>
      </p:sp>
      <p:sp>
        <p:nvSpPr>
          <p:cNvPr id="5" name="Slide Number Placeholder 4">
            <a:extLst>
              <a:ext uri="{FF2B5EF4-FFF2-40B4-BE49-F238E27FC236}">
                <a16:creationId xmlns:a16="http://schemas.microsoft.com/office/drawing/2014/main" id="{AC8AFD39-F30A-41E4-BE43-3209FC7004B3}"/>
              </a:ext>
            </a:extLst>
          </p:cNvPr>
          <p:cNvSpPr>
            <a:spLocks noGrp="1"/>
          </p:cNvSpPr>
          <p:nvPr>
            <p:ph type="sldNum" sz="quarter" idx="12"/>
          </p:nvPr>
        </p:nvSpPr>
        <p:spPr/>
        <p:txBody>
          <a:bodyPr/>
          <a:lstStyle/>
          <a:p>
            <a:fld id="{B66EF6C8-8370-40C3-B0C2-8B9C40C16540}" type="slidenum">
              <a:rPr lang="en-US" smtClean="0"/>
              <a:t>‹#›</a:t>
            </a:fld>
            <a:endParaRPr lang="en-US"/>
          </a:p>
        </p:txBody>
      </p:sp>
    </p:spTree>
    <p:extLst>
      <p:ext uri="{BB962C8B-B14F-4D97-AF65-F5344CB8AC3E}">
        <p14:creationId xmlns:p14="http://schemas.microsoft.com/office/powerpoint/2010/main" val="3940674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E8F466-04E4-4D1E-865F-4FDE942BC54C}"/>
              </a:ext>
            </a:extLst>
          </p:cNvPr>
          <p:cNvSpPr>
            <a:spLocks noGrp="1"/>
          </p:cNvSpPr>
          <p:nvPr>
            <p:ph type="dt" sz="half" idx="10"/>
          </p:nvPr>
        </p:nvSpPr>
        <p:spPr/>
        <p:txBody>
          <a:bodyPr/>
          <a:lstStyle>
            <a:lvl1pPr>
              <a:defRPr sz="700">
                <a:latin typeface="Montserrat Light" panose="00000400000000000000" pitchFamily="2" charset="0"/>
              </a:defRPr>
            </a:lvl1pPr>
          </a:lstStyle>
          <a:p>
            <a:fld id="{A1D006BE-8201-4B06-81ED-DDDA3C30524D}" type="datetime1">
              <a:rPr lang="en-US" smtClean="0"/>
              <a:t>6/22/2017</a:t>
            </a:fld>
            <a:endParaRPr lang="en-US"/>
          </a:p>
        </p:txBody>
      </p:sp>
      <p:sp>
        <p:nvSpPr>
          <p:cNvPr id="3" name="Footer Placeholder 2">
            <a:extLst>
              <a:ext uri="{FF2B5EF4-FFF2-40B4-BE49-F238E27FC236}">
                <a16:creationId xmlns:a16="http://schemas.microsoft.com/office/drawing/2014/main" id="{C8832F1B-BB54-42A3-B504-DE54036B29A3}"/>
              </a:ext>
            </a:extLst>
          </p:cNvPr>
          <p:cNvSpPr>
            <a:spLocks noGrp="1"/>
          </p:cNvSpPr>
          <p:nvPr>
            <p:ph type="ftr" sz="quarter" idx="11"/>
          </p:nvPr>
        </p:nvSpPr>
        <p:spPr/>
        <p:txBody>
          <a:bodyPr/>
          <a:lstStyle>
            <a:lvl1pPr>
              <a:defRPr sz="700">
                <a:latin typeface="Montserrat Light" panose="00000400000000000000" pitchFamily="2" charset="0"/>
              </a:defRPr>
            </a:lvl1pPr>
          </a:lstStyle>
          <a:p>
            <a:r>
              <a:rPr lang="en-US"/>
              <a:t>©CM First Group. All rights reserved.</a:t>
            </a:r>
          </a:p>
        </p:txBody>
      </p:sp>
      <p:sp>
        <p:nvSpPr>
          <p:cNvPr id="4" name="Slide Number Placeholder 3">
            <a:extLst>
              <a:ext uri="{FF2B5EF4-FFF2-40B4-BE49-F238E27FC236}">
                <a16:creationId xmlns:a16="http://schemas.microsoft.com/office/drawing/2014/main" id="{53F7B2F9-B37A-4517-935F-4D66F7C19C6B}"/>
              </a:ext>
            </a:extLst>
          </p:cNvPr>
          <p:cNvSpPr>
            <a:spLocks noGrp="1"/>
          </p:cNvSpPr>
          <p:nvPr>
            <p:ph type="sldNum" sz="quarter" idx="12"/>
          </p:nvPr>
        </p:nvSpPr>
        <p:spPr/>
        <p:txBody>
          <a:bodyPr/>
          <a:lstStyle>
            <a:lvl1pPr>
              <a:defRPr sz="700">
                <a:latin typeface="Montserrat Light" panose="00000400000000000000" pitchFamily="2" charset="0"/>
              </a:defRPr>
            </a:lvl1pPr>
          </a:lstStyle>
          <a:p>
            <a:fld id="{B66EF6C8-8370-40C3-B0C2-8B9C40C16540}" type="slidenum">
              <a:rPr lang="en-US" smtClean="0"/>
              <a:pPr/>
              <a:t>‹#›</a:t>
            </a:fld>
            <a:endParaRPr lang="en-US"/>
          </a:p>
        </p:txBody>
      </p:sp>
    </p:spTree>
    <p:extLst>
      <p:ext uri="{BB962C8B-B14F-4D97-AF65-F5344CB8AC3E}">
        <p14:creationId xmlns:p14="http://schemas.microsoft.com/office/powerpoint/2010/main" val="1555768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ACEC2-C614-4755-8704-CDDB4CB5DF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0AEDE29-CBED-4C47-A2E2-27E02BA685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6D39E10-AE9D-4F11-BE35-34A33C8E2C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23AD98A-1495-4385-81CB-0453E3FCD969}"/>
              </a:ext>
            </a:extLst>
          </p:cNvPr>
          <p:cNvSpPr>
            <a:spLocks noGrp="1"/>
          </p:cNvSpPr>
          <p:nvPr>
            <p:ph type="dt" sz="half" idx="10"/>
          </p:nvPr>
        </p:nvSpPr>
        <p:spPr/>
        <p:txBody>
          <a:bodyPr/>
          <a:lstStyle/>
          <a:p>
            <a:fld id="{FB0B1EDA-CFEC-41D2-BC11-427DD2C4306A}" type="datetime1">
              <a:rPr lang="en-US" smtClean="0"/>
              <a:t>6/22/2017</a:t>
            </a:fld>
            <a:endParaRPr lang="en-US"/>
          </a:p>
        </p:txBody>
      </p:sp>
      <p:sp>
        <p:nvSpPr>
          <p:cNvPr id="6" name="Footer Placeholder 5">
            <a:extLst>
              <a:ext uri="{FF2B5EF4-FFF2-40B4-BE49-F238E27FC236}">
                <a16:creationId xmlns:a16="http://schemas.microsoft.com/office/drawing/2014/main" id="{02C4ACC9-8B9C-442E-AB60-2224EDB1068D}"/>
              </a:ext>
            </a:extLst>
          </p:cNvPr>
          <p:cNvSpPr>
            <a:spLocks noGrp="1"/>
          </p:cNvSpPr>
          <p:nvPr>
            <p:ph type="ftr" sz="quarter" idx="11"/>
          </p:nvPr>
        </p:nvSpPr>
        <p:spPr/>
        <p:txBody>
          <a:bodyPr/>
          <a:lstStyle/>
          <a:p>
            <a:r>
              <a:rPr lang="en-US"/>
              <a:t>©CM First Group. All rights reserved.</a:t>
            </a:r>
          </a:p>
        </p:txBody>
      </p:sp>
      <p:sp>
        <p:nvSpPr>
          <p:cNvPr id="7" name="Slide Number Placeholder 6">
            <a:extLst>
              <a:ext uri="{FF2B5EF4-FFF2-40B4-BE49-F238E27FC236}">
                <a16:creationId xmlns:a16="http://schemas.microsoft.com/office/drawing/2014/main" id="{CC8E591A-619F-430E-A6B6-936FDDCF8CAB}"/>
              </a:ext>
            </a:extLst>
          </p:cNvPr>
          <p:cNvSpPr>
            <a:spLocks noGrp="1"/>
          </p:cNvSpPr>
          <p:nvPr>
            <p:ph type="sldNum" sz="quarter" idx="12"/>
          </p:nvPr>
        </p:nvSpPr>
        <p:spPr/>
        <p:txBody>
          <a:bodyPr/>
          <a:lstStyle/>
          <a:p>
            <a:fld id="{B66EF6C8-8370-40C3-B0C2-8B9C40C16540}" type="slidenum">
              <a:rPr lang="en-US" smtClean="0"/>
              <a:t>‹#›</a:t>
            </a:fld>
            <a:endParaRPr lang="en-US"/>
          </a:p>
        </p:txBody>
      </p:sp>
    </p:spTree>
    <p:extLst>
      <p:ext uri="{BB962C8B-B14F-4D97-AF65-F5344CB8AC3E}">
        <p14:creationId xmlns:p14="http://schemas.microsoft.com/office/powerpoint/2010/main" val="1354644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672F7-E5CD-4016-A892-472BC823B0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7BEEBD3-DE2D-4775-9143-8EDF04A3BC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D95527-26E2-4999-B279-11D93CB1B4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5D062AE-4A9E-44F1-AE9C-0B6CBFFB587F}"/>
              </a:ext>
            </a:extLst>
          </p:cNvPr>
          <p:cNvSpPr>
            <a:spLocks noGrp="1"/>
          </p:cNvSpPr>
          <p:nvPr>
            <p:ph type="dt" sz="half" idx="10"/>
          </p:nvPr>
        </p:nvSpPr>
        <p:spPr/>
        <p:txBody>
          <a:bodyPr/>
          <a:lstStyle/>
          <a:p>
            <a:fld id="{BE67721D-7AD5-4624-A5CA-B8D5CC47B427}" type="datetime1">
              <a:rPr lang="en-US" smtClean="0"/>
              <a:t>6/22/2017</a:t>
            </a:fld>
            <a:endParaRPr lang="en-US"/>
          </a:p>
        </p:txBody>
      </p:sp>
      <p:sp>
        <p:nvSpPr>
          <p:cNvPr id="6" name="Footer Placeholder 5">
            <a:extLst>
              <a:ext uri="{FF2B5EF4-FFF2-40B4-BE49-F238E27FC236}">
                <a16:creationId xmlns:a16="http://schemas.microsoft.com/office/drawing/2014/main" id="{2505B306-6E79-4D21-97DC-C57D2EE42BC7}"/>
              </a:ext>
            </a:extLst>
          </p:cNvPr>
          <p:cNvSpPr>
            <a:spLocks noGrp="1"/>
          </p:cNvSpPr>
          <p:nvPr>
            <p:ph type="ftr" sz="quarter" idx="11"/>
          </p:nvPr>
        </p:nvSpPr>
        <p:spPr/>
        <p:txBody>
          <a:bodyPr/>
          <a:lstStyle/>
          <a:p>
            <a:r>
              <a:rPr lang="en-US"/>
              <a:t>©CM First Group. All rights reserved.</a:t>
            </a:r>
          </a:p>
        </p:txBody>
      </p:sp>
      <p:sp>
        <p:nvSpPr>
          <p:cNvPr id="7" name="Slide Number Placeholder 6">
            <a:extLst>
              <a:ext uri="{FF2B5EF4-FFF2-40B4-BE49-F238E27FC236}">
                <a16:creationId xmlns:a16="http://schemas.microsoft.com/office/drawing/2014/main" id="{868F3A87-E291-4D71-92F1-D43C3344ABAF}"/>
              </a:ext>
            </a:extLst>
          </p:cNvPr>
          <p:cNvSpPr>
            <a:spLocks noGrp="1"/>
          </p:cNvSpPr>
          <p:nvPr>
            <p:ph type="sldNum" sz="quarter" idx="12"/>
          </p:nvPr>
        </p:nvSpPr>
        <p:spPr/>
        <p:txBody>
          <a:bodyPr/>
          <a:lstStyle/>
          <a:p>
            <a:fld id="{B66EF6C8-8370-40C3-B0C2-8B9C40C16540}" type="slidenum">
              <a:rPr lang="en-US" smtClean="0"/>
              <a:t>‹#›</a:t>
            </a:fld>
            <a:endParaRPr lang="en-US"/>
          </a:p>
        </p:txBody>
      </p:sp>
    </p:spTree>
    <p:extLst>
      <p:ext uri="{BB962C8B-B14F-4D97-AF65-F5344CB8AC3E}">
        <p14:creationId xmlns:p14="http://schemas.microsoft.com/office/powerpoint/2010/main" val="1733311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642FFC-F7C8-4DA8-AAAF-153E950222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314BD9B-6CE3-4D20-BA5C-799D5A6C77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8BA1A7-F95E-4F7A-8945-2ED80CA4A9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700">
                <a:solidFill>
                  <a:schemeClr val="tx1">
                    <a:tint val="75000"/>
                  </a:schemeClr>
                </a:solidFill>
                <a:latin typeface="Montserrat Light" panose="00000400000000000000" pitchFamily="2" charset="0"/>
              </a:defRPr>
            </a:lvl1pPr>
          </a:lstStyle>
          <a:p>
            <a:fld id="{6D6F49AA-E7D1-44E9-BC9B-3BCB476D96BC}" type="datetime1">
              <a:rPr lang="en-US" smtClean="0"/>
              <a:t>6/22/2017</a:t>
            </a:fld>
            <a:endParaRPr lang="en-US"/>
          </a:p>
        </p:txBody>
      </p:sp>
      <p:sp>
        <p:nvSpPr>
          <p:cNvPr id="5" name="Footer Placeholder 4">
            <a:extLst>
              <a:ext uri="{FF2B5EF4-FFF2-40B4-BE49-F238E27FC236}">
                <a16:creationId xmlns:a16="http://schemas.microsoft.com/office/drawing/2014/main" id="{9CA0AC30-67B5-4DF5-92A4-287539CADB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700">
                <a:solidFill>
                  <a:schemeClr val="tx1">
                    <a:tint val="75000"/>
                  </a:schemeClr>
                </a:solidFill>
                <a:latin typeface="Montserrat Light" panose="00000400000000000000" pitchFamily="2" charset="0"/>
              </a:defRPr>
            </a:lvl1pPr>
          </a:lstStyle>
          <a:p>
            <a:r>
              <a:rPr lang="en-US"/>
              <a:t>©CM First Group. All rights reserved.</a:t>
            </a:r>
          </a:p>
        </p:txBody>
      </p:sp>
      <p:sp>
        <p:nvSpPr>
          <p:cNvPr id="6" name="Slide Number Placeholder 5">
            <a:extLst>
              <a:ext uri="{FF2B5EF4-FFF2-40B4-BE49-F238E27FC236}">
                <a16:creationId xmlns:a16="http://schemas.microsoft.com/office/drawing/2014/main" id="{C68C3DB3-0B1E-462D-B313-171B323AFD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700">
                <a:solidFill>
                  <a:schemeClr val="tx1">
                    <a:tint val="75000"/>
                  </a:schemeClr>
                </a:solidFill>
                <a:latin typeface="Montserrat Light" panose="00000400000000000000" pitchFamily="2" charset="0"/>
              </a:defRPr>
            </a:lvl1pPr>
          </a:lstStyle>
          <a:p>
            <a:fld id="{B66EF6C8-8370-40C3-B0C2-8B9C40C16540}" type="slidenum">
              <a:rPr lang="en-US" smtClean="0"/>
              <a:pPr/>
              <a:t>‹#›</a:t>
            </a:fld>
            <a:endParaRPr lang="en-US"/>
          </a:p>
        </p:txBody>
      </p:sp>
    </p:spTree>
    <p:extLst>
      <p:ext uri="{BB962C8B-B14F-4D97-AF65-F5344CB8AC3E}">
        <p14:creationId xmlns:p14="http://schemas.microsoft.com/office/powerpoint/2010/main" val="1490250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jp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image" Target="../media/image31.jpg"/></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image" Target="../media/image31.jp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jpg"/><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jp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3F66DB2-6F2E-4D6B-A2AE-309731B60AC5}"/>
              </a:ext>
            </a:extLst>
          </p:cNvPr>
          <p:cNvSpPr/>
          <p:nvPr/>
        </p:nvSpPr>
        <p:spPr>
          <a:xfrm>
            <a:off x="1278915" y="4747697"/>
            <a:ext cx="5455340" cy="400110"/>
          </a:xfrm>
          <a:prstGeom prst="rect">
            <a:avLst/>
          </a:prstGeom>
        </p:spPr>
        <p:txBody>
          <a:bodyPr wrap="none">
            <a:spAutoFit/>
          </a:bodyPr>
          <a:lstStyle/>
          <a:p>
            <a:r>
              <a:rPr lang="en-US" sz="2000" spc="-100" dirty="0">
                <a:solidFill>
                  <a:schemeClr val="bg1"/>
                </a:solidFill>
                <a:latin typeface="Montserrat Light" panose="00000400000000000000" pitchFamily="2" charset="0"/>
                <a:ea typeface="Roboto Condensed Light" panose="02000000000000000000" pitchFamily="2" charset="0"/>
              </a:rPr>
              <a:t>Changing the way we view legacy applications</a:t>
            </a:r>
          </a:p>
        </p:txBody>
      </p:sp>
      <p:pic>
        <p:nvPicPr>
          <p:cNvPr id="5" name="Picture 4" descr="CMFirst-Logo_WHITE.png">
            <a:extLst>
              <a:ext uri="{FF2B5EF4-FFF2-40B4-BE49-F238E27FC236}">
                <a16:creationId xmlns:a16="http://schemas.microsoft.com/office/drawing/2014/main" id="{05E8555D-2FCE-4886-B728-08AE95218AA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35187" y="2960038"/>
            <a:ext cx="3988468" cy="1574503"/>
          </a:xfrm>
          <a:prstGeom prst="rect">
            <a:avLst/>
          </a:prstGeom>
        </p:spPr>
      </p:pic>
      <p:sp>
        <p:nvSpPr>
          <p:cNvPr id="2" name="TextBox 1"/>
          <p:cNvSpPr txBox="1"/>
          <p:nvPr/>
        </p:nvSpPr>
        <p:spPr>
          <a:xfrm>
            <a:off x="8661010" y="5444197"/>
            <a:ext cx="3338732" cy="1200329"/>
          </a:xfrm>
          <a:prstGeom prst="rect">
            <a:avLst/>
          </a:prstGeom>
          <a:noFill/>
        </p:spPr>
        <p:txBody>
          <a:bodyPr wrap="square" rtlCol="0">
            <a:spAutoFit/>
          </a:bodyPr>
          <a:lstStyle/>
          <a:p>
            <a:r>
              <a:rPr lang="en-US" dirty="0">
                <a:solidFill>
                  <a:schemeClr val="bg1"/>
                </a:solidFill>
              </a:rPr>
              <a:t>Joe Zozzaro</a:t>
            </a:r>
          </a:p>
          <a:p>
            <a:r>
              <a:rPr lang="en-US" dirty="0">
                <a:solidFill>
                  <a:schemeClr val="bg1"/>
                </a:solidFill>
              </a:rPr>
              <a:t>Director Mainframe Division</a:t>
            </a:r>
          </a:p>
          <a:p>
            <a:r>
              <a:rPr lang="en-US" dirty="0">
                <a:solidFill>
                  <a:schemeClr val="bg1"/>
                </a:solidFill>
              </a:rPr>
              <a:t>Joe.Zozzaro@cmfirstgroup.com</a:t>
            </a:r>
          </a:p>
          <a:p>
            <a:endParaRPr lang="en-US" dirty="0"/>
          </a:p>
        </p:txBody>
      </p:sp>
    </p:spTree>
    <p:extLst>
      <p:ext uri="{BB962C8B-B14F-4D97-AF65-F5344CB8AC3E}">
        <p14:creationId xmlns:p14="http://schemas.microsoft.com/office/powerpoint/2010/main" val="3909224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b="-18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52370AB-5E30-4A92-A6BE-AA3E20E19EF5}"/>
              </a:ext>
            </a:extLst>
          </p:cNvPr>
          <p:cNvSpPr/>
          <p:nvPr/>
        </p:nvSpPr>
        <p:spPr>
          <a:xfrm>
            <a:off x="5685367" y="735980"/>
            <a:ext cx="5787483" cy="5374888"/>
          </a:xfrm>
          <a:prstGeom prst="rect">
            <a:avLst/>
          </a:prstGeom>
          <a:solidFill>
            <a:schemeClr val="accent1">
              <a:alpha val="94000"/>
            </a:schemeClr>
          </a:solidFill>
          <a:ln>
            <a:noFill/>
          </a:ln>
          <a:effectLst>
            <a:outerShdw blurRad="1270000" dist="800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80C8698-6732-42D7-9C99-160778D99A98}"/>
              </a:ext>
            </a:extLst>
          </p:cNvPr>
          <p:cNvSpPr txBox="1"/>
          <p:nvPr/>
        </p:nvSpPr>
        <p:spPr>
          <a:xfrm>
            <a:off x="6130475" y="4574976"/>
            <a:ext cx="4640997" cy="825419"/>
          </a:xfrm>
          <a:prstGeom prst="rect">
            <a:avLst/>
          </a:prstGeom>
          <a:noFill/>
        </p:spPr>
        <p:txBody>
          <a:bodyPr wrap="square" rtlCol="0">
            <a:spAutoFit/>
          </a:bodyPr>
          <a:lstStyle/>
          <a:p>
            <a:pPr>
              <a:lnSpc>
                <a:spcPct val="150000"/>
              </a:lnSpc>
            </a:pPr>
            <a:r>
              <a:rPr lang="en-US" sz="1100" dirty="0">
                <a:solidFill>
                  <a:schemeClr val="bg1"/>
                </a:solidFill>
                <a:latin typeface="Montserrat Light" panose="00000400000000000000" pitchFamily="2" charset="0"/>
              </a:rPr>
              <a:t>Complexity and other assessment metric reports allow managers to understand areas of risk, and plan modernization options accordingly. </a:t>
            </a:r>
          </a:p>
        </p:txBody>
      </p:sp>
      <p:sp>
        <p:nvSpPr>
          <p:cNvPr id="8" name="TextBox 7">
            <a:extLst>
              <a:ext uri="{FF2B5EF4-FFF2-40B4-BE49-F238E27FC236}">
                <a16:creationId xmlns:a16="http://schemas.microsoft.com/office/drawing/2014/main" id="{695631DE-B307-4C16-9A54-3B8CB02715F0}"/>
              </a:ext>
            </a:extLst>
          </p:cNvPr>
          <p:cNvSpPr txBox="1"/>
          <p:nvPr/>
        </p:nvSpPr>
        <p:spPr>
          <a:xfrm>
            <a:off x="6130475" y="3545420"/>
            <a:ext cx="4734439" cy="825419"/>
          </a:xfrm>
          <a:prstGeom prst="rect">
            <a:avLst/>
          </a:prstGeom>
          <a:noFill/>
        </p:spPr>
        <p:txBody>
          <a:bodyPr wrap="square" rtlCol="0">
            <a:spAutoFit/>
          </a:bodyPr>
          <a:lstStyle/>
          <a:p>
            <a:pPr>
              <a:lnSpc>
                <a:spcPct val="150000"/>
              </a:lnSpc>
            </a:pPr>
            <a:r>
              <a:rPr lang="en-US" sz="1100" dirty="0">
                <a:solidFill>
                  <a:schemeClr val="bg1"/>
                </a:solidFill>
                <a:latin typeface="Montserrat Light" panose="00000400000000000000" pitchFamily="2" charset="0"/>
              </a:rPr>
              <a:t>Guides analysts through finding, interpreting, describing and modeling the abstracted business rules so that they can be used in any environment. </a:t>
            </a:r>
          </a:p>
        </p:txBody>
      </p:sp>
      <p:sp>
        <p:nvSpPr>
          <p:cNvPr id="9" name="TextBox 8">
            <a:extLst>
              <a:ext uri="{FF2B5EF4-FFF2-40B4-BE49-F238E27FC236}">
                <a16:creationId xmlns:a16="http://schemas.microsoft.com/office/drawing/2014/main" id="{4B9C0A26-E708-48D1-8F88-F31E18259FF9}"/>
              </a:ext>
            </a:extLst>
          </p:cNvPr>
          <p:cNvSpPr txBox="1"/>
          <p:nvPr/>
        </p:nvSpPr>
        <p:spPr>
          <a:xfrm>
            <a:off x="6130474" y="2515864"/>
            <a:ext cx="4807117" cy="825419"/>
          </a:xfrm>
          <a:prstGeom prst="rect">
            <a:avLst/>
          </a:prstGeom>
          <a:noFill/>
        </p:spPr>
        <p:txBody>
          <a:bodyPr wrap="square" rtlCol="0">
            <a:spAutoFit/>
          </a:bodyPr>
          <a:lstStyle/>
          <a:p>
            <a:pPr>
              <a:lnSpc>
                <a:spcPct val="150000"/>
              </a:lnSpc>
            </a:pPr>
            <a:r>
              <a:rPr lang="en-US" sz="1100" dirty="0">
                <a:solidFill>
                  <a:schemeClr val="bg1"/>
                </a:solidFill>
                <a:latin typeface="Montserrat Light" panose="00000400000000000000" pitchFamily="2" charset="0"/>
              </a:rPr>
              <a:t>Users can share analysis results: diagrams, queries, reports, and notes to ensure that even junior team members can be experts on existing applications. </a:t>
            </a:r>
          </a:p>
        </p:txBody>
      </p:sp>
      <p:sp>
        <p:nvSpPr>
          <p:cNvPr id="10" name="TextBox 9">
            <a:extLst>
              <a:ext uri="{FF2B5EF4-FFF2-40B4-BE49-F238E27FC236}">
                <a16:creationId xmlns:a16="http://schemas.microsoft.com/office/drawing/2014/main" id="{72CE5275-62A0-418E-8F6B-47B8F0692848}"/>
              </a:ext>
            </a:extLst>
          </p:cNvPr>
          <p:cNvSpPr txBox="1"/>
          <p:nvPr/>
        </p:nvSpPr>
        <p:spPr>
          <a:xfrm>
            <a:off x="6130475" y="1389850"/>
            <a:ext cx="4305312" cy="923330"/>
          </a:xfrm>
          <a:prstGeom prst="rect">
            <a:avLst/>
          </a:prstGeom>
          <a:noFill/>
        </p:spPr>
        <p:txBody>
          <a:bodyPr wrap="square" rtlCol="0">
            <a:spAutoFit/>
          </a:bodyPr>
          <a:lstStyle/>
          <a:p>
            <a:r>
              <a:rPr lang="en-US" sz="5400" spc="-300" dirty="0">
                <a:solidFill>
                  <a:schemeClr val="bg1"/>
                </a:solidFill>
                <a:latin typeface="Roboto Condensed Light" panose="02000000000000000000" pitchFamily="2" charset="0"/>
                <a:ea typeface="Roboto Condensed Light" panose="02000000000000000000" pitchFamily="2" charset="0"/>
              </a:rPr>
              <a:t>CM </a:t>
            </a:r>
            <a:r>
              <a:rPr lang="en-US" sz="5400" spc="-300" dirty="0" err="1">
                <a:solidFill>
                  <a:schemeClr val="bg1"/>
                </a:solidFill>
                <a:latin typeface="Roboto Condensed Light" panose="02000000000000000000" pitchFamily="2" charset="0"/>
                <a:ea typeface="Roboto Condensed Light" panose="02000000000000000000" pitchFamily="2" charset="0"/>
              </a:rPr>
              <a:t>evolveIT</a:t>
            </a:r>
            <a:endParaRPr lang="en-US" sz="4000" spc="-300" dirty="0">
              <a:solidFill>
                <a:schemeClr val="bg1"/>
              </a:solidFill>
              <a:latin typeface="Roboto Condensed Light" panose="02000000000000000000" pitchFamily="2" charset="0"/>
              <a:ea typeface="Roboto Condensed Light" panose="02000000000000000000" pitchFamily="2" charset="0"/>
            </a:endParaRPr>
          </a:p>
        </p:txBody>
      </p:sp>
      <p:sp>
        <p:nvSpPr>
          <p:cNvPr id="2" name="Footer Placeholder 1">
            <a:extLst>
              <a:ext uri="{FF2B5EF4-FFF2-40B4-BE49-F238E27FC236}">
                <a16:creationId xmlns:a16="http://schemas.microsoft.com/office/drawing/2014/main" id="{9CC566E3-1226-4C02-ABB5-87247B4EFC19}"/>
              </a:ext>
            </a:extLst>
          </p:cNvPr>
          <p:cNvSpPr>
            <a:spLocks noGrp="1"/>
          </p:cNvSpPr>
          <p:nvPr>
            <p:ph type="ftr" sz="quarter" idx="11"/>
          </p:nvPr>
        </p:nvSpPr>
        <p:spPr/>
        <p:txBody>
          <a:bodyPr/>
          <a:lstStyle/>
          <a:p>
            <a:r>
              <a:rPr lang="en-US"/>
              <a:t>©CM First Group. All rights reserved.</a:t>
            </a:r>
          </a:p>
        </p:txBody>
      </p:sp>
      <p:sp>
        <p:nvSpPr>
          <p:cNvPr id="3" name="Slide Number Placeholder 2">
            <a:extLst>
              <a:ext uri="{FF2B5EF4-FFF2-40B4-BE49-F238E27FC236}">
                <a16:creationId xmlns:a16="http://schemas.microsoft.com/office/drawing/2014/main" id="{EDB22873-D8F1-41E5-B26E-2F95F24BDA3C}"/>
              </a:ext>
            </a:extLst>
          </p:cNvPr>
          <p:cNvSpPr>
            <a:spLocks noGrp="1"/>
          </p:cNvSpPr>
          <p:nvPr>
            <p:ph type="sldNum" sz="quarter" idx="12"/>
          </p:nvPr>
        </p:nvSpPr>
        <p:spPr/>
        <p:txBody>
          <a:bodyPr/>
          <a:lstStyle/>
          <a:p>
            <a:fld id="{B66EF6C8-8370-40C3-B0C2-8B9C40C16540}" type="slidenum">
              <a:rPr lang="en-US" smtClean="0"/>
              <a:t>10</a:t>
            </a:fld>
            <a:endParaRPr lang="en-US"/>
          </a:p>
        </p:txBody>
      </p:sp>
    </p:spTree>
    <p:extLst>
      <p:ext uri="{BB962C8B-B14F-4D97-AF65-F5344CB8AC3E}">
        <p14:creationId xmlns:p14="http://schemas.microsoft.com/office/powerpoint/2010/main" val="3928672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BD88539B-C9DB-49C2-A81B-097B5D1A5B69}"/>
              </a:ext>
            </a:extLst>
          </p:cNvPr>
          <p:cNvGrpSpPr/>
          <p:nvPr/>
        </p:nvGrpSpPr>
        <p:grpSpPr>
          <a:xfrm>
            <a:off x="470210" y="1750741"/>
            <a:ext cx="2687444" cy="3947532"/>
            <a:chOff x="470210" y="1750741"/>
            <a:chExt cx="2687444" cy="3947532"/>
          </a:xfrm>
        </p:grpSpPr>
        <p:sp>
          <p:nvSpPr>
            <p:cNvPr id="2" name="Rectangle 1">
              <a:extLst>
                <a:ext uri="{FF2B5EF4-FFF2-40B4-BE49-F238E27FC236}">
                  <a16:creationId xmlns:a16="http://schemas.microsoft.com/office/drawing/2014/main" id="{38FE99A9-10D9-4322-BC5E-3F81EE49F741}"/>
                </a:ext>
              </a:extLst>
            </p:cNvPr>
            <p:cNvSpPr/>
            <p:nvPr/>
          </p:nvSpPr>
          <p:spPr>
            <a:xfrm>
              <a:off x="470210" y="1750741"/>
              <a:ext cx="2687444" cy="24978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1F71ED1-742A-4AD8-829D-61035394DC0F}"/>
                </a:ext>
              </a:extLst>
            </p:cNvPr>
            <p:cNvSpPr/>
            <p:nvPr/>
          </p:nvSpPr>
          <p:spPr>
            <a:xfrm>
              <a:off x="470210" y="4248615"/>
              <a:ext cx="2687444" cy="1449658"/>
            </a:xfrm>
            <a:prstGeom prst="rect">
              <a:avLst/>
            </a:prstGeom>
            <a:solidFill>
              <a:schemeClr val="bg1">
                <a:lumMod val="95000"/>
              </a:schemeClr>
            </a:solidFill>
            <a:ln>
              <a:noFill/>
            </a:ln>
            <a:effectLst>
              <a:outerShdw blurRad="584200" dist="431800" dir="5400000" sx="78000" sy="7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Aft>
                  <a:spcPts val="600"/>
                </a:spcAft>
                <a:buClr>
                  <a:srgbClr val="FF9844"/>
                </a:buClr>
                <a:buSzPct val="85000"/>
              </a:pPr>
              <a:r>
                <a:rPr lang="en-US" sz="1000" kern="0" dirty="0">
                  <a:solidFill>
                    <a:srgbClr val="000000"/>
                  </a:solidFill>
                  <a:latin typeface="Montserrat Light" panose="00000400000000000000" pitchFamily="2" charset="0"/>
                  <a:cs typeface="Segoe UI" pitchFamily="34" charset="0"/>
                </a:rPr>
                <a:t>Analysis done in minutes, not days</a:t>
              </a:r>
            </a:p>
            <a:p>
              <a:pPr algn="ctr" fontAlgn="base">
                <a:spcAft>
                  <a:spcPts val="600"/>
                </a:spcAft>
                <a:buClr>
                  <a:srgbClr val="FF9844"/>
                </a:buClr>
                <a:buSzPct val="85000"/>
              </a:pPr>
              <a:r>
                <a:rPr lang="en-US" sz="1000" kern="0" dirty="0">
                  <a:solidFill>
                    <a:srgbClr val="000000"/>
                  </a:solidFill>
                  <a:latin typeface="Montserrat Light" panose="00000400000000000000" pitchFamily="2" charset="0"/>
                  <a:cs typeface="Segoe UI" pitchFamily="34" charset="0"/>
                </a:rPr>
                <a:t>Pre-Discovered central repository with all information at analyst finger tips</a:t>
              </a:r>
            </a:p>
          </p:txBody>
        </p:sp>
        <p:sp>
          <p:nvSpPr>
            <p:cNvPr id="11" name="Content Placeholder 4">
              <a:extLst>
                <a:ext uri="{FF2B5EF4-FFF2-40B4-BE49-F238E27FC236}">
                  <a16:creationId xmlns:a16="http://schemas.microsoft.com/office/drawing/2014/main" id="{A7267CB4-1712-48EE-9E2D-BF94845AE87D}"/>
                </a:ext>
              </a:extLst>
            </p:cNvPr>
            <p:cNvSpPr txBox="1">
              <a:spLocks/>
            </p:cNvSpPr>
            <p:nvPr/>
          </p:nvSpPr>
          <p:spPr bwMode="auto">
            <a:xfrm>
              <a:off x="470210" y="3437608"/>
              <a:ext cx="2687444" cy="63094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ctr" fontAlgn="base">
                <a:lnSpc>
                  <a:spcPts val="1800"/>
                </a:lnSpc>
                <a:spcAft>
                  <a:spcPts val="600"/>
                </a:spcAft>
                <a:buClr>
                  <a:srgbClr val="FF9844"/>
                </a:buClr>
                <a:buSzPct val="85000"/>
                <a:defRPr/>
              </a:pPr>
              <a:r>
                <a:rPr lang="en-US" sz="2000" kern="0" cap="all" spc="-100" dirty="0">
                  <a:solidFill>
                    <a:schemeClr val="bg1"/>
                  </a:solidFill>
                  <a:latin typeface="Roboto Condensed Light" panose="02000000000000000000" pitchFamily="2" charset="0"/>
                  <a:ea typeface="Roboto Condensed Light" panose="02000000000000000000" pitchFamily="2" charset="0"/>
                  <a:cs typeface="Segoe UI" pitchFamily="34" charset="0"/>
                </a:rPr>
                <a:t>Save Time </a:t>
              </a:r>
            </a:p>
            <a:p>
              <a:pPr algn="ctr" fontAlgn="base">
                <a:lnSpc>
                  <a:spcPts val="1800"/>
                </a:lnSpc>
                <a:spcAft>
                  <a:spcPts val="600"/>
                </a:spcAft>
                <a:buClr>
                  <a:srgbClr val="FF9844"/>
                </a:buClr>
                <a:buSzPct val="85000"/>
                <a:defRPr/>
              </a:pPr>
              <a:r>
                <a:rPr lang="en-US" sz="2000" kern="0" cap="all" spc="-100" dirty="0">
                  <a:solidFill>
                    <a:schemeClr val="bg1"/>
                  </a:solidFill>
                  <a:latin typeface="Roboto Condensed Light" panose="02000000000000000000" pitchFamily="2" charset="0"/>
                  <a:ea typeface="Roboto Condensed Light" panose="02000000000000000000" pitchFamily="2" charset="0"/>
                  <a:cs typeface="Segoe UI" pitchFamily="34" charset="0"/>
                </a:rPr>
                <a:t>and Money</a:t>
              </a:r>
            </a:p>
          </p:txBody>
        </p:sp>
        <p:grpSp>
          <p:nvGrpSpPr>
            <p:cNvPr id="23" name="Group 22">
              <a:extLst>
                <a:ext uri="{FF2B5EF4-FFF2-40B4-BE49-F238E27FC236}">
                  <a16:creationId xmlns:a16="http://schemas.microsoft.com/office/drawing/2014/main" id="{8D941A75-C701-433C-A772-E444FE3373C2}"/>
                </a:ext>
              </a:extLst>
            </p:cNvPr>
            <p:cNvGrpSpPr/>
            <p:nvPr/>
          </p:nvGrpSpPr>
          <p:grpSpPr>
            <a:xfrm>
              <a:off x="1089917" y="2349490"/>
              <a:ext cx="1448030" cy="787421"/>
              <a:chOff x="934137" y="2492300"/>
              <a:chExt cx="1448030" cy="787421"/>
            </a:xfrm>
          </p:grpSpPr>
          <p:pic>
            <p:nvPicPr>
              <p:cNvPr id="17" name="Picture 16">
                <a:extLst>
                  <a:ext uri="{FF2B5EF4-FFF2-40B4-BE49-F238E27FC236}">
                    <a16:creationId xmlns:a16="http://schemas.microsoft.com/office/drawing/2014/main" id="{901A448A-B717-48BF-8215-9236C5B90E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4047" y="2492300"/>
                <a:ext cx="778120" cy="778120"/>
              </a:xfrm>
              <a:prstGeom prst="rect">
                <a:avLst/>
              </a:prstGeom>
            </p:spPr>
          </p:pic>
          <p:pic>
            <p:nvPicPr>
              <p:cNvPr id="22" name="Picture 21">
                <a:extLst>
                  <a:ext uri="{FF2B5EF4-FFF2-40B4-BE49-F238E27FC236}">
                    <a16:creationId xmlns:a16="http://schemas.microsoft.com/office/drawing/2014/main" id="{24CCDFE0-35E5-46E2-BA1D-F42973C635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4137" y="2583726"/>
                <a:ext cx="695995" cy="695995"/>
              </a:xfrm>
              <a:prstGeom prst="rect">
                <a:avLst/>
              </a:prstGeom>
            </p:spPr>
          </p:pic>
        </p:grpSp>
      </p:grpSp>
      <p:grpSp>
        <p:nvGrpSpPr>
          <p:cNvPr id="32" name="Group 31">
            <a:extLst>
              <a:ext uri="{FF2B5EF4-FFF2-40B4-BE49-F238E27FC236}">
                <a16:creationId xmlns:a16="http://schemas.microsoft.com/office/drawing/2014/main" id="{3EA85004-6197-4EEC-BDA9-89AB30205C83}"/>
              </a:ext>
            </a:extLst>
          </p:cNvPr>
          <p:cNvGrpSpPr/>
          <p:nvPr/>
        </p:nvGrpSpPr>
        <p:grpSpPr>
          <a:xfrm>
            <a:off x="3324922" y="1750741"/>
            <a:ext cx="2687444" cy="3947532"/>
            <a:chOff x="3324922" y="1750741"/>
            <a:chExt cx="2687444" cy="3947532"/>
          </a:xfrm>
        </p:grpSpPr>
        <p:sp>
          <p:nvSpPr>
            <p:cNvPr id="3" name="Rectangle 2">
              <a:extLst>
                <a:ext uri="{FF2B5EF4-FFF2-40B4-BE49-F238E27FC236}">
                  <a16:creationId xmlns:a16="http://schemas.microsoft.com/office/drawing/2014/main" id="{580BBCC1-0738-4548-AB49-F45012EA0B3D}"/>
                </a:ext>
              </a:extLst>
            </p:cNvPr>
            <p:cNvSpPr/>
            <p:nvPr/>
          </p:nvSpPr>
          <p:spPr>
            <a:xfrm>
              <a:off x="3324922" y="1750741"/>
              <a:ext cx="2687444" cy="24978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12D9FE1-E429-472B-BEE3-27D44B8D829A}"/>
                </a:ext>
              </a:extLst>
            </p:cNvPr>
            <p:cNvSpPr/>
            <p:nvPr/>
          </p:nvSpPr>
          <p:spPr>
            <a:xfrm>
              <a:off x="3324922" y="4248615"/>
              <a:ext cx="2687444" cy="1449658"/>
            </a:xfrm>
            <a:prstGeom prst="rect">
              <a:avLst/>
            </a:prstGeom>
            <a:solidFill>
              <a:schemeClr val="bg1">
                <a:lumMod val="95000"/>
              </a:schemeClr>
            </a:solidFill>
            <a:ln>
              <a:noFill/>
            </a:ln>
            <a:effectLst>
              <a:outerShdw blurRad="584200" dist="431800" dir="5400000" sx="78000" sy="7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50" indent="-6350" algn="ctr" fontAlgn="base">
                <a:spcAft>
                  <a:spcPts val="600"/>
                </a:spcAft>
                <a:buClr>
                  <a:srgbClr val="FF9844"/>
                </a:buClr>
                <a:buSzPct val="85000"/>
                <a:defRPr/>
              </a:pPr>
              <a:r>
                <a:rPr lang="en-US" sz="1000" kern="0" dirty="0">
                  <a:solidFill>
                    <a:srgbClr val="000000"/>
                  </a:solidFill>
                  <a:latin typeface="Montserrat Light" panose="00000400000000000000" pitchFamily="2" charset="0"/>
                  <a:cs typeface="Segoe UI" pitchFamily="34" charset="0"/>
                </a:rPr>
                <a:t>Instant documentation </a:t>
              </a:r>
            </a:p>
            <a:p>
              <a:pPr marL="6350" indent="-6350" algn="ctr" fontAlgn="base">
                <a:spcAft>
                  <a:spcPts val="600"/>
                </a:spcAft>
                <a:buClr>
                  <a:srgbClr val="FF9844"/>
                </a:buClr>
                <a:buSzPct val="85000"/>
                <a:defRPr/>
              </a:pPr>
              <a:r>
                <a:rPr lang="en-US" sz="1000" kern="0" dirty="0">
                  <a:solidFill>
                    <a:srgbClr val="000000"/>
                  </a:solidFill>
                  <a:latin typeface="Montserrat Light" panose="00000400000000000000" pitchFamily="2" charset="0"/>
                  <a:cs typeface="Segoe UI" pitchFamily="34" charset="0"/>
                </a:rPr>
                <a:t>always up-to-date</a:t>
              </a:r>
            </a:p>
            <a:p>
              <a:pPr marL="6350" indent="-6350" algn="ctr" fontAlgn="base">
                <a:spcAft>
                  <a:spcPts val="600"/>
                </a:spcAft>
                <a:buClr>
                  <a:srgbClr val="FF9844"/>
                </a:buClr>
                <a:buSzPct val="85000"/>
                <a:defRPr/>
              </a:pPr>
              <a:r>
                <a:rPr lang="en-US" sz="1000" dirty="0">
                  <a:solidFill>
                    <a:srgbClr val="000000"/>
                  </a:solidFill>
                  <a:latin typeface="Montserrat Light" panose="00000400000000000000" pitchFamily="2" charset="0"/>
                  <a:cs typeface="Arial" pitchFamily="34" charset="0"/>
                </a:rPr>
                <a:t>Configurable reports &amp; diagrams that can be saved, exported and shared</a:t>
              </a:r>
            </a:p>
          </p:txBody>
        </p:sp>
        <p:sp>
          <p:nvSpPr>
            <p:cNvPr id="12" name="Content Placeholder 4">
              <a:extLst>
                <a:ext uri="{FF2B5EF4-FFF2-40B4-BE49-F238E27FC236}">
                  <a16:creationId xmlns:a16="http://schemas.microsoft.com/office/drawing/2014/main" id="{0A258552-EDE0-473E-8F43-BC757123EACE}"/>
                </a:ext>
              </a:extLst>
            </p:cNvPr>
            <p:cNvSpPr txBox="1">
              <a:spLocks/>
            </p:cNvSpPr>
            <p:nvPr/>
          </p:nvSpPr>
          <p:spPr bwMode="auto">
            <a:xfrm>
              <a:off x="3324922" y="3437608"/>
              <a:ext cx="2687444" cy="63094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ctr" fontAlgn="base">
                <a:lnSpc>
                  <a:spcPts val="1800"/>
                </a:lnSpc>
                <a:spcAft>
                  <a:spcPts val="600"/>
                </a:spcAft>
                <a:buClr>
                  <a:srgbClr val="FF9844"/>
                </a:buClr>
                <a:buSzPct val="85000"/>
                <a:defRPr/>
              </a:pPr>
              <a:r>
                <a:rPr lang="en-US" sz="2000" kern="0" cap="all" spc="-100" dirty="0">
                  <a:solidFill>
                    <a:schemeClr val="bg1"/>
                  </a:solidFill>
                  <a:latin typeface="Roboto Condensed Light" panose="02000000000000000000" pitchFamily="2" charset="0"/>
                  <a:ea typeface="Roboto Condensed Light" panose="02000000000000000000" pitchFamily="2" charset="0"/>
                  <a:cs typeface="Segoe UI" pitchFamily="34" charset="0"/>
                </a:rPr>
                <a:t>Ramp new resources </a:t>
              </a:r>
            </a:p>
            <a:p>
              <a:pPr algn="ctr" fontAlgn="base">
                <a:lnSpc>
                  <a:spcPts val="1800"/>
                </a:lnSpc>
                <a:spcAft>
                  <a:spcPts val="600"/>
                </a:spcAft>
                <a:buClr>
                  <a:srgbClr val="FF9844"/>
                </a:buClr>
                <a:buSzPct val="85000"/>
                <a:defRPr/>
              </a:pPr>
              <a:r>
                <a:rPr lang="en-US" sz="2000" kern="0" cap="all" spc="-100" dirty="0">
                  <a:solidFill>
                    <a:schemeClr val="bg1"/>
                  </a:solidFill>
                  <a:latin typeface="Roboto Condensed Light" panose="02000000000000000000" pitchFamily="2" charset="0"/>
                  <a:ea typeface="Roboto Condensed Light" panose="02000000000000000000" pitchFamily="2" charset="0"/>
                  <a:cs typeface="Segoe UI" pitchFamily="34" charset="0"/>
                </a:rPr>
                <a:t>and leverage SME’s</a:t>
              </a:r>
            </a:p>
          </p:txBody>
        </p:sp>
        <p:pic>
          <p:nvPicPr>
            <p:cNvPr id="25" name="Picture 24">
              <a:extLst>
                <a:ext uri="{FF2B5EF4-FFF2-40B4-BE49-F238E27FC236}">
                  <a16:creationId xmlns:a16="http://schemas.microsoft.com/office/drawing/2014/main" id="{267F62C0-D3A4-4EEA-8467-58B0523386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4934" y="2349490"/>
              <a:ext cx="787421" cy="787421"/>
            </a:xfrm>
            <a:prstGeom prst="rect">
              <a:avLst/>
            </a:prstGeom>
          </p:spPr>
        </p:pic>
      </p:grpSp>
      <p:grpSp>
        <p:nvGrpSpPr>
          <p:cNvPr id="31" name="Group 30">
            <a:extLst>
              <a:ext uri="{FF2B5EF4-FFF2-40B4-BE49-F238E27FC236}">
                <a16:creationId xmlns:a16="http://schemas.microsoft.com/office/drawing/2014/main" id="{23A33827-ACFD-405C-A90C-AC37F6C79FAD}"/>
              </a:ext>
            </a:extLst>
          </p:cNvPr>
          <p:cNvGrpSpPr/>
          <p:nvPr/>
        </p:nvGrpSpPr>
        <p:grpSpPr>
          <a:xfrm>
            <a:off x="6179634" y="1750741"/>
            <a:ext cx="2687444" cy="3947532"/>
            <a:chOff x="6179634" y="1750741"/>
            <a:chExt cx="2687444" cy="3947532"/>
          </a:xfrm>
        </p:grpSpPr>
        <p:sp>
          <p:nvSpPr>
            <p:cNvPr id="4" name="Rectangle 3">
              <a:extLst>
                <a:ext uri="{FF2B5EF4-FFF2-40B4-BE49-F238E27FC236}">
                  <a16:creationId xmlns:a16="http://schemas.microsoft.com/office/drawing/2014/main" id="{4BD177AD-F753-4543-944B-498C445E117D}"/>
                </a:ext>
              </a:extLst>
            </p:cNvPr>
            <p:cNvSpPr/>
            <p:nvPr/>
          </p:nvSpPr>
          <p:spPr>
            <a:xfrm>
              <a:off x="6179634" y="1750741"/>
              <a:ext cx="2687444" cy="24978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F0C0A3E-0DBF-446B-AA03-48F67E1B34EA}"/>
                </a:ext>
              </a:extLst>
            </p:cNvPr>
            <p:cNvSpPr/>
            <p:nvPr/>
          </p:nvSpPr>
          <p:spPr>
            <a:xfrm>
              <a:off x="6179634" y="4248615"/>
              <a:ext cx="2687444" cy="1449658"/>
            </a:xfrm>
            <a:prstGeom prst="rect">
              <a:avLst/>
            </a:prstGeom>
            <a:solidFill>
              <a:schemeClr val="bg1">
                <a:lumMod val="95000"/>
              </a:schemeClr>
            </a:solidFill>
            <a:ln>
              <a:noFill/>
            </a:ln>
            <a:effectLst>
              <a:outerShdw blurRad="584200" dist="431800" dir="5400000" sx="78000" sy="7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Aft>
                  <a:spcPts val="600"/>
                </a:spcAft>
                <a:buClr>
                  <a:srgbClr val="FF9844"/>
                </a:buClr>
                <a:buSzPct val="85000"/>
                <a:defRPr/>
              </a:pPr>
              <a:r>
                <a:rPr lang="en-US" sz="1000" kern="0">
                  <a:solidFill>
                    <a:srgbClr val="000000"/>
                  </a:solidFill>
                  <a:latin typeface="Montserrat Light" panose="00000400000000000000" pitchFamily="2" charset="0"/>
                  <a:cs typeface="Arial" pitchFamily="34" charset="0"/>
                </a:rPr>
                <a:t>Capture Business Rules as implemented in the code</a:t>
              </a:r>
            </a:p>
            <a:p>
              <a:pPr algn="ctr" fontAlgn="base">
                <a:spcAft>
                  <a:spcPts val="600"/>
                </a:spcAft>
                <a:buClr>
                  <a:srgbClr val="FF9844"/>
                </a:buClr>
                <a:buSzPct val="85000"/>
                <a:defRPr/>
              </a:pPr>
              <a:r>
                <a:rPr lang="en-US" sz="1000" kern="0">
                  <a:solidFill>
                    <a:srgbClr val="000000"/>
                  </a:solidFill>
                  <a:latin typeface="Montserrat Light" panose="00000400000000000000" pitchFamily="2" charset="0"/>
                  <a:cs typeface="Arial" pitchFamily="34" charset="0"/>
                </a:rPr>
                <a:t>System-wide impact analysis through every data move, offset and redefine</a:t>
              </a:r>
              <a:endParaRPr lang="en-US" sz="1000" kern="0" dirty="0">
                <a:solidFill>
                  <a:srgbClr val="000000"/>
                </a:solidFill>
                <a:latin typeface="Montserrat Light" panose="00000400000000000000" pitchFamily="2" charset="0"/>
                <a:cs typeface="Segoe UI" pitchFamily="34" charset="0"/>
              </a:endParaRPr>
            </a:p>
          </p:txBody>
        </p:sp>
        <p:sp>
          <p:nvSpPr>
            <p:cNvPr id="13" name="Content Placeholder 4">
              <a:extLst>
                <a:ext uri="{FF2B5EF4-FFF2-40B4-BE49-F238E27FC236}">
                  <a16:creationId xmlns:a16="http://schemas.microsoft.com/office/drawing/2014/main" id="{8B8300CB-C46B-4A12-9980-665C32A4D9FD}"/>
                </a:ext>
              </a:extLst>
            </p:cNvPr>
            <p:cNvSpPr txBox="1">
              <a:spLocks/>
            </p:cNvSpPr>
            <p:nvPr/>
          </p:nvSpPr>
          <p:spPr bwMode="auto">
            <a:xfrm>
              <a:off x="6179634" y="3434851"/>
              <a:ext cx="2687444" cy="6364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lvl="1" algn="ctr" fontAlgn="base">
                <a:lnSpc>
                  <a:spcPts val="1800"/>
                </a:lnSpc>
                <a:spcAft>
                  <a:spcPts val="600"/>
                </a:spcAft>
                <a:buClr>
                  <a:srgbClr val="FF9844"/>
                </a:buClr>
                <a:buSzPct val="85000"/>
                <a:defRPr/>
              </a:pPr>
              <a:r>
                <a:rPr lang="en-US" sz="2000" kern="0" cap="all" spc="-100" dirty="0">
                  <a:solidFill>
                    <a:schemeClr val="bg1"/>
                  </a:solidFill>
                  <a:latin typeface="Roboto Condensed Light" panose="02000000000000000000" pitchFamily="2" charset="0"/>
                  <a:ea typeface="Roboto Condensed Light" panose="02000000000000000000" pitchFamily="2" charset="0"/>
                  <a:cs typeface="Segoe UI" pitchFamily="34" charset="0"/>
                </a:rPr>
                <a:t>Improve </a:t>
              </a:r>
            </a:p>
            <a:p>
              <a:pPr marL="0" lvl="1" algn="ctr" fontAlgn="base">
                <a:lnSpc>
                  <a:spcPts val="1800"/>
                </a:lnSpc>
                <a:spcAft>
                  <a:spcPts val="600"/>
                </a:spcAft>
                <a:buClr>
                  <a:srgbClr val="FF9844"/>
                </a:buClr>
                <a:buSzPct val="85000"/>
                <a:defRPr/>
              </a:pPr>
              <a:r>
                <a:rPr lang="en-US" sz="2000" kern="0" cap="all" spc="-100" dirty="0">
                  <a:solidFill>
                    <a:schemeClr val="bg1"/>
                  </a:solidFill>
                  <a:latin typeface="Roboto Condensed Light" panose="02000000000000000000" pitchFamily="2" charset="0"/>
                  <a:ea typeface="Roboto Condensed Light" panose="02000000000000000000" pitchFamily="2" charset="0"/>
                  <a:cs typeface="Segoe UI" pitchFamily="34" charset="0"/>
                </a:rPr>
                <a:t>System Insight</a:t>
              </a:r>
            </a:p>
          </p:txBody>
        </p:sp>
        <p:pic>
          <p:nvPicPr>
            <p:cNvPr id="27" name="Picture 26">
              <a:extLst>
                <a:ext uri="{FF2B5EF4-FFF2-40B4-BE49-F238E27FC236}">
                  <a16:creationId xmlns:a16="http://schemas.microsoft.com/office/drawing/2014/main" id="{2BC90FF9-9904-410C-BFCF-0811A63ACB9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56252" y="2393401"/>
              <a:ext cx="734209" cy="734209"/>
            </a:xfrm>
            <a:prstGeom prst="rect">
              <a:avLst/>
            </a:prstGeom>
          </p:spPr>
        </p:pic>
      </p:grpSp>
      <p:grpSp>
        <p:nvGrpSpPr>
          <p:cNvPr id="30" name="Group 29">
            <a:extLst>
              <a:ext uri="{FF2B5EF4-FFF2-40B4-BE49-F238E27FC236}">
                <a16:creationId xmlns:a16="http://schemas.microsoft.com/office/drawing/2014/main" id="{2ABE61A7-8871-4F7D-AD5B-43E4C4E3E850}"/>
              </a:ext>
            </a:extLst>
          </p:cNvPr>
          <p:cNvGrpSpPr/>
          <p:nvPr/>
        </p:nvGrpSpPr>
        <p:grpSpPr>
          <a:xfrm>
            <a:off x="9034346" y="1750741"/>
            <a:ext cx="2687444" cy="3947532"/>
            <a:chOff x="9034346" y="1750741"/>
            <a:chExt cx="2687444" cy="3947532"/>
          </a:xfrm>
        </p:grpSpPr>
        <p:sp>
          <p:nvSpPr>
            <p:cNvPr id="5" name="Rectangle 4">
              <a:extLst>
                <a:ext uri="{FF2B5EF4-FFF2-40B4-BE49-F238E27FC236}">
                  <a16:creationId xmlns:a16="http://schemas.microsoft.com/office/drawing/2014/main" id="{997677EF-5247-408B-9E01-FB8772012CEE}"/>
                </a:ext>
              </a:extLst>
            </p:cNvPr>
            <p:cNvSpPr/>
            <p:nvPr/>
          </p:nvSpPr>
          <p:spPr>
            <a:xfrm>
              <a:off x="9034346" y="1750741"/>
              <a:ext cx="2687444" cy="24978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3488540-92C5-4DC5-A470-64B7739DF3F7}"/>
                </a:ext>
              </a:extLst>
            </p:cNvPr>
            <p:cNvSpPr/>
            <p:nvPr/>
          </p:nvSpPr>
          <p:spPr>
            <a:xfrm>
              <a:off x="9034346" y="4248615"/>
              <a:ext cx="2687444" cy="1449658"/>
            </a:xfrm>
            <a:prstGeom prst="rect">
              <a:avLst/>
            </a:prstGeom>
            <a:solidFill>
              <a:schemeClr val="bg1">
                <a:lumMod val="95000"/>
              </a:schemeClr>
            </a:solidFill>
            <a:ln>
              <a:noFill/>
            </a:ln>
            <a:effectLst>
              <a:outerShdw blurRad="584200" dist="431800" dir="5400000" sx="78000" sy="7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base">
                <a:spcBef>
                  <a:spcPct val="0"/>
                </a:spcBef>
                <a:spcAft>
                  <a:spcPct val="0"/>
                </a:spcAft>
                <a:buClr>
                  <a:srgbClr val="C00000"/>
                </a:buClr>
                <a:defRPr/>
              </a:pPr>
              <a:r>
                <a:rPr lang="en-GB" sz="1000" dirty="0">
                  <a:solidFill>
                    <a:srgbClr val="000000"/>
                  </a:solidFill>
                  <a:latin typeface="Montserrat Light" panose="00000400000000000000" pitchFamily="2" charset="0"/>
                </a:rPr>
                <a:t>Avoid surprises with 100% </a:t>
              </a:r>
            </a:p>
            <a:p>
              <a:pPr marL="0" lvl="2" algn="ctr" fontAlgn="base">
                <a:spcBef>
                  <a:spcPct val="0"/>
                </a:spcBef>
                <a:spcAft>
                  <a:spcPct val="0"/>
                </a:spcAft>
                <a:buClr>
                  <a:srgbClr val="C00000"/>
                </a:buClr>
                <a:defRPr/>
              </a:pPr>
              <a:r>
                <a:rPr lang="en-GB" sz="1000" dirty="0">
                  <a:solidFill>
                    <a:srgbClr val="000000"/>
                  </a:solidFill>
                  <a:latin typeface="Montserrat Light" panose="00000400000000000000" pitchFamily="2" charset="0"/>
                </a:rPr>
                <a:t>accuracy based on the code</a:t>
              </a:r>
            </a:p>
            <a:p>
              <a:pPr marL="0" lvl="2" algn="ctr" fontAlgn="base">
                <a:spcBef>
                  <a:spcPct val="0"/>
                </a:spcBef>
                <a:spcAft>
                  <a:spcPct val="0"/>
                </a:spcAft>
                <a:buClr>
                  <a:srgbClr val="C00000"/>
                </a:buClr>
                <a:defRPr/>
              </a:pPr>
              <a:endParaRPr lang="en-GB" sz="1000" dirty="0">
                <a:solidFill>
                  <a:srgbClr val="000000"/>
                </a:solidFill>
                <a:latin typeface="Montserrat Light" panose="00000400000000000000" pitchFamily="2" charset="0"/>
              </a:endParaRPr>
            </a:p>
            <a:p>
              <a:pPr marL="0" lvl="2" algn="ctr" fontAlgn="base">
                <a:spcBef>
                  <a:spcPct val="0"/>
                </a:spcBef>
                <a:spcAft>
                  <a:spcPct val="0"/>
                </a:spcAft>
                <a:buClr>
                  <a:srgbClr val="C00000"/>
                </a:buClr>
                <a:defRPr/>
              </a:pPr>
              <a:r>
                <a:rPr lang="en-GB" sz="1000" dirty="0">
                  <a:solidFill>
                    <a:srgbClr val="000000"/>
                  </a:solidFill>
                  <a:latin typeface="Montserrat Light" panose="00000400000000000000" pitchFamily="2" charset="0"/>
                </a:rPr>
                <a:t>Map system partitions </a:t>
              </a:r>
            </a:p>
            <a:p>
              <a:pPr marL="0" lvl="2" algn="ctr" fontAlgn="base">
                <a:spcBef>
                  <a:spcPct val="0"/>
                </a:spcBef>
                <a:spcAft>
                  <a:spcPct val="0"/>
                </a:spcAft>
                <a:buClr>
                  <a:srgbClr val="C00000"/>
                </a:buClr>
                <a:defRPr/>
              </a:pPr>
              <a:r>
                <a:rPr lang="en-GB" sz="1000" dirty="0">
                  <a:solidFill>
                    <a:srgbClr val="000000"/>
                  </a:solidFill>
                  <a:latin typeface="Montserrat Light" panose="00000400000000000000" pitchFamily="2" charset="0"/>
                </a:rPr>
                <a:t>and isolate complexity</a:t>
              </a:r>
            </a:p>
          </p:txBody>
        </p:sp>
        <p:sp>
          <p:nvSpPr>
            <p:cNvPr id="14" name="Content Placeholder 4">
              <a:extLst>
                <a:ext uri="{FF2B5EF4-FFF2-40B4-BE49-F238E27FC236}">
                  <a16:creationId xmlns:a16="http://schemas.microsoft.com/office/drawing/2014/main" id="{2947129B-A9DD-4369-A968-505D923D4A42}"/>
                </a:ext>
              </a:extLst>
            </p:cNvPr>
            <p:cNvSpPr txBox="1">
              <a:spLocks/>
            </p:cNvSpPr>
            <p:nvPr/>
          </p:nvSpPr>
          <p:spPr bwMode="auto">
            <a:xfrm>
              <a:off x="9034346" y="3437608"/>
              <a:ext cx="2687444" cy="63094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ctr" fontAlgn="base">
                <a:lnSpc>
                  <a:spcPts val="1800"/>
                </a:lnSpc>
                <a:spcAft>
                  <a:spcPts val="600"/>
                </a:spcAft>
                <a:buClr>
                  <a:srgbClr val="FF9844"/>
                </a:buClr>
                <a:buSzPct val="85000"/>
                <a:defRPr/>
              </a:pPr>
              <a:r>
                <a:rPr lang="en-US" sz="2000" kern="0" cap="all" spc="-100" dirty="0">
                  <a:solidFill>
                    <a:schemeClr val="bg1"/>
                  </a:solidFill>
                  <a:latin typeface="Roboto Condensed Light" panose="02000000000000000000" pitchFamily="2" charset="0"/>
                  <a:ea typeface="Roboto Condensed Light" panose="02000000000000000000" pitchFamily="2" charset="0"/>
                  <a:cs typeface="Segoe UI" pitchFamily="34" charset="0"/>
                </a:rPr>
                <a:t>Reduce </a:t>
              </a:r>
            </a:p>
            <a:p>
              <a:pPr algn="ctr" fontAlgn="base">
                <a:lnSpc>
                  <a:spcPts val="1800"/>
                </a:lnSpc>
                <a:spcAft>
                  <a:spcPts val="600"/>
                </a:spcAft>
                <a:buClr>
                  <a:srgbClr val="FF9844"/>
                </a:buClr>
                <a:buSzPct val="85000"/>
                <a:defRPr/>
              </a:pPr>
              <a:r>
                <a:rPr lang="en-US" sz="2000" kern="0" cap="all" spc="-100" dirty="0">
                  <a:solidFill>
                    <a:schemeClr val="bg1"/>
                  </a:solidFill>
                  <a:latin typeface="Roboto Condensed Light" panose="02000000000000000000" pitchFamily="2" charset="0"/>
                  <a:ea typeface="Roboto Condensed Light" panose="02000000000000000000" pitchFamily="2" charset="0"/>
                  <a:cs typeface="Segoe UI" pitchFamily="34" charset="0"/>
                </a:rPr>
                <a:t>Risk</a:t>
              </a:r>
            </a:p>
          </p:txBody>
        </p:sp>
        <p:pic>
          <p:nvPicPr>
            <p:cNvPr id="29" name="Picture 28">
              <a:extLst>
                <a:ext uri="{FF2B5EF4-FFF2-40B4-BE49-F238E27FC236}">
                  <a16:creationId xmlns:a16="http://schemas.microsoft.com/office/drawing/2014/main" id="{65B725F7-2EE3-4DD8-833C-AB6FBBF5DA9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34721" y="2440916"/>
              <a:ext cx="686694" cy="686694"/>
            </a:xfrm>
            <a:prstGeom prst="rect">
              <a:avLst/>
            </a:prstGeom>
          </p:spPr>
        </p:pic>
      </p:grpSp>
      <p:sp>
        <p:nvSpPr>
          <p:cNvPr id="6" name="Footer Placeholder 5">
            <a:extLst>
              <a:ext uri="{FF2B5EF4-FFF2-40B4-BE49-F238E27FC236}">
                <a16:creationId xmlns:a16="http://schemas.microsoft.com/office/drawing/2014/main" id="{F89C6C40-8B8D-4903-B6DF-B60592A18632}"/>
              </a:ext>
            </a:extLst>
          </p:cNvPr>
          <p:cNvSpPr>
            <a:spLocks noGrp="1"/>
          </p:cNvSpPr>
          <p:nvPr>
            <p:ph type="ftr" sz="quarter" idx="11"/>
          </p:nvPr>
        </p:nvSpPr>
        <p:spPr/>
        <p:txBody>
          <a:bodyPr/>
          <a:lstStyle/>
          <a:p>
            <a:r>
              <a:rPr lang="en-US"/>
              <a:t>©CM First Group. All rights reserved.</a:t>
            </a:r>
          </a:p>
        </p:txBody>
      </p:sp>
      <p:sp>
        <p:nvSpPr>
          <p:cNvPr id="15" name="Slide Number Placeholder 14">
            <a:extLst>
              <a:ext uri="{FF2B5EF4-FFF2-40B4-BE49-F238E27FC236}">
                <a16:creationId xmlns:a16="http://schemas.microsoft.com/office/drawing/2014/main" id="{AC7FA105-5E34-4057-9258-16EED9F624C2}"/>
              </a:ext>
            </a:extLst>
          </p:cNvPr>
          <p:cNvSpPr>
            <a:spLocks noGrp="1"/>
          </p:cNvSpPr>
          <p:nvPr>
            <p:ph type="sldNum" sz="quarter" idx="12"/>
          </p:nvPr>
        </p:nvSpPr>
        <p:spPr/>
        <p:txBody>
          <a:bodyPr/>
          <a:lstStyle/>
          <a:p>
            <a:fld id="{B66EF6C8-8370-40C3-B0C2-8B9C40C16540}" type="slidenum">
              <a:rPr lang="en-US" smtClean="0"/>
              <a:t>11</a:t>
            </a:fld>
            <a:endParaRPr lang="en-US"/>
          </a:p>
        </p:txBody>
      </p:sp>
    </p:spTree>
    <p:extLst>
      <p:ext uri="{BB962C8B-B14F-4D97-AF65-F5344CB8AC3E}">
        <p14:creationId xmlns:p14="http://schemas.microsoft.com/office/powerpoint/2010/main" val="3484309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50000">
                                          <p:cBhvr additive="base">
                                            <p:cTn id="7"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00"/>
                                      </p:stCondLst>
                                      <p:childTnLst>
                                        <p:set>
                                          <p:cBhvr>
                                            <p:cTn id="10" dur="1" fill="hold">
                                              <p:stCondLst>
                                                <p:cond delay="0"/>
                                              </p:stCondLst>
                                            </p:cTn>
                                            <p:tgtEl>
                                              <p:spTgt spid="32"/>
                                            </p:tgtEl>
                                            <p:attrNameLst>
                                              <p:attrName>style.visibility</p:attrName>
                                            </p:attrNameLst>
                                          </p:cBhvr>
                                          <p:to>
                                            <p:strVal val="visible"/>
                                          </p:to>
                                        </p:set>
                                        <p:anim calcmode="lin" valueType="num" p14:bounceEnd="50000">
                                          <p:cBhvr additive="base">
                                            <p:cTn id="11" dur="10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40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50000">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14:bounceEnd="50000">
                                          <p:cBhvr additive="base">
                                            <p:cTn id="19" dur="1000" fill="hold"/>
                                            <p:tgtEl>
                                              <p:spTgt spid="30"/>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ppt_x"/>
                                              </p:val>
                                            </p:tav>
                                            <p:tav tm="100000">
                                              <p:val>
                                                <p:strVal val="#ppt_x"/>
                                              </p:val>
                                            </p:tav>
                                          </p:tavLst>
                                        </p:anim>
                                        <p:anim calcmode="lin" valueType="num">
                                          <p:cBhvr additive="base">
                                            <p:cTn id="12" dur="10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4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000" fill="hold"/>
                                            <p:tgtEl>
                                              <p:spTgt spid="30"/>
                                            </p:tgtEl>
                                            <p:attrNameLst>
                                              <p:attrName>ppt_x</p:attrName>
                                            </p:attrNameLst>
                                          </p:cBhvr>
                                          <p:tavLst>
                                            <p:tav tm="0">
                                              <p:val>
                                                <p:strVal val="#ppt_x"/>
                                              </p:val>
                                            </p:tav>
                                            <p:tav tm="100000">
                                              <p:val>
                                                <p:strVal val="#ppt_x"/>
                                              </p:val>
                                            </p:tav>
                                          </p:tavLst>
                                        </p:anim>
                                        <p:anim calcmode="lin" valueType="num">
                                          <p:cBhvr additive="base">
                                            <p:cTn id="20" dur="10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E8CFC2-98D1-42CA-8520-1D611055F89F}"/>
              </a:ext>
            </a:extLst>
          </p:cNvPr>
          <p:cNvSpPr/>
          <p:nvPr/>
        </p:nvSpPr>
        <p:spPr>
          <a:xfrm>
            <a:off x="1108821" y="1138808"/>
            <a:ext cx="9974359" cy="830997"/>
          </a:xfrm>
          <a:prstGeom prst="rect">
            <a:avLst/>
          </a:prstGeom>
        </p:spPr>
        <p:txBody>
          <a:bodyPr wrap="square">
            <a:spAutoFit/>
          </a:bodyPr>
          <a:lstStyle/>
          <a:p>
            <a:pPr algn="ctr"/>
            <a:r>
              <a:rPr lang="en-US" sz="4800" kern="0" cap="all" spc="-300" dirty="0">
                <a:solidFill>
                  <a:schemeClr val="accent1"/>
                </a:solidFill>
                <a:latin typeface="Roboto Condensed Light" panose="02000000000000000000" pitchFamily="2" charset="0"/>
                <a:ea typeface="Roboto Condensed Light" panose="02000000000000000000" pitchFamily="2" charset="0"/>
                <a:cs typeface="Arial" pitchFamily="34" charset="0"/>
              </a:rPr>
              <a:t>Automated Analysis Time Advantage</a:t>
            </a:r>
            <a:endParaRPr lang="en-US" sz="4800" cap="all" spc="-300" dirty="0">
              <a:solidFill>
                <a:schemeClr val="accent1"/>
              </a:solidFill>
              <a:latin typeface="Roboto Condensed Light" panose="02000000000000000000" pitchFamily="2" charset="0"/>
              <a:ea typeface="Roboto Condensed Light" panose="02000000000000000000" pitchFamily="2" charset="0"/>
            </a:endParaRPr>
          </a:p>
        </p:txBody>
      </p:sp>
      <p:graphicFrame>
        <p:nvGraphicFramePr>
          <p:cNvPr id="3" name="Chart 2">
            <a:extLst>
              <a:ext uri="{FF2B5EF4-FFF2-40B4-BE49-F238E27FC236}">
                <a16:creationId xmlns:a16="http://schemas.microsoft.com/office/drawing/2014/main" id="{D2089196-2B42-4B24-B4CD-3D9BF20579B4}"/>
              </a:ext>
            </a:extLst>
          </p:cNvPr>
          <p:cNvGraphicFramePr/>
          <p:nvPr>
            <p:extLst>
              <p:ext uri="{D42A27DB-BD31-4B8C-83A1-F6EECF244321}">
                <p14:modId xmlns:p14="http://schemas.microsoft.com/office/powerpoint/2010/main" val="2708953011"/>
              </p:ext>
            </p:extLst>
          </p:nvPr>
        </p:nvGraphicFramePr>
        <p:xfrm>
          <a:off x="1236590" y="2394284"/>
          <a:ext cx="9846590" cy="3248527"/>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1">
            <a:extLst>
              <a:ext uri="{FF2B5EF4-FFF2-40B4-BE49-F238E27FC236}">
                <a16:creationId xmlns:a16="http://schemas.microsoft.com/office/drawing/2014/main" id="{FD62AD81-C477-4149-B83F-CCCED469090C}"/>
              </a:ext>
            </a:extLst>
          </p:cNvPr>
          <p:cNvSpPr txBox="1"/>
          <p:nvPr/>
        </p:nvSpPr>
        <p:spPr>
          <a:xfrm>
            <a:off x="4905158" y="5875144"/>
            <a:ext cx="2381685" cy="477530"/>
          </a:xfrm>
          <a:prstGeom prst="rect">
            <a:avLst/>
          </a:prstGeom>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000" b="1" dirty="0">
                <a:solidFill>
                  <a:schemeClr val="tx2"/>
                </a:solidFill>
                <a:latin typeface="Eras Demi ITC" panose="020B0805030504020804" pitchFamily="34" charset="0"/>
                <a:ea typeface="Verdana" panose="020B0604030504040204" pitchFamily="34" charset="0"/>
                <a:cs typeface="Verdana" panose="020B0604030504040204" pitchFamily="34" charset="0"/>
              </a:rPr>
              <a:t>C</a:t>
            </a:r>
            <a:r>
              <a:rPr lang="en-US" sz="2000" b="1" dirty="0">
                <a:solidFill>
                  <a:schemeClr val="accent1"/>
                </a:solidFill>
                <a:latin typeface="Eras Demi ITC" panose="020B0805030504020804" pitchFamily="34" charset="0"/>
                <a:ea typeface="Verdana" panose="020B0604030504040204" pitchFamily="34" charset="0"/>
                <a:cs typeface="Verdana" panose="020B0604030504040204" pitchFamily="34" charset="0"/>
              </a:rPr>
              <a:t>M</a:t>
            </a:r>
            <a:r>
              <a:rPr lang="en-US" sz="2000" b="1" dirty="0">
                <a:solidFill>
                  <a:schemeClr val="tx2"/>
                </a:solidFill>
                <a:latin typeface="Eras Demi ITC" panose="020B0805030504020804" pitchFamily="34" charset="0"/>
                <a:ea typeface="Verdana" panose="020B0604030504040204" pitchFamily="34" charset="0"/>
                <a:cs typeface="Verdana" panose="020B0604030504040204" pitchFamily="34" charset="0"/>
              </a:rPr>
              <a:t> </a:t>
            </a:r>
            <a:r>
              <a:rPr lang="en-US" sz="2000" b="1" dirty="0" err="1">
                <a:solidFill>
                  <a:schemeClr val="tx2"/>
                </a:solidFill>
                <a:latin typeface="Eras Demi ITC" panose="020B0805030504020804" pitchFamily="34" charset="0"/>
                <a:ea typeface="Verdana" panose="020B0604030504040204" pitchFamily="34" charset="0"/>
                <a:cs typeface="Verdana" panose="020B0604030504040204" pitchFamily="34" charset="0"/>
              </a:rPr>
              <a:t>evolveIT</a:t>
            </a:r>
            <a:endParaRPr lang="en-US" sz="2000" b="1" dirty="0">
              <a:solidFill>
                <a:schemeClr val="tx2"/>
              </a:solidFill>
              <a:latin typeface="Eras Demi ITC" panose="020B0805030504020804" pitchFamily="34" charset="0"/>
              <a:ea typeface="Verdana" panose="020B0604030504040204" pitchFamily="34" charset="0"/>
              <a:cs typeface="Verdana" panose="020B0604030504040204" pitchFamily="34" charset="0"/>
            </a:endParaRPr>
          </a:p>
        </p:txBody>
      </p:sp>
      <p:sp>
        <p:nvSpPr>
          <p:cNvPr id="5" name="Footer Placeholder 4">
            <a:extLst>
              <a:ext uri="{FF2B5EF4-FFF2-40B4-BE49-F238E27FC236}">
                <a16:creationId xmlns:a16="http://schemas.microsoft.com/office/drawing/2014/main" id="{FB264E3B-49B4-42F9-9B7B-1E71FD5F9A5B}"/>
              </a:ext>
            </a:extLst>
          </p:cNvPr>
          <p:cNvSpPr>
            <a:spLocks noGrp="1"/>
          </p:cNvSpPr>
          <p:nvPr>
            <p:ph type="ftr" sz="quarter" idx="11"/>
          </p:nvPr>
        </p:nvSpPr>
        <p:spPr/>
        <p:txBody>
          <a:bodyPr/>
          <a:lstStyle/>
          <a:p>
            <a:r>
              <a:rPr lang="en-US"/>
              <a:t>©CM First Group. All rights reserved.</a:t>
            </a:r>
          </a:p>
        </p:txBody>
      </p:sp>
      <p:sp>
        <p:nvSpPr>
          <p:cNvPr id="6" name="Slide Number Placeholder 5">
            <a:extLst>
              <a:ext uri="{FF2B5EF4-FFF2-40B4-BE49-F238E27FC236}">
                <a16:creationId xmlns:a16="http://schemas.microsoft.com/office/drawing/2014/main" id="{FF16A068-08B2-435B-8EA5-6781648750F4}"/>
              </a:ext>
            </a:extLst>
          </p:cNvPr>
          <p:cNvSpPr>
            <a:spLocks noGrp="1"/>
          </p:cNvSpPr>
          <p:nvPr>
            <p:ph type="sldNum" sz="quarter" idx="12"/>
          </p:nvPr>
        </p:nvSpPr>
        <p:spPr/>
        <p:txBody>
          <a:bodyPr/>
          <a:lstStyle/>
          <a:p>
            <a:fld id="{B66EF6C8-8370-40C3-B0C2-8B9C40C16540}" type="slidenum">
              <a:rPr lang="en-US" smtClean="0"/>
              <a:t>12</a:t>
            </a:fld>
            <a:endParaRPr lang="en-US"/>
          </a:p>
        </p:txBody>
      </p:sp>
    </p:spTree>
    <p:extLst>
      <p:ext uri="{BB962C8B-B14F-4D97-AF65-F5344CB8AC3E}">
        <p14:creationId xmlns:p14="http://schemas.microsoft.com/office/powerpoint/2010/main" val="1922955919"/>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500"/>
                                        <p:tgtEl>
                                          <p:spTgt spid="3">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graphicEl>
                                              <a:chart seriesIdx="0" categoryIdx="0" bldStep="ptInCategory"/>
                                            </p:graphicEl>
                                          </p:spTgt>
                                        </p:tgtEl>
                                        <p:attrNameLst>
                                          <p:attrName>style.visibility</p:attrName>
                                        </p:attrNameLst>
                                      </p:cBhvr>
                                      <p:to>
                                        <p:strVal val="visible"/>
                                      </p:to>
                                    </p:set>
                                    <p:animEffect transition="in" filter="wipe(down)">
                                      <p:cBhvr>
                                        <p:cTn id="11" dur="500"/>
                                        <p:tgtEl>
                                          <p:spTgt spid="3">
                                            <p:graphicEl>
                                              <a:chart seriesIdx="0" categoryIdx="0" bldStep="ptInCategory"/>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graphicEl>
                                              <a:chart seriesIdx="1" categoryIdx="0" bldStep="ptInCategory"/>
                                            </p:graphicEl>
                                          </p:spTgt>
                                        </p:tgtEl>
                                        <p:attrNameLst>
                                          <p:attrName>style.visibility</p:attrName>
                                        </p:attrNameLst>
                                      </p:cBhvr>
                                      <p:to>
                                        <p:strVal val="visible"/>
                                      </p:to>
                                    </p:set>
                                    <p:animEffect transition="in" filter="wipe(down)">
                                      <p:cBhvr>
                                        <p:cTn id="15" dur="500"/>
                                        <p:tgtEl>
                                          <p:spTgt spid="3">
                                            <p:graphicEl>
                                              <a:chart seriesIdx="1" categoryIdx="0" bldStep="ptInCategory"/>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
                                            <p:graphicEl>
                                              <a:chart seriesIdx="2" categoryIdx="0" bldStep="ptInCategory"/>
                                            </p:graphicEl>
                                          </p:spTgt>
                                        </p:tgtEl>
                                        <p:attrNameLst>
                                          <p:attrName>style.visibility</p:attrName>
                                        </p:attrNameLst>
                                      </p:cBhvr>
                                      <p:to>
                                        <p:strVal val="visible"/>
                                      </p:to>
                                    </p:set>
                                    <p:animEffect transition="in" filter="wipe(down)">
                                      <p:cBhvr>
                                        <p:cTn id="19" dur="500"/>
                                        <p:tgtEl>
                                          <p:spTgt spid="3">
                                            <p:graphicEl>
                                              <a:chart seriesIdx="2" categoryIdx="0" bldStep="ptInCategory"/>
                                            </p:graphic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
                                            <p:graphicEl>
                                              <a:chart seriesIdx="0" categoryIdx="1" bldStep="ptInCategory"/>
                                            </p:graphicEl>
                                          </p:spTgt>
                                        </p:tgtEl>
                                        <p:attrNameLst>
                                          <p:attrName>style.visibility</p:attrName>
                                        </p:attrNameLst>
                                      </p:cBhvr>
                                      <p:to>
                                        <p:strVal val="visible"/>
                                      </p:to>
                                    </p:set>
                                    <p:animEffect transition="in" filter="wipe(down)">
                                      <p:cBhvr>
                                        <p:cTn id="23" dur="500"/>
                                        <p:tgtEl>
                                          <p:spTgt spid="3">
                                            <p:graphicEl>
                                              <a:chart seriesIdx="0" categoryIdx="1" bldStep="ptInCategory"/>
                                            </p:graphic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
                                            <p:graphicEl>
                                              <a:chart seriesIdx="1" categoryIdx="1" bldStep="ptInCategory"/>
                                            </p:graphicEl>
                                          </p:spTgt>
                                        </p:tgtEl>
                                        <p:attrNameLst>
                                          <p:attrName>style.visibility</p:attrName>
                                        </p:attrNameLst>
                                      </p:cBhvr>
                                      <p:to>
                                        <p:strVal val="visible"/>
                                      </p:to>
                                    </p:set>
                                    <p:animEffect transition="in" filter="wipe(down)">
                                      <p:cBhvr>
                                        <p:cTn id="27" dur="500"/>
                                        <p:tgtEl>
                                          <p:spTgt spid="3">
                                            <p:graphicEl>
                                              <a:chart seriesIdx="1" categoryIdx="1" bldStep="ptInCategory"/>
                                            </p:graphic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3">
                                            <p:graphicEl>
                                              <a:chart seriesIdx="2" categoryIdx="1" bldStep="ptInCategory"/>
                                            </p:graphicEl>
                                          </p:spTgt>
                                        </p:tgtEl>
                                        <p:attrNameLst>
                                          <p:attrName>style.visibility</p:attrName>
                                        </p:attrNameLst>
                                      </p:cBhvr>
                                      <p:to>
                                        <p:strVal val="visible"/>
                                      </p:to>
                                    </p:set>
                                    <p:animEffect transition="in" filter="wipe(down)">
                                      <p:cBhvr>
                                        <p:cTn id="31" dur="500"/>
                                        <p:tgtEl>
                                          <p:spTgt spid="3">
                                            <p:graphicEl>
                                              <a:chart seriesIdx="2" categoryIdx="1" bldStep="ptIn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El"/>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1000" b="-11000"/>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CAB8D7-DFC6-4035-94F5-1C27977F6879}"/>
              </a:ext>
            </a:extLst>
          </p:cNvPr>
          <p:cNvSpPr/>
          <p:nvPr/>
        </p:nvSpPr>
        <p:spPr>
          <a:xfrm>
            <a:off x="1108821" y="1138808"/>
            <a:ext cx="9974359" cy="830997"/>
          </a:xfrm>
          <a:prstGeom prst="rect">
            <a:avLst/>
          </a:prstGeom>
        </p:spPr>
        <p:txBody>
          <a:bodyPr wrap="square">
            <a:spAutoFit/>
          </a:bodyPr>
          <a:lstStyle/>
          <a:p>
            <a:pPr algn="ctr"/>
            <a:r>
              <a:rPr lang="en-US" sz="4800" kern="0" cap="all" spc="-300" dirty="0">
                <a:solidFill>
                  <a:schemeClr val="accent2"/>
                </a:solidFill>
                <a:latin typeface="Roboto Condensed Light" panose="02000000000000000000" pitchFamily="2" charset="0"/>
                <a:ea typeface="Roboto Condensed Light" panose="02000000000000000000" pitchFamily="2" charset="0"/>
                <a:cs typeface="Arial" pitchFamily="34" charset="0"/>
              </a:rPr>
              <a:t>CM </a:t>
            </a:r>
            <a:r>
              <a:rPr lang="en-US" sz="4800" kern="0" spc="-300" dirty="0" err="1">
                <a:solidFill>
                  <a:schemeClr val="accent2"/>
                </a:solidFill>
                <a:latin typeface="Roboto Condensed Light" panose="02000000000000000000" pitchFamily="2" charset="0"/>
                <a:ea typeface="Roboto Condensed Light" panose="02000000000000000000" pitchFamily="2" charset="0"/>
                <a:cs typeface="Arial" pitchFamily="34" charset="0"/>
              </a:rPr>
              <a:t>evolveIT</a:t>
            </a:r>
            <a:r>
              <a:rPr lang="en-US" sz="4800" kern="0" spc="-300" dirty="0">
                <a:solidFill>
                  <a:schemeClr val="accent2"/>
                </a:solidFill>
                <a:latin typeface="Roboto Condensed Light" panose="02000000000000000000" pitchFamily="2" charset="0"/>
                <a:ea typeface="Roboto Condensed Light" panose="02000000000000000000" pitchFamily="2" charset="0"/>
                <a:cs typeface="Arial" pitchFamily="34" charset="0"/>
              </a:rPr>
              <a:t> </a:t>
            </a:r>
            <a:r>
              <a:rPr lang="en-US" sz="4800" kern="0" cap="all" spc="-300" dirty="0">
                <a:solidFill>
                  <a:schemeClr val="accent2"/>
                </a:solidFill>
                <a:latin typeface="Roboto Condensed Light" panose="02000000000000000000" pitchFamily="2" charset="0"/>
                <a:ea typeface="Roboto Condensed Light" panose="02000000000000000000" pitchFamily="2" charset="0"/>
                <a:cs typeface="Arial" pitchFamily="34" charset="0"/>
              </a:rPr>
              <a:t>Architecture</a:t>
            </a:r>
          </a:p>
        </p:txBody>
      </p:sp>
      <p:grpSp>
        <p:nvGrpSpPr>
          <p:cNvPr id="46" name="Group 45">
            <a:extLst>
              <a:ext uri="{FF2B5EF4-FFF2-40B4-BE49-F238E27FC236}">
                <a16:creationId xmlns:a16="http://schemas.microsoft.com/office/drawing/2014/main" id="{6A229FA5-E634-4542-BA08-C9258DADD7D3}"/>
              </a:ext>
            </a:extLst>
          </p:cNvPr>
          <p:cNvGrpSpPr/>
          <p:nvPr/>
        </p:nvGrpSpPr>
        <p:grpSpPr>
          <a:xfrm>
            <a:off x="565046" y="2359896"/>
            <a:ext cx="10807908" cy="3078378"/>
            <a:chOff x="489190" y="2359896"/>
            <a:chExt cx="10807908" cy="3078378"/>
          </a:xfrm>
        </p:grpSpPr>
        <p:sp>
          <p:nvSpPr>
            <p:cNvPr id="4" name="Rectangle 3">
              <a:extLst>
                <a:ext uri="{FF2B5EF4-FFF2-40B4-BE49-F238E27FC236}">
                  <a16:creationId xmlns:a16="http://schemas.microsoft.com/office/drawing/2014/main" id="{C0041867-B6EE-405D-982F-646D538EDF85}"/>
                </a:ext>
              </a:extLst>
            </p:cNvPr>
            <p:cNvSpPr/>
            <p:nvPr/>
          </p:nvSpPr>
          <p:spPr>
            <a:xfrm>
              <a:off x="489190" y="2359896"/>
              <a:ext cx="3252630" cy="369332"/>
            </a:xfrm>
            <a:prstGeom prst="rect">
              <a:avLst/>
            </a:prstGeom>
          </p:spPr>
          <p:txBody>
            <a:bodyPr wrap="square">
              <a:spAutoFit/>
            </a:bodyPr>
            <a:lstStyle/>
            <a:p>
              <a:pPr algn="ctr" fontAlgn="base">
                <a:spcAft>
                  <a:spcPct val="0"/>
                </a:spcAft>
                <a:buClr>
                  <a:srgbClr val="F4EDD0"/>
                </a:buClr>
                <a:buSzPct val="50000"/>
              </a:pPr>
              <a:r>
                <a:rPr kumimoji="1" lang="en-US" cap="all" spc="-150" dirty="0">
                  <a:solidFill>
                    <a:schemeClr val="bg1"/>
                  </a:solidFill>
                  <a:latin typeface="Montserrat Light" panose="00000400000000000000" pitchFamily="2" charset="0"/>
                  <a:ea typeface="Roboto Condensed Light" panose="02000000000000000000" pitchFamily="2" charset="0"/>
                  <a:cs typeface="Tahoma" pitchFamily="34" charset="0"/>
                </a:rPr>
                <a:t>Mainframe Libraries</a:t>
              </a:r>
            </a:p>
          </p:txBody>
        </p:sp>
        <p:grpSp>
          <p:nvGrpSpPr>
            <p:cNvPr id="18" name="Group 17">
              <a:extLst>
                <a:ext uri="{FF2B5EF4-FFF2-40B4-BE49-F238E27FC236}">
                  <a16:creationId xmlns:a16="http://schemas.microsoft.com/office/drawing/2014/main" id="{AB1E5CD9-4BAB-49E6-829E-46A789E0A38A}"/>
                </a:ext>
              </a:extLst>
            </p:cNvPr>
            <p:cNvGrpSpPr/>
            <p:nvPr/>
          </p:nvGrpSpPr>
          <p:grpSpPr>
            <a:xfrm>
              <a:off x="814044" y="2830964"/>
              <a:ext cx="2602921" cy="2607310"/>
              <a:chOff x="1283278" y="2830964"/>
              <a:chExt cx="2602921" cy="2607310"/>
            </a:xfrm>
          </p:grpSpPr>
          <p:sp>
            <p:nvSpPr>
              <p:cNvPr id="6" name="Rectangle: Rounded Corners 5">
                <a:extLst>
                  <a:ext uri="{FF2B5EF4-FFF2-40B4-BE49-F238E27FC236}">
                    <a16:creationId xmlns:a16="http://schemas.microsoft.com/office/drawing/2014/main" id="{D01FBEF3-6138-42E7-8ABA-428E037F681E}"/>
                  </a:ext>
                </a:extLst>
              </p:cNvPr>
              <p:cNvSpPr/>
              <p:nvPr/>
            </p:nvSpPr>
            <p:spPr>
              <a:xfrm>
                <a:off x="1283278" y="2830964"/>
                <a:ext cx="2602921" cy="1608689"/>
              </a:xfrm>
              <a:prstGeom prst="roundRect">
                <a:avLst>
                  <a:gd name="adj" fmla="val 4204"/>
                </a:avLst>
              </a:prstGeom>
              <a:ln>
                <a:noFill/>
              </a:ln>
              <a:effectLst>
                <a:outerShdw blurRad="330200" dist="685800" dir="5400000" sx="74000" sy="74000" algn="t" rotWithShape="0">
                  <a:schemeClr val="accent1">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Text Box 10">
                <a:extLst>
                  <a:ext uri="{FF2B5EF4-FFF2-40B4-BE49-F238E27FC236}">
                    <a16:creationId xmlns:a16="http://schemas.microsoft.com/office/drawing/2014/main" id="{33611E59-055E-4F2E-BDE5-AE34C2D5EBF8}"/>
                  </a:ext>
                </a:extLst>
              </p:cNvPr>
              <p:cNvSpPr txBox="1">
                <a:spLocks noChangeArrowheads="1"/>
              </p:cNvSpPr>
              <p:nvPr/>
            </p:nvSpPr>
            <p:spPr bwMode="auto">
              <a:xfrm>
                <a:off x="1457737" y="2926562"/>
                <a:ext cx="2055484" cy="1107996"/>
              </a:xfrm>
              <a:prstGeom prst="rect">
                <a:avLst/>
              </a:prstGeom>
              <a:noFill/>
              <a:ln w="9525" algn="ctr">
                <a:noFill/>
                <a:miter lim="800000"/>
                <a:headEnd/>
                <a:tailEnd/>
              </a:ln>
            </p:spPr>
            <p:txBody>
              <a:bodyPr wrap="square">
                <a:spAutoFit/>
              </a:bodyPr>
              <a:lstStyle>
                <a:lvl1pPr marL="57150" indent="-571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fontAlgn="base" hangingPunct="1">
                  <a:lnSpc>
                    <a:spcPct val="120000"/>
                  </a:lnSpc>
                  <a:spcBef>
                    <a:spcPct val="20000"/>
                  </a:spcBef>
                  <a:spcAft>
                    <a:spcPct val="0"/>
                  </a:spcAft>
                  <a:buClr>
                    <a:srgbClr val="F4EDD0"/>
                  </a:buClr>
                  <a:buSzPct val="50000"/>
                </a:pPr>
                <a:r>
                  <a:rPr kumimoji="1" lang="en-US" sz="1000" dirty="0">
                    <a:solidFill>
                      <a:schemeClr val="bg1"/>
                    </a:solidFill>
                    <a:latin typeface="Montserrat Light" panose="00000400000000000000" pitchFamily="2" charset="0"/>
                    <a:cs typeface="Arial" pitchFamily="34" charset="0"/>
                  </a:rPr>
                  <a:t>COBOL </a:t>
                </a:r>
                <a:r>
                  <a:rPr kumimoji="1" lang="en-US" sz="1000" dirty="0" err="1">
                    <a:solidFill>
                      <a:schemeClr val="bg1"/>
                    </a:solidFill>
                    <a:latin typeface="Montserrat Light" panose="00000400000000000000" pitchFamily="2" charset="0"/>
                    <a:cs typeface="Arial" pitchFamily="34" charset="0"/>
                  </a:rPr>
                  <a:t>Pgms</a:t>
                </a:r>
                <a:r>
                  <a:rPr kumimoji="1" lang="en-US" sz="1000" dirty="0">
                    <a:solidFill>
                      <a:schemeClr val="bg1"/>
                    </a:solidFill>
                    <a:latin typeface="Montserrat Light" panose="00000400000000000000" pitchFamily="2" charset="0"/>
                    <a:cs typeface="Arial" pitchFamily="34" charset="0"/>
                  </a:rPr>
                  <a:t>, Copybooks</a:t>
                </a:r>
              </a:p>
              <a:p>
                <a:pPr marL="0" indent="0" eaLnBrk="1" fontAlgn="base" hangingPunct="1">
                  <a:lnSpc>
                    <a:spcPct val="120000"/>
                  </a:lnSpc>
                  <a:spcBef>
                    <a:spcPct val="20000"/>
                  </a:spcBef>
                  <a:spcAft>
                    <a:spcPct val="0"/>
                  </a:spcAft>
                  <a:buClr>
                    <a:srgbClr val="F4EDD0"/>
                  </a:buClr>
                  <a:buSzPct val="50000"/>
                </a:pPr>
                <a:r>
                  <a:rPr kumimoji="1" lang="en-US" sz="1000" dirty="0">
                    <a:solidFill>
                      <a:schemeClr val="bg1"/>
                    </a:solidFill>
                    <a:latin typeface="Montserrat Light" panose="00000400000000000000" pitchFamily="2" charset="0"/>
                    <a:cs typeface="Arial" pitchFamily="34" charset="0"/>
                  </a:rPr>
                  <a:t>JCL Jobs, Procs, Control Cards,</a:t>
                </a:r>
              </a:p>
              <a:p>
                <a:pPr marL="0" indent="0" eaLnBrk="1" fontAlgn="base" hangingPunct="1">
                  <a:lnSpc>
                    <a:spcPct val="120000"/>
                  </a:lnSpc>
                  <a:spcBef>
                    <a:spcPct val="20000"/>
                  </a:spcBef>
                  <a:spcAft>
                    <a:spcPct val="0"/>
                  </a:spcAft>
                  <a:buClr>
                    <a:srgbClr val="F4EDD0"/>
                  </a:buClr>
                  <a:buSzPct val="50000"/>
                </a:pPr>
                <a:r>
                  <a:rPr kumimoji="1" lang="en-US" sz="1000" dirty="0">
                    <a:solidFill>
                      <a:schemeClr val="bg1"/>
                    </a:solidFill>
                    <a:latin typeface="Montserrat Light" panose="00000400000000000000" pitchFamily="2" charset="0"/>
                    <a:cs typeface="Arial" pitchFamily="34" charset="0"/>
                  </a:rPr>
                  <a:t>CICS , BMS maps, transactions</a:t>
                </a:r>
              </a:p>
              <a:p>
                <a:pPr marL="0" indent="0" eaLnBrk="1" fontAlgn="base" hangingPunct="1">
                  <a:lnSpc>
                    <a:spcPct val="120000"/>
                  </a:lnSpc>
                  <a:spcBef>
                    <a:spcPct val="20000"/>
                  </a:spcBef>
                  <a:spcAft>
                    <a:spcPct val="0"/>
                  </a:spcAft>
                  <a:buClr>
                    <a:srgbClr val="F4EDD0"/>
                  </a:buClr>
                  <a:buSzPct val="50000"/>
                </a:pPr>
                <a:r>
                  <a:rPr kumimoji="1" lang="en-US" sz="1000" dirty="0">
                    <a:solidFill>
                      <a:schemeClr val="bg1"/>
                    </a:solidFill>
                    <a:latin typeface="Montserrat Light" panose="00000400000000000000" pitchFamily="2" charset="0"/>
                    <a:cs typeface="Arial" pitchFamily="34" charset="0"/>
                  </a:rPr>
                  <a:t>Database, VSAM, DB2, DCL Gens, SQL DDL/SP, IMS </a:t>
                </a:r>
              </a:p>
            </p:txBody>
          </p:sp>
          <p:sp>
            <p:nvSpPr>
              <p:cNvPr id="7" name="Rectangle: Rounded Corners 6">
                <a:extLst>
                  <a:ext uri="{FF2B5EF4-FFF2-40B4-BE49-F238E27FC236}">
                    <a16:creationId xmlns:a16="http://schemas.microsoft.com/office/drawing/2014/main" id="{E93970F3-697E-4999-9289-C4084095341D}"/>
                  </a:ext>
                </a:extLst>
              </p:cNvPr>
              <p:cNvSpPr/>
              <p:nvPr/>
            </p:nvSpPr>
            <p:spPr>
              <a:xfrm>
                <a:off x="1283278" y="4541389"/>
                <a:ext cx="2602921" cy="896885"/>
              </a:xfrm>
              <a:prstGeom prst="roundRect">
                <a:avLst>
                  <a:gd name="adj" fmla="val 8228"/>
                </a:avLst>
              </a:prstGeom>
              <a:solidFill>
                <a:schemeClr val="accent2"/>
              </a:solidFill>
              <a:ln>
                <a:noFill/>
              </a:ln>
              <a:effectLst>
                <a:outerShdw blurRad="330200" dist="406400" dir="5400000" sx="74000" sy="74000" algn="t" rotWithShape="0">
                  <a:schemeClr val="accent2">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8925" indent="-142875">
                  <a:buFont typeface="Arial" pitchFamily="34" charset="0"/>
                  <a:buChar char="•"/>
                </a:pPr>
                <a:r>
                  <a:rPr lang="en-US" sz="1000" dirty="0">
                    <a:solidFill>
                      <a:schemeClr val="bg1"/>
                    </a:solidFill>
                    <a:latin typeface="Montserrat Light" panose="00000400000000000000" pitchFamily="2" charset="0"/>
                  </a:rPr>
                  <a:t>Job schedule</a:t>
                </a:r>
              </a:p>
              <a:p>
                <a:pPr marL="288925" indent="-142875">
                  <a:buFont typeface="Arial" pitchFamily="34" charset="0"/>
                  <a:buChar char="•"/>
                </a:pPr>
                <a:r>
                  <a:rPr lang="en-US" sz="1000" dirty="0">
                    <a:solidFill>
                      <a:schemeClr val="bg1"/>
                    </a:solidFill>
                    <a:latin typeface="Montserrat Light" panose="00000400000000000000" pitchFamily="2" charset="0"/>
                  </a:rPr>
                  <a:t>Other languages</a:t>
                </a:r>
              </a:p>
              <a:p>
                <a:pPr marL="288925" indent="-142875">
                  <a:buFont typeface="Arial" pitchFamily="34" charset="0"/>
                  <a:buChar char="•"/>
                </a:pPr>
                <a:r>
                  <a:rPr lang="en-US" sz="1000" dirty="0">
                    <a:solidFill>
                      <a:schemeClr val="bg1"/>
                    </a:solidFill>
                    <a:latin typeface="Montserrat Light" panose="00000400000000000000" pitchFamily="2" charset="0"/>
                  </a:rPr>
                  <a:t>Text documents</a:t>
                </a:r>
              </a:p>
            </p:txBody>
          </p:sp>
        </p:grpSp>
        <p:grpSp>
          <p:nvGrpSpPr>
            <p:cNvPr id="17" name="Group 16">
              <a:extLst>
                <a:ext uri="{FF2B5EF4-FFF2-40B4-BE49-F238E27FC236}">
                  <a16:creationId xmlns:a16="http://schemas.microsoft.com/office/drawing/2014/main" id="{0EB7C385-376E-4C42-8335-B9F6A8B916B4}"/>
                </a:ext>
              </a:extLst>
            </p:cNvPr>
            <p:cNvGrpSpPr/>
            <p:nvPr/>
          </p:nvGrpSpPr>
          <p:grpSpPr>
            <a:xfrm>
              <a:off x="3817874" y="3235161"/>
              <a:ext cx="1130579" cy="1474670"/>
              <a:chOff x="4263048" y="3066719"/>
              <a:chExt cx="1130579" cy="1474670"/>
            </a:xfrm>
          </p:grpSpPr>
          <p:grpSp>
            <p:nvGrpSpPr>
              <p:cNvPr id="13" name="Group 12">
                <a:extLst>
                  <a:ext uri="{FF2B5EF4-FFF2-40B4-BE49-F238E27FC236}">
                    <a16:creationId xmlns:a16="http://schemas.microsoft.com/office/drawing/2014/main" id="{4FDA750C-24CF-4210-90FE-54F24CA81156}"/>
                  </a:ext>
                </a:extLst>
              </p:cNvPr>
              <p:cNvGrpSpPr/>
              <p:nvPr/>
            </p:nvGrpSpPr>
            <p:grpSpPr>
              <a:xfrm>
                <a:off x="4369194" y="3066719"/>
                <a:ext cx="918287" cy="918411"/>
                <a:chOff x="4345342" y="3066719"/>
                <a:chExt cx="918287" cy="918411"/>
              </a:xfrm>
            </p:grpSpPr>
            <p:sp>
              <p:nvSpPr>
                <p:cNvPr id="12" name="Oval 11">
                  <a:extLst>
                    <a:ext uri="{FF2B5EF4-FFF2-40B4-BE49-F238E27FC236}">
                      <a16:creationId xmlns:a16="http://schemas.microsoft.com/office/drawing/2014/main" id="{BC7ACBEF-DEE5-4A92-A76C-A5988F27BEFD}"/>
                    </a:ext>
                  </a:extLst>
                </p:cNvPr>
                <p:cNvSpPr/>
                <p:nvPr/>
              </p:nvSpPr>
              <p:spPr>
                <a:xfrm>
                  <a:off x="4345342" y="3066719"/>
                  <a:ext cx="918287" cy="918411"/>
                </a:xfrm>
                <a:prstGeom prst="ellipse">
                  <a:avLst/>
                </a:prstGeom>
                <a:solidFill>
                  <a:schemeClr val="accent3">
                    <a:lumMod val="75000"/>
                  </a:schemeClr>
                </a:solidFill>
                <a:ln>
                  <a:noFill/>
                </a:ln>
                <a:effectLst>
                  <a:outerShdw blurRad="152400" dist="38100" dir="5400000" algn="t" rotWithShape="0">
                    <a:schemeClr val="tx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11" name="Picture 10">
                  <a:extLst>
                    <a:ext uri="{FF2B5EF4-FFF2-40B4-BE49-F238E27FC236}">
                      <a16:creationId xmlns:a16="http://schemas.microsoft.com/office/drawing/2014/main" id="{764F039E-5302-489D-B979-578282E11D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5338" y="3326777"/>
                  <a:ext cx="428845" cy="428845"/>
                </a:xfrm>
                <a:prstGeom prst="rect">
                  <a:avLst/>
                </a:prstGeom>
              </p:spPr>
            </p:pic>
          </p:grpSp>
          <p:grpSp>
            <p:nvGrpSpPr>
              <p:cNvPr id="16" name="Group 15">
                <a:extLst>
                  <a:ext uri="{FF2B5EF4-FFF2-40B4-BE49-F238E27FC236}">
                    <a16:creationId xmlns:a16="http://schemas.microsoft.com/office/drawing/2014/main" id="{DC0034BF-9197-4C97-9B2B-CC111B753D3E}"/>
                  </a:ext>
                </a:extLst>
              </p:cNvPr>
              <p:cNvGrpSpPr/>
              <p:nvPr/>
            </p:nvGrpSpPr>
            <p:grpSpPr>
              <a:xfrm>
                <a:off x="4263048" y="4079724"/>
                <a:ext cx="1130579" cy="461665"/>
                <a:chOff x="4263048" y="4079724"/>
                <a:chExt cx="1130579" cy="461665"/>
              </a:xfrm>
            </p:grpSpPr>
            <p:sp>
              <p:nvSpPr>
                <p:cNvPr id="9" name="Rectangle 8">
                  <a:extLst>
                    <a:ext uri="{FF2B5EF4-FFF2-40B4-BE49-F238E27FC236}">
                      <a16:creationId xmlns:a16="http://schemas.microsoft.com/office/drawing/2014/main" id="{61F124D2-9DF4-402C-9B83-44A7494ADC5C}"/>
                    </a:ext>
                  </a:extLst>
                </p:cNvPr>
                <p:cNvSpPr/>
                <p:nvPr/>
              </p:nvSpPr>
              <p:spPr>
                <a:xfrm>
                  <a:off x="4531622" y="4079724"/>
                  <a:ext cx="593432" cy="461665"/>
                </a:xfrm>
                <a:prstGeom prst="rect">
                  <a:avLst/>
                </a:prstGeom>
              </p:spPr>
              <p:txBody>
                <a:bodyPr wrap="none">
                  <a:spAutoFit/>
                </a:bodyPr>
                <a:lstStyle/>
                <a:p>
                  <a:pPr algn="ctr"/>
                  <a:r>
                    <a:rPr kumimoji="1" lang="en-US" sz="2400" cap="all" spc="-150" dirty="0">
                      <a:solidFill>
                        <a:schemeClr val="bg1"/>
                      </a:solidFill>
                      <a:latin typeface="Roboto Condensed Light" panose="02000000000000000000" pitchFamily="2" charset="0"/>
                      <a:ea typeface="Roboto Condensed Light" panose="02000000000000000000" pitchFamily="2" charset="0"/>
                      <a:cs typeface="Tahoma" pitchFamily="34" charset="0"/>
                    </a:rPr>
                    <a:t>ftp</a:t>
                  </a:r>
                  <a:endParaRPr lang="en-US" sz="2400" dirty="0">
                    <a:solidFill>
                      <a:schemeClr val="bg1"/>
                    </a:solidFill>
                    <a:latin typeface="Roboto Condensed Light" panose="02000000000000000000" pitchFamily="2" charset="0"/>
                    <a:ea typeface="Roboto Condensed Light" panose="02000000000000000000" pitchFamily="2" charset="0"/>
                  </a:endParaRPr>
                </a:p>
              </p:txBody>
            </p:sp>
            <p:sp>
              <p:nvSpPr>
                <p:cNvPr id="14" name="Arrow: Chevron 13">
                  <a:extLst>
                    <a:ext uri="{FF2B5EF4-FFF2-40B4-BE49-F238E27FC236}">
                      <a16:creationId xmlns:a16="http://schemas.microsoft.com/office/drawing/2014/main" id="{65EE7FA8-3C3B-497B-9E81-54A44C060AA3}"/>
                    </a:ext>
                  </a:extLst>
                </p:cNvPr>
                <p:cNvSpPr/>
                <p:nvPr/>
              </p:nvSpPr>
              <p:spPr>
                <a:xfrm>
                  <a:off x="4263048" y="4168714"/>
                  <a:ext cx="259996" cy="283685"/>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5" name="Arrow: Chevron 13">
                  <a:extLst>
                    <a:ext uri="{FF2B5EF4-FFF2-40B4-BE49-F238E27FC236}">
                      <a16:creationId xmlns:a16="http://schemas.microsoft.com/office/drawing/2014/main" id="{48A42047-18CA-477A-9367-685E3D6B88CE}"/>
                    </a:ext>
                  </a:extLst>
                </p:cNvPr>
                <p:cNvSpPr/>
                <p:nvPr/>
              </p:nvSpPr>
              <p:spPr>
                <a:xfrm>
                  <a:off x="5133631" y="4168714"/>
                  <a:ext cx="259996" cy="283685"/>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sp>
          <p:nvSpPr>
            <p:cNvPr id="20" name="Rectangle 19">
              <a:extLst>
                <a:ext uri="{FF2B5EF4-FFF2-40B4-BE49-F238E27FC236}">
                  <a16:creationId xmlns:a16="http://schemas.microsoft.com/office/drawing/2014/main" id="{7DCFC9F7-82A1-4125-BC4B-95E6B8E36E3C}"/>
                </a:ext>
              </a:extLst>
            </p:cNvPr>
            <p:cNvSpPr/>
            <p:nvPr/>
          </p:nvSpPr>
          <p:spPr>
            <a:xfrm>
              <a:off x="5690732" y="2359896"/>
              <a:ext cx="3388620" cy="369332"/>
            </a:xfrm>
            <a:prstGeom prst="rect">
              <a:avLst/>
            </a:prstGeom>
          </p:spPr>
          <p:txBody>
            <a:bodyPr wrap="none">
              <a:spAutoFit/>
            </a:bodyPr>
            <a:lstStyle/>
            <a:p>
              <a:r>
                <a:rPr lang="en-US" dirty="0">
                  <a:solidFill>
                    <a:schemeClr val="bg1"/>
                  </a:solidFill>
                  <a:latin typeface="Montserrat Light" panose="00000400000000000000" pitchFamily="2" charset="0"/>
                  <a:cs typeface="Arial" pitchFamily="34" charset="0"/>
                </a:rPr>
                <a:t>CM </a:t>
              </a:r>
              <a:r>
                <a:rPr lang="en-US" dirty="0" err="1">
                  <a:solidFill>
                    <a:schemeClr val="bg1"/>
                  </a:solidFill>
                  <a:latin typeface="Montserrat Light" panose="00000400000000000000" pitchFamily="2" charset="0"/>
                  <a:cs typeface="Arial" pitchFamily="34" charset="0"/>
                </a:rPr>
                <a:t>evolveIT</a:t>
              </a:r>
              <a:r>
                <a:rPr lang="en-US" dirty="0">
                  <a:solidFill>
                    <a:schemeClr val="bg1"/>
                  </a:solidFill>
                  <a:latin typeface="Montserrat Light" panose="00000400000000000000" pitchFamily="2" charset="0"/>
                  <a:cs typeface="Arial" pitchFamily="34" charset="0"/>
                </a:rPr>
                <a:t> Windows Server</a:t>
              </a:r>
            </a:p>
          </p:txBody>
        </p:sp>
        <p:grpSp>
          <p:nvGrpSpPr>
            <p:cNvPr id="34" name="Group 33">
              <a:extLst>
                <a:ext uri="{FF2B5EF4-FFF2-40B4-BE49-F238E27FC236}">
                  <a16:creationId xmlns:a16="http://schemas.microsoft.com/office/drawing/2014/main" id="{54AC0AD3-82C5-425C-94BC-77ACB3D33BA8}"/>
                </a:ext>
              </a:extLst>
            </p:cNvPr>
            <p:cNvGrpSpPr/>
            <p:nvPr/>
          </p:nvGrpSpPr>
          <p:grpSpPr>
            <a:xfrm>
              <a:off x="5293889" y="2830964"/>
              <a:ext cx="4182306" cy="2607310"/>
              <a:chOff x="5293889" y="2830964"/>
              <a:chExt cx="4182306" cy="2607310"/>
            </a:xfrm>
          </p:grpSpPr>
          <p:sp>
            <p:nvSpPr>
              <p:cNvPr id="19" name="Rectangle: Rounded Corners 18">
                <a:extLst>
                  <a:ext uri="{FF2B5EF4-FFF2-40B4-BE49-F238E27FC236}">
                    <a16:creationId xmlns:a16="http://schemas.microsoft.com/office/drawing/2014/main" id="{80FDEFD4-0FA2-4C29-8B97-D8388814662B}"/>
                  </a:ext>
                </a:extLst>
              </p:cNvPr>
              <p:cNvSpPr/>
              <p:nvPr/>
            </p:nvSpPr>
            <p:spPr>
              <a:xfrm>
                <a:off x="5293889" y="2830964"/>
                <a:ext cx="4182306" cy="2607310"/>
              </a:xfrm>
              <a:prstGeom prst="roundRect">
                <a:avLst>
                  <a:gd name="adj" fmla="val 2358"/>
                </a:avLst>
              </a:prstGeom>
              <a:solidFill>
                <a:schemeClr val="accent1"/>
              </a:solidFill>
              <a:ln>
                <a:noFill/>
              </a:ln>
              <a:effectLst>
                <a:outerShdw blurRad="330200" dist="800100" dir="5400000" sx="74000" sy="74000" algn="t" rotWithShape="0">
                  <a:schemeClr val="accent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1" name="TextBox 20">
                <a:extLst>
                  <a:ext uri="{FF2B5EF4-FFF2-40B4-BE49-F238E27FC236}">
                    <a16:creationId xmlns:a16="http://schemas.microsoft.com/office/drawing/2014/main" id="{76000342-AD4E-4FD7-973A-920C9265C283}"/>
                  </a:ext>
                </a:extLst>
              </p:cNvPr>
              <p:cNvSpPr txBox="1"/>
              <p:nvPr/>
            </p:nvSpPr>
            <p:spPr>
              <a:xfrm>
                <a:off x="5610226" y="4694556"/>
                <a:ext cx="3549634" cy="400110"/>
              </a:xfrm>
              <a:prstGeom prst="rect">
                <a:avLst/>
              </a:prstGeom>
              <a:noFill/>
            </p:spPr>
            <p:txBody>
              <a:bodyPr wrap="square" rtlCol="0">
                <a:spAutoFit/>
              </a:bodyPr>
              <a:lstStyle/>
              <a:p>
                <a:pPr algn="ctr"/>
                <a:r>
                  <a:rPr lang="en-US" sz="1000" dirty="0">
                    <a:solidFill>
                      <a:schemeClr val="bg1"/>
                    </a:solidFill>
                    <a:latin typeface="Montserrat Light" panose="00000400000000000000" pitchFamily="2" charset="0"/>
                    <a:cs typeface="Arial" pitchFamily="34" charset="0"/>
                  </a:rPr>
                  <a:t>CM evolveIT install complete: </a:t>
                </a:r>
              </a:p>
              <a:p>
                <a:pPr algn="ctr"/>
                <a:r>
                  <a:rPr lang="en-US" sz="1000" dirty="0">
                    <a:solidFill>
                      <a:schemeClr val="bg1"/>
                    </a:solidFill>
                    <a:latin typeface="Montserrat Light" panose="00000400000000000000" pitchFamily="2" charset="0"/>
                    <a:cs typeface="Arial" pitchFamily="34" charset="0"/>
                  </a:rPr>
                  <a:t>No additional software required</a:t>
                </a:r>
              </a:p>
            </p:txBody>
          </p:sp>
          <p:sp>
            <p:nvSpPr>
              <p:cNvPr id="22" name="Text Box 17">
                <a:extLst>
                  <a:ext uri="{FF2B5EF4-FFF2-40B4-BE49-F238E27FC236}">
                    <a16:creationId xmlns:a16="http://schemas.microsoft.com/office/drawing/2014/main" id="{390B6BD1-1ED6-494C-B3D9-17F418051634}"/>
                  </a:ext>
                </a:extLst>
              </p:cNvPr>
              <p:cNvSpPr txBox="1">
                <a:spLocks noChangeArrowheads="1"/>
              </p:cNvSpPr>
              <p:nvPr/>
            </p:nvSpPr>
            <p:spPr bwMode="auto">
              <a:xfrm>
                <a:off x="8017739" y="4117500"/>
                <a:ext cx="1280160" cy="460441"/>
              </a:xfrm>
              <a:prstGeom prst="rect">
                <a:avLst/>
              </a:prstGeom>
              <a:no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buClr>
                    <a:srgbClr val="F4EDD0"/>
                  </a:buClr>
                  <a:buSzPct val="50000"/>
                  <a:buFont typeface="Wingdings" pitchFamily="2" charset="2"/>
                  <a:buNone/>
                </a:pPr>
                <a:r>
                  <a:rPr kumimoji="1" lang="en-US" sz="1200" dirty="0" err="1">
                    <a:solidFill>
                      <a:schemeClr val="bg1"/>
                    </a:solidFill>
                    <a:latin typeface="Montserrat Light" panose="00000400000000000000" pitchFamily="2" charset="0"/>
                  </a:rPr>
                  <a:t>MetaData</a:t>
                </a:r>
                <a:r>
                  <a:rPr kumimoji="1" lang="en-US" sz="1200" dirty="0">
                    <a:solidFill>
                      <a:schemeClr val="bg1"/>
                    </a:solidFill>
                    <a:latin typeface="Montserrat Light" panose="00000400000000000000" pitchFamily="2" charset="0"/>
                  </a:rPr>
                  <a:t> Repository</a:t>
                </a:r>
              </a:p>
            </p:txBody>
          </p:sp>
          <p:sp>
            <p:nvSpPr>
              <p:cNvPr id="23" name="TextBox 22">
                <a:extLst>
                  <a:ext uri="{FF2B5EF4-FFF2-40B4-BE49-F238E27FC236}">
                    <a16:creationId xmlns:a16="http://schemas.microsoft.com/office/drawing/2014/main" id="{ACAA45AF-42E4-417E-BD9E-897C1E6FB9A3}"/>
                  </a:ext>
                </a:extLst>
              </p:cNvPr>
              <p:cNvSpPr txBox="1"/>
              <p:nvPr/>
            </p:nvSpPr>
            <p:spPr>
              <a:xfrm>
                <a:off x="6744962" y="4116888"/>
                <a:ext cx="1280160" cy="461665"/>
              </a:xfrm>
              <a:prstGeom prst="rect">
                <a:avLst/>
              </a:prstGeom>
              <a:noFill/>
            </p:spPr>
            <p:txBody>
              <a:bodyPr wrap="square" rtlCol="0">
                <a:spAutoFit/>
              </a:bodyPr>
              <a:lstStyle/>
              <a:p>
                <a:pPr algn="ctr"/>
                <a:r>
                  <a:rPr lang="en-US" sz="1200" dirty="0">
                    <a:solidFill>
                      <a:schemeClr val="bg1"/>
                    </a:solidFill>
                    <a:latin typeface="Montserrat Light" panose="00000400000000000000" pitchFamily="2" charset="0"/>
                    <a:ea typeface="Tahoma" pitchFamily="34" charset="0"/>
                    <a:cs typeface="Tahoma" pitchFamily="34" charset="0"/>
                  </a:rPr>
                  <a:t>Discovery</a:t>
                </a:r>
              </a:p>
              <a:p>
                <a:pPr algn="ctr"/>
                <a:r>
                  <a:rPr lang="en-US" sz="1200" dirty="0">
                    <a:solidFill>
                      <a:schemeClr val="bg1"/>
                    </a:solidFill>
                    <a:latin typeface="Montserrat Light" panose="00000400000000000000" pitchFamily="2" charset="0"/>
                    <a:ea typeface="Tahoma" pitchFamily="34" charset="0"/>
                    <a:cs typeface="Tahoma" pitchFamily="34" charset="0"/>
                  </a:rPr>
                  <a:t>Workbench</a:t>
                </a:r>
              </a:p>
            </p:txBody>
          </p:sp>
          <p:sp>
            <p:nvSpPr>
              <p:cNvPr id="24" name="TextBox 23">
                <a:extLst>
                  <a:ext uri="{FF2B5EF4-FFF2-40B4-BE49-F238E27FC236}">
                    <a16:creationId xmlns:a16="http://schemas.microsoft.com/office/drawing/2014/main" id="{86C28287-EC39-414A-8AA4-70461B9477B1}"/>
                  </a:ext>
                </a:extLst>
              </p:cNvPr>
              <p:cNvSpPr txBox="1"/>
              <p:nvPr/>
            </p:nvSpPr>
            <p:spPr>
              <a:xfrm>
                <a:off x="5472185" y="4116888"/>
                <a:ext cx="1280160" cy="461665"/>
              </a:xfrm>
              <a:prstGeom prst="rect">
                <a:avLst/>
              </a:prstGeom>
              <a:noFill/>
            </p:spPr>
            <p:txBody>
              <a:bodyPr wrap="square" rtlCol="0">
                <a:spAutoFit/>
              </a:bodyPr>
              <a:lstStyle/>
              <a:p>
                <a:pPr algn="ctr"/>
                <a:r>
                  <a:rPr lang="en-US" sz="1200" dirty="0">
                    <a:solidFill>
                      <a:schemeClr val="bg1"/>
                    </a:solidFill>
                    <a:latin typeface="Montserrat Light" panose="00000400000000000000" pitchFamily="2" charset="0"/>
                    <a:ea typeface="Tahoma" pitchFamily="34" charset="0"/>
                    <a:cs typeface="Tahoma" pitchFamily="34" charset="0"/>
                  </a:rPr>
                  <a:t>Staging </a:t>
                </a:r>
              </a:p>
              <a:p>
                <a:pPr algn="ctr"/>
                <a:r>
                  <a:rPr lang="en-US" sz="1200" dirty="0">
                    <a:solidFill>
                      <a:schemeClr val="bg1"/>
                    </a:solidFill>
                    <a:latin typeface="Montserrat Light" panose="00000400000000000000" pitchFamily="2" charset="0"/>
                    <a:ea typeface="Tahoma" pitchFamily="34" charset="0"/>
                    <a:cs typeface="Tahoma" pitchFamily="34" charset="0"/>
                  </a:rPr>
                  <a:t>Directories</a:t>
                </a:r>
              </a:p>
            </p:txBody>
          </p:sp>
          <p:pic>
            <p:nvPicPr>
              <p:cNvPr id="27" name="Picture 26">
                <a:extLst>
                  <a:ext uri="{FF2B5EF4-FFF2-40B4-BE49-F238E27FC236}">
                    <a16:creationId xmlns:a16="http://schemas.microsoft.com/office/drawing/2014/main" id="{F89532F9-800D-4135-A8E2-6C14267799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1552" y="3542657"/>
                <a:ext cx="481426" cy="481426"/>
              </a:xfrm>
              <a:prstGeom prst="rect">
                <a:avLst/>
              </a:prstGeom>
            </p:spPr>
          </p:pic>
          <p:pic>
            <p:nvPicPr>
              <p:cNvPr id="29" name="Picture 28">
                <a:extLst>
                  <a:ext uri="{FF2B5EF4-FFF2-40B4-BE49-F238E27FC236}">
                    <a16:creationId xmlns:a16="http://schemas.microsoft.com/office/drawing/2014/main" id="{D4AADAEC-4463-4D02-ABD7-5EEA0C5EEE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40838" y="3543789"/>
                <a:ext cx="479162" cy="479162"/>
              </a:xfrm>
              <a:prstGeom prst="rect">
                <a:avLst/>
              </a:prstGeom>
            </p:spPr>
          </p:pic>
          <p:pic>
            <p:nvPicPr>
              <p:cNvPr id="31" name="Picture 30">
                <a:extLst>
                  <a:ext uri="{FF2B5EF4-FFF2-40B4-BE49-F238E27FC236}">
                    <a16:creationId xmlns:a16="http://schemas.microsoft.com/office/drawing/2014/main" id="{223F86DF-7AD7-4406-8601-EA8A0F51563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09512" y="3542656"/>
                <a:ext cx="496615" cy="496615"/>
              </a:xfrm>
              <a:prstGeom prst="rect">
                <a:avLst/>
              </a:prstGeom>
            </p:spPr>
          </p:pic>
          <p:sp>
            <p:nvSpPr>
              <p:cNvPr id="32" name="Arrow: Chevron 13">
                <a:extLst>
                  <a:ext uri="{FF2B5EF4-FFF2-40B4-BE49-F238E27FC236}">
                    <a16:creationId xmlns:a16="http://schemas.microsoft.com/office/drawing/2014/main" id="{2F10C516-44CF-4BBF-9AF2-F4612022FD3E}"/>
                  </a:ext>
                </a:extLst>
              </p:cNvPr>
              <p:cNvSpPr/>
              <p:nvPr/>
            </p:nvSpPr>
            <p:spPr>
              <a:xfrm>
                <a:off x="6655198" y="3810362"/>
                <a:ext cx="178636" cy="211883"/>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bg1"/>
              </a:solidFill>
              <a:ln>
                <a:noFill/>
              </a:ln>
              <a:effectLst>
                <a:outerShdw blurRad="127000" dist="38100" dir="5400000" algn="t" rotWithShape="0">
                  <a:schemeClr val="tx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Arrow: Chevron 13">
                <a:extLst>
                  <a:ext uri="{FF2B5EF4-FFF2-40B4-BE49-F238E27FC236}">
                    <a16:creationId xmlns:a16="http://schemas.microsoft.com/office/drawing/2014/main" id="{D1370D5D-1F26-4CB1-8EEF-D0FECBCD0CCB}"/>
                  </a:ext>
                </a:extLst>
              </p:cNvPr>
              <p:cNvSpPr/>
              <p:nvPr/>
            </p:nvSpPr>
            <p:spPr>
              <a:xfrm>
                <a:off x="7931016" y="3810362"/>
                <a:ext cx="178636" cy="211883"/>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bg1"/>
              </a:solidFill>
              <a:ln>
                <a:noFill/>
              </a:ln>
              <a:effectLst>
                <a:outerShdw blurRad="127000" dist="38100" dir="5400000" algn="t" rotWithShape="0">
                  <a:schemeClr val="tx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35" name="Group 34">
              <a:extLst>
                <a:ext uri="{FF2B5EF4-FFF2-40B4-BE49-F238E27FC236}">
                  <a16:creationId xmlns:a16="http://schemas.microsoft.com/office/drawing/2014/main" id="{4E507494-E1A3-4706-8D7F-EECDC796B3E3}"/>
                </a:ext>
              </a:extLst>
            </p:cNvPr>
            <p:cNvGrpSpPr/>
            <p:nvPr/>
          </p:nvGrpSpPr>
          <p:grpSpPr>
            <a:xfrm>
              <a:off x="10068878" y="3235161"/>
              <a:ext cx="1228220" cy="1643699"/>
              <a:chOff x="4214228" y="3066719"/>
              <a:chExt cx="1228220" cy="1643699"/>
            </a:xfrm>
          </p:grpSpPr>
          <p:grpSp>
            <p:nvGrpSpPr>
              <p:cNvPr id="36" name="Group 35">
                <a:extLst>
                  <a:ext uri="{FF2B5EF4-FFF2-40B4-BE49-F238E27FC236}">
                    <a16:creationId xmlns:a16="http://schemas.microsoft.com/office/drawing/2014/main" id="{AF19F84B-C44B-4097-B94F-43529361DC2B}"/>
                  </a:ext>
                </a:extLst>
              </p:cNvPr>
              <p:cNvGrpSpPr/>
              <p:nvPr/>
            </p:nvGrpSpPr>
            <p:grpSpPr>
              <a:xfrm>
                <a:off x="4369194" y="3066719"/>
                <a:ext cx="918287" cy="918411"/>
                <a:chOff x="4345342" y="3066719"/>
                <a:chExt cx="918287" cy="918411"/>
              </a:xfrm>
            </p:grpSpPr>
            <p:sp>
              <p:nvSpPr>
                <p:cNvPr id="41" name="Oval 40">
                  <a:extLst>
                    <a:ext uri="{FF2B5EF4-FFF2-40B4-BE49-F238E27FC236}">
                      <a16:creationId xmlns:a16="http://schemas.microsoft.com/office/drawing/2014/main" id="{783199DD-BA95-4DBD-ABA5-944431259C35}"/>
                    </a:ext>
                  </a:extLst>
                </p:cNvPr>
                <p:cNvSpPr/>
                <p:nvPr/>
              </p:nvSpPr>
              <p:spPr>
                <a:xfrm>
                  <a:off x="4345342" y="3066719"/>
                  <a:ext cx="918287" cy="918411"/>
                </a:xfrm>
                <a:prstGeom prst="ellipse">
                  <a:avLst/>
                </a:prstGeom>
                <a:solidFill>
                  <a:schemeClr val="accent3">
                    <a:lumMod val="75000"/>
                  </a:schemeClr>
                </a:solidFill>
                <a:ln>
                  <a:noFill/>
                </a:ln>
                <a:effectLst>
                  <a:outerShdw blurRad="152400" dist="38100" dir="5400000" algn="t" rotWithShape="0">
                    <a:schemeClr val="tx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42" name="Picture 41">
                  <a:extLst>
                    <a:ext uri="{FF2B5EF4-FFF2-40B4-BE49-F238E27FC236}">
                      <a16:creationId xmlns:a16="http://schemas.microsoft.com/office/drawing/2014/main" id="{4E736D36-5731-4CFA-9A30-733F85C1EFF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90063" y="3311502"/>
                  <a:ext cx="428845" cy="428845"/>
                </a:xfrm>
                <a:prstGeom prst="rect">
                  <a:avLst/>
                </a:prstGeom>
              </p:spPr>
            </p:pic>
          </p:grpSp>
          <p:sp>
            <p:nvSpPr>
              <p:cNvPr id="38" name="Rectangle 37">
                <a:extLst>
                  <a:ext uri="{FF2B5EF4-FFF2-40B4-BE49-F238E27FC236}">
                    <a16:creationId xmlns:a16="http://schemas.microsoft.com/office/drawing/2014/main" id="{B784CCD3-DB8F-42BC-951A-E583619ABFF8}"/>
                  </a:ext>
                </a:extLst>
              </p:cNvPr>
              <p:cNvSpPr/>
              <p:nvPr/>
            </p:nvSpPr>
            <p:spPr>
              <a:xfrm>
                <a:off x="4214228" y="4105124"/>
                <a:ext cx="1228220" cy="605294"/>
              </a:xfrm>
              <a:prstGeom prst="rect">
                <a:avLst/>
              </a:prstGeom>
            </p:spPr>
            <p:txBody>
              <a:bodyPr wrap="none">
                <a:spAutoFit/>
              </a:bodyPr>
              <a:lstStyle/>
              <a:p>
                <a:pPr algn="ctr">
                  <a:lnSpc>
                    <a:spcPts val="2000"/>
                  </a:lnSpc>
                </a:pPr>
                <a:r>
                  <a:rPr kumimoji="1" lang="en-US" sz="2400" cap="all" spc="-150" dirty="0">
                    <a:solidFill>
                      <a:schemeClr val="bg1"/>
                    </a:solidFill>
                    <a:latin typeface="Roboto Condensed Light" panose="02000000000000000000" pitchFamily="2" charset="0"/>
                    <a:ea typeface="Roboto Condensed Light" panose="02000000000000000000" pitchFamily="2" charset="0"/>
                    <a:cs typeface="Tahoma" pitchFamily="34" charset="0"/>
                  </a:rPr>
                  <a:t>Analysis</a:t>
                </a:r>
              </a:p>
              <a:p>
                <a:pPr algn="ctr">
                  <a:lnSpc>
                    <a:spcPts val="2000"/>
                  </a:lnSpc>
                </a:pPr>
                <a:r>
                  <a:rPr kumimoji="1" lang="en-US" sz="2400" cap="all" spc="-150" dirty="0">
                    <a:solidFill>
                      <a:schemeClr val="bg1"/>
                    </a:solidFill>
                    <a:latin typeface="Roboto Condensed Light" panose="02000000000000000000" pitchFamily="2" charset="0"/>
                    <a:ea typeface="Roboto Condensed Light" panose="02000000000000000000" pitchFamily="2" charset="0"/>
                    <a:cs typeface="Tahoma" pitchFamily="34" charset="0"/>
                  </a:rPr>
                  <a:t>Clients</a:t>
                </a:r>
              </a:p>
            </p:txBody>
          </p:sp>
        </p:grpSp>
        <p:grpSp>
          <p:nvGrpSpPr>
            <p:cNvPr id="45" name="Group 44">
              <a:extLst>
                <a:ext uri="{FF2B5EF4-FFF2-40B4-BE49-F238E27FC236}">
                  <a16:creationId xmlns:a16="http://schemas.microsoft.com/office/drawing/2014/main" id="{8E799634-A271-4F07-AA72-207B676D300F}"/>
                </a:ext>
              </a:extLst>
            </p:cNvPr>
            <p:cNvGrpSpPr/>
            <p:nvPr/>
          </p:nvGrpSpPr>
          <p:grpSpPr>
            <a:xfrm>
              <a:off x="9696161" y="4203569"/>
              <a:ext cx="264572" cy="499243"/>
              <a:chOff x="4512595" y="4337154"/>
              <a:chExt cx="264572" cy="499243"/>
            </a:xfrm>
          </p:grpSpPr>
          <p:sp>
            <p:nvSpPr>
              <p:cNvPr id="43" name="Arrow: Chevron 13">
                <a:extLst>
                  <a:ext uri="{FF2B5EF4-FFF2-40B4-BE49-F238E27FC236}">
                    <a16:creationId xmlns:a16="http://schemas.microsoft.com/office/drawing/2014/main" id="{A3C42C4F-2975-4B64-B59D-DA82AC9F8C03}"/>
                  </a:ext>
                </a:extLst>
              </p:cNvPr>
              <p:cNvSpPr/>
              <p:nvPr/>
            </p:nvSpPr>
            <p:spPr>
              <a:xfrm>
                <a:off x="4512595" y="4552712"/>
                <a:ext cx="259996" cy="283685"/>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Arrow: Chevron 13">
                <a:extLst>
                  <a:ext uri="{FF2B5EF4-FFF2-40B4-BE49-F238E27FC236}">
                    <a16:creationId xmlns:a16="http://schemas.microsoft.com/office/drawing/2014/main" id="{7C13B2A8-D747-402B-8FD0-79003A26CC6A}"/>
                  </a:ext>
                </a:extLst>
              </p:cNvPr>
              <p:cNvSpPr/>
              <p:nvPr/>
            </p:nvSpPr>
            <p:spPr>
              <a:xfrm flipH="1">
                <a:off x="4517171" y="4337154"/>
                <a:ext cx="259996" cy="283685"/>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sp>
        <p:nvSpPr>
          <p:cNvPr id="2" name="Footer Placeholder 1">
            <a:extLst>
              <a:ext uri="{FF2B5EF4-FFF2-40B4-BE49-F238E27FC236}">
                <a16:creationId xmlns:a16="http://schemas.microsoft.com/office/drawing/2014/main" id="{1FE161F2-030B-4F05-86C5-A3450E5E3EAE}"/>
              </a:ext>
            </a:extLst>
          </p:cNvPr>
          <p:cNvSpPr>
            <a:spLocks noGrp="1"/>
          </p:cNvSpPr>
          <p:nvPr>
            <p:ph type="ftr" sz="quarter" idx="11"/>
          </p:nvPr>
        </p:nvSpPr>
        <p:spPr/>
        <p:txBody>
          <a:bodyPr/>
          <a:lstStyle/>
          <a:p>
            <a:r>
              <a:rPr lang="en-US"/>
              <a:t>©CM First Group. All rights reserved.</a:t>
            </a:r>
          </a:p>
        </p:txBody>
      </p:sp>
      <p:sp>
        <p:nvSpPr>
          <p:cNvPr id="8" name="Slide Number Placeholder 7">
            <a:extLst>
              <a:ext uri="{FF2B5EF4-FFF2-40B4-BE49-F238E27FC236}">
                <a16:creationId xmlns:a16="http://schemas.microsoft.com/office/drawing/2014/main" id="{948AD4BE-CA4D-4C43-8241-4A8E1A261634}"/>
              </a:ext>
            </a:extLst>
          </p:cNvPr>
          <p:cNvSpPr>
            <a:spLocks noGrp="1"/>
          </p:cNvSpPr>
          <p:nvPr>
            <p:ph type="sldNum" sz="quarter" idx="12"/>
          </p:nvPr>
        </p:nvSpPr>
        <p:spPr/>
        <p:txBody>
          <a:bodyPr/>
          <a:lstStyle/>
          <a:p>
            <a:fld id="{B66EF6C8-8370-40C3-B0C2-8B9C40C16540}" type="slidenum">
              <a:rPr lang="en-US" smtClean="0"/>
              <a:t>13</a:t>
            </a:fld>
            <a:endParaRPr lang="en-US"/>
          </a:p>
        </p:txBody>
      </p:sp>
    </p:spTree>
    <p:extLst>
      <p:ext uri="{BB962C8B-B14F-4D97-AF65-F5344CB8AC3E}">
        <p14:creationId xmlns:p14="http://schemas.microsoft.com/office/powerpoint/2010/main" val="2045745465"/>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CFB14D4-4DEA-40C9-9041-968A97480DB6}"/>
              </a:ext>
            </a:extLst>
          </p:cNvPr>
          <p:cNvSpPr/>
          <p:nvPr/>
        </p:nvSpPr>
        <p:spPr>
          <a:xfrm>
            <a:off x="0" y="0"/>
            <a:ext cx="12192000" cy="5531005"/>
          </a:xfrm>
          <a:prstGeom prst="rect">
            <a:avLst/>
          </a:prstGeom>
          <a:blipFill dpi="0" rotWithShape="1">
            <a:blip r:embed="rId2">
              <a:extLst>
                <a:ext uri="{28A0092B-C50C-407E-A947-70E740481C1C}">
                  <a14:useLocalDpi xmlns:a14="http://schemas.microsoft.com/office/drawing/2010/main" val="0"/>
                </a:ext>
              </a:extLst>
            </a:blip>
            <a:srcRect/>
            <a:stretch>
              <a:fillRect b="-102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25EF8A8F-B3A1-4CE0-B6B1-C6AB4A81EEF9}"/>
              </a:ext>
            </a:extLst>
          </p:cNvPr>
          <p:cNvGrpSpPr/>
          <p:nvPr/>
        </p:nvGrpSpPr>
        <p:grpSpPr>
          <a:xfrm>
            <a:off x="4583151" y="1594624"/>
            <a:ext cx="7332184" cy="4366916"/>
            <a:chOff x="2205278" y="982033"/>
            <a:chExt cx="8639540" cy="5229195"/>
          </a:xfrm>
        </p:grpSpPr>
        <p:pic>
          <p:nvPicPr>
            <p:cNvPr id="4" name="Picture 3">
              <a:extLst>
                <a:ext uri="{FF2B5EF4-FFF2-40B4-BE49-F238E27FC236}">
                  <a16:creationId xmlns:a16="http://schemas.microsoft.com/office/drawing/2014/main" id="{1AEE5E2D-48B3-4E79-A5B7-47B74687185E}"/>
                </a:ext>
              </a:extLst>
            </p:cNvPr>
            <p:cNvPicPr>
              <a:picLocks noChangeAspect="1"/>
            </p:cNvPicPr>
            <p:nvPr/>
          </p:nvPicPr>
          <p:blipFill rotWithShape="1">
            <a:blip r:embed="rId3"/>
            <a:srcRect l="12437" t="14982" r="17262" b="6959"/>
            <a:stretch/>
          </p:blipFill>
          <p:spPr>
            <a:xfrm>
              <a:off x="3283415" y="1257857"/>
              <a:ext cx="6563112" cy="4105879"/>
            </a:xfrm>
            <a:prstGeom prst="rect">
              <a:avLst/>
            </a:prstGeom>
          </p:spPr>
        </p:pic>
        <p:pic>
          <p:nvPicPr>
            <p:cNvPr id="6" name="Picture 5">
              <a:extLst>
                <a:ext uri="{FF2B5EF4-FFF2-40B4-BE49-F238E27FC236}">
                  <a16:creationId xmlns:a16="http://schemas.microsoft.com/office/drawing/2014/main" id="{236412E2-B971-4290-A6E9-ADC6D84F0D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5278" y="982033"/>
              <a:ext cx="8639540" cy="5229195"/>
            </a:xfrm>
            <a:prstGeom prst="rect">
              <a:avLst/>
            </a:prstGeom>
          </p:spPr>
        </p:pic>
      </p:grpSp>
      <p:sp>
        <p:nvSpPr>
          <p:cNvPr id="2" name="Rectangle 1">
            <a:extLst>
              <a:ext uri="{FF2B5EF4-FFF2-40B4-BE49-F238E27FC236}">
                <a16:creationId xmlns:a16="http://schemas.microsoft.com/office/drawing/2014/main" id="{649582B9-9E02-43DE-AD3A-1166F237DA5A}"/>
              </a:ext>
            </a:extLst>
          </p:cNvPr>
          <p:cNvSpPr/>
          <p:nvPr/>
        </p:nvSpPr>
        <p:spPr>
          <a:xfrm>
            <a:off x="841440" y="2459007"/>
            <a:ext cx="5018019" cy="1404167"/>
          </a:xfrm>
          <a:prstGeom prst="rect">
            <a:avLst/>
          </a:prstGeom>
        </p:spPr>
        <p:txBody>
          <a:bodyPr wrap="square">
            <a:spAutoFit/>
          </a:bodyPr>
          <a:lstStyle/>
          <a:p>
            <a:pPr>
              <a:lnSpc>
                <a:spcPts val="5000"/>
              </a:lnSpc>
            </a:pPr>
            <a:r>
              <a:rPr lang="en-US" sz="7200" kern="0" spc="-300" dirty="0" err="1">
                <a:solidFill>
                  <a:schemeClr val="bg1"/>
                </a:solidFill>
                <a:latin typeface="Roboto Condensed Light" panose="02000000000000000000" pitchFamily="2" charset="0"/>
                <a:ea typeface="Roboto Condensed Light" panose="02000000000000000000" pitchFamily="2" charset="0"/>
                <a:cs typeface="Arial" pitchFamily="34" charset="0"/>
              </a:rPr>
              <a:t>evolveIT</a:t>
            </a:r>
            <a:r>
              <a:rPr lang="en-US" sz="6000" kern="0" spc="-300" dirty="0">
                <a:solidFill>
                  <a:schemeClr val="bg1"/>
                </a:solidFill>
                <a:latin typeface="Roboto Condensed Light" panose="02000000000000000000" pitchFamily="2" charset="0"/>
                <a:ea typeface="Roboto Condensed Light" panose="02000000000000000000" pitchFamily="2" charset="0"/>
                <a:cs typeface="Arial" pitchFamily="34" charset="0"/>
              </a:rPr>
              <a:t> </a:t>
            </a:r>
          </a:p>
          <a:p>
            <a:pPr>
              <a:lnSpc>
                <a:spcPts val="5000"/>
              </a:lnSpc>
            </a:pPr>
            <a:r>
              <a:rPr lang="en-US" sz="4800" kern="0" cap="all" spc="-300" dirty="0">
                <a:solidFill>
                  <a:schemeClr val="bg1"/>
                </a:solidFill>
                <a:latin typeface="Roboto Condensed Light" panose="02000000000000000000" pitchFamily="2" charset="0"/>
                <a:ea typeface="Roboto Condensed Light" panose="02000000000000000000" pitchFamily="2" charset="0"/>
                <a:cs typeface="Arial" pitchFamily="34" charset="0"/>
              </a:rPr>
              <a:t>Architecture</a:t>
            </a:r>
          </a:p>
        </p:txBody>
      </p:sp>
      <p:sp>
        <p:nvSpPr>
          <p:cNvPr id="5" name="Rectangle 4">
            <a:extLst>
              <a:ext uri="{FF2B5EF4-FFF2-40B4-BE49-F238E27FC236}">
                <a16:creationId xmlns:a16="http://schemas.microsoft.com/office/drawing/2014/main" id="{47068754-B6FC-4478-ADA8-C40F7CBBC2D5}"/>
              </a:ext>
            </a:extLst>
          </p:cNvPr>
          <p:cNvSpPr/>
          <p:nvPr/>
        </p:nvSpPr>
        <p:spPr>
          <a:xfrm>
            <a:off x="841441" y="3863174"/>
            <a:ext cx="3899002" cy="707886"/>
          </a:xfrm>
          <a:prstGeom prst="rect">
            <a:avLst/>
          </a:prstGeom>
        </p:spPr>
        <p:txBody>
          <a:bodyPr wrap="square">
            <a:spAutoFit/>
          </a:bodyPr>
          <a:lstStyle/>
          <a:p>
            <a:r>
              <a:rPr lang="en-US" sz="2000" dirty="0">
                <a:solidFill>
                  <a:schemeClr val="bg1"/>
                </a:solidFill>
                <a:latin typeface="Montserrat Light" panose="00000400000000000000" pitchFamily="2" charset="0"/>
              </a:rPr>
              <a:t>A Single Dashboard View of All System Components</a:t>
            </a:r>
            <a:endParaRPr lang="en-US" sz="2000" dirty="0">
              <a:solidFill>
                <a:schemeClr val="bg1"/>
              </a:solidFill>
            </a:endParaRPr>
          </a:p>
        </p:txBody>
      </p:sp>
      <p:sp>
        <p:nvSpPr>
          <p:cNvPr id="8" name="Footer Placeholder 7">
            <a:extLst>
              <a:ext uri="{FF2B5EF4-FFF2-40B4-BE49-F238E27FC236}">
                <a16:creationId xmlns:a16="http://schemas.microsoft.com/office/drawing/2014/main" id="{CF86D2B9-1CC2-419A-85D9-773686666DFE}"/>
              </a:ext>
            </a:extLst>
          </p:cNvPr>
          <p:cNvSpPr>
            <a:spLocks noGrp="1"/>
          </p:cNvSpPr>
          <p:nvPr>
            <p:ph type="ftr" sz="quarter" idx="11"/>
          </p:nvPr>
        </p:nvSpPr>
        <p:spPr/>
        <p:txBody>
          <a:bodyPr/>
          <a:lstStyle/>
          <a:p>
            <a:r>
              <a:rPr lang="en-US"/>
              <a:t>©CM First Group. All rights reserved.</a:t>
            </a:r>
          </a:p>
        </p:txBody>
      </p:sp>
      <p:sp>
        <p:nvSpPr>
          <p:cNvPr id="9" name="Slide Number Placeholder 8">
            <a:extLst>
              <a:ext uri="{FF2B5EF4-FFF2-40B4-BE49-F238E27FC236}">
                <a16:creationId xmlns:a16="http://schemas.microsoft.com/office/drawing/2014/main" id="{88910864-2249-4E9C-B25F-85858275B917}"/>
              </a:ext>
            </a:extLst>
          </p:cNvPr>
          <p:cNvSpPr>
            <a:spLocks noGrp="1"/>
          </p:cNvSpPr>
          <p:nvPr>
            <p:ph type="sldNum" sz="quarter" idx="12"/>
          </p:nvPr>
        </p:nvSpPr>
        <p:spPr/>
        <p:txBody>
          <a:bodyPr/>
          <a:lstStyle/>
          <a:p>
            <a:fld id="{B66EF6C8-8370-40C3-B0C2-8B9C40C16540}" type="slidenum">
              <a:rPr lang="en-US" smtClean="0"/>
              <a:t>14</a:t>
            </a:fld>
            <a:endParaRPr lang="en-US"/>
          </a:p>
        </p:txBody>
      </p:sp>
    </p:spTree>
    <p:extLst>
      <p:ext uri="{BB962C8B-B14F-4D97-AF65-F5344CB8AC3E}">
        <p14:creationId xmlns:p14="http://schemas.microsoft.com/office/powerpoint/2010/main" val="1003503679"/>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CFB14D4-4DEA-40C9-9041-968A97480DB6}"/>
              </a:ext>
            </a:extLst>
          </p:cNvPr>
          <p:cNvSpPr/>
          <p:nvPr/>
        </p:nvSpPr>
        <p:spPr>
          <a:xfrm>
            <a:off x="0" y="0"/>
            <a:ext cx="12192000" cy="5531005"/>
          </a:xfrm>
          <a:prstGeom prst="rect">
            <a:avLst/>
          </a:prstGeom>
          <a:blipFill dpi="0" rotWithShape="1">
            <a:blip r:embed="rId2">
              <a:extLst>
                <a:ext uri="{28A0092B-C50C-407E-A947-70E740481C1C}">
                  <a14:useLocalDpi xmlns:a14="http://schemas.microsoft.com/office/drawing/2010/main" val="0"/>
                </a:ext>
              </a:extLst>
            </a:blip>
            <a:srcRect/>
            <a:stretch>
              <a:fillRect b="-102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649582B9-9E02-43DE-AD3A-1166F237DA5A}"/>
              </a:ext>
            </a:extLst>
          </p:cNvPr>
          <p:cNvSpPr/>
          <p:nvPr/>
        </p:nvSpPr>
        <p:spPr>
          <a:xfrm>
            <a:off x="841440" y="2459007"/>
            <a:ext cx="5018019" cy="1404167"/>
          </a:xfrm>
          <a:prstGeom prst="rect">
            <a:avLst/>
          </a:prstGeom>
        </p:spPr>
        <p:txBody>
          <a:bodyPr wrap="square">
            <a:spAutoFit/>
          </a:bodyPr>
          <a:lstStyle/>
          <a:p>
            <a:pPr>
              <a:lnSpc>
                <a:spcPts val="5000"/>
              </a:lnSpc>
            </a:pPr>
            <a:r>
              <a:rPr lang="en-US" sz="7200" kern="0" spc="-300" dirty="0" err="1">
                <a:solidFill>
                  <a:schemeClr val="bg1"/>
                </a:solidFill>
                <a:latin typeface="Roboto Condensed Light" panose="02000000000000000000" pitchFamily="2" charset="0"/>
                <a:ea typeface="Roboto Condensed Light" panose="02000000000000000000" pitchFamily="2" charset="0"/>
                <a:cs typeface="Arial" pitchFamily="34" charset="0"/>
              </a:rPr>
              <a:t>evolveIT</a:t>
            </a:r>
            <a:r>
              <a:rPr lang="en-US" sz="6000" kern="0" spc="-300" dirty="0">
                <a:solidFill>
                  <a:schemeClr val="bg1"/>
                </a:solidFill>
                <a:latin typeface="Roboto Condensed Light" panose="02000000000000000000" pitchFamily="2" charset="0"/>
                <a:ea typeface="Roboto Condensed Light" panose="02000000000000000000" pitchFamily="2" charset="0"/>
                <a:cs typeface="Arial" pitchFamily="34" charset="0"/>
              </a:rPr>
              <a:t> </a:t>
            </a:r>
          </a:p>
          <a:p>
            <a:pPr>
              <a:lnSpc>
                <a:spcPts val="5000"/>
              </a:lnSpc>
            </a:pPr>
            <a:r>
              <a:rPr lang="en-US" sz="4800" kern="0" cap="all" spc="-300" dirty="0">
                <a:solidFill>
                  <a:schemeClr val="bg1"/>
                </a:solidFill>
                <a:latin typeface="Roboto Condensed Light" panose="02000000000000000000" pitchFamily="2" charset="0"/>
                <a:ea typeface="Roboto Condensed Light" panose="02000000000000000000" pitchFamily="2" charset="0"/>
                <a:cs typeface="Arial" pitchFamily="34" charset="0"/>
              </a:rPr>
              <a:t>Architecture</a:t>
            </a:r>
          </a:p>
        </p:txBody>
      </p:sp>
      <p:sp>
        <p:nvSpPr>
          <p:cNvPr id="5" name="Rectangle 4">
            <a:extLst>
              <a:ext uri="{FF2B5EF4-FFF2-40B4-BE49-F238E27FC236}">
                <a16:creationId xmlns:a16="http://schemas.microsoft.com/office/drawing/2014/main" id="{47068754-B6FC-4478-ADA8-C40F7CBBC2D5}"/>
              </a:ext>
            </a:extLst>
          </p:cNvPr>
          <p:cNvSpPr/>
          <p:nvPr/>
        </p:nvSpPr>
        <p:spPr>
          <a:xfrm>
            <a:off x="841441" y="3863174"/>
            <a:ext cx="3899002" cy="707886"/>
          </a:xfrm>
          <a:prstGeom prst="rect">
            <a:avLst/>
          </a:prstGeom>
        </p:spPr>
        <p:txBody>
          <a:bodyPr wrap="square">
            <a:spAutoFit/>
          </a:bodyPr>
          <a:lstStyle/>
          <a:p>
            <a:r>
              <a:rPr lang="en-US" sz="2000" dirty="0">
                <a:solidFill>
                  <a:schemeClr val="bg1"/>
                </a:solidFill>
                <a:latin typeface="Montserrat Light" panose="00000400000000000000" pitchFamily="2" charset="0"/>
              </a:rPr>
              <a:t>Documentation 120 Pre-defined Reports/Diagrams</a:t>
            </a:r>
            <a:endParaRPr lang="en-US" sz="2000" dirty="0">
              <a:solidFill>
                <a:schemeClr val="bg1"/>
              </a:solidFill>
            </a:endParaRPr>
          </a:p>
        </p:txBody>
      </p:sp>
      <p:grpSp>
        <p:nvGrpSpPr>
          <p:cNvPr id="9" name="Group 8">
            <a:extLst>
              <a:ext uri="{FF2B5EF4-FFF2-40B4-BE49-F238E27FC236}">
                <a16:creationId xmlns:a16="http://schemas.microsoft.com/office/drawing/2014/main" id="{1CC4170F-A592-4A59-8745-E2FC29E7B199}"/>
              </a:ext>
            </a:extLst>
          </p:cNvPr>
          <p:cNvGrpSpPr/>
          <p:nvPr/>
        </p:nvGrpSpPr>
        <p:grpSpPr>
          <a:xfrm>
            <a:off x="4583151" y="1594624"/>
            <a:ext cx="7332184" cy="4366916"/>
            <a:chOff x="4583151" y="1594624"/>
            <a:chExt cx="7332184" cy="4366916"/>
          </a:xfrm>
        </p:grpSpPr>
        <p:pic>
          <p:nvPicPr>
            <p:cNvPr id="8" name="Picture 5" descr="image005">
              <a:extLst>
                <a:ext uri="{FF2B5EF4-FFF2-40B4-BE49-F238E27FC236}">
                  <a16:creationId xmlns:a16="http://schemas.microsoft.com/office/drawing/2014/main" id="{0131E98E-C90F-49CF-B27E-FAA95B6E8A8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980" t="21076" r="12600" b="7299"/>
            <a:stretch/>
          </p:blipFill>
          <p:spPr bwMode="auto">
            <a:xfrm>
              <a:off x="5441794" y="1822500"/>
              <a:ext cx="5609065" cy="3452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236412E2-B971-4290-A6E9-ADC6D84F0D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3151" y="1594624"/>
              <a:ext cx="7332184" cy="4366916"/>
            </a:xfrm>
            <a:prstGeom prst="rect">
              <a:avLst/>
            </a:prstGeom>
          </p:spPr>
        </p:pic>
      </p:grpSp>
      <p:sp>
        <p:nvSpPr>
          <p:cNvPr id="4" name="Footer Placeholder 3">
            <a:extLst>
              <a:ext uri="{FF2B5EF4-FFF2-40B4-BE49-F238E27FC236}">
                <a16:creationId xmlns:a16="http://schemas.microsoft.com/office/drawing/2014/main" id="{31CD19D8-85C0-4CBF-AFEC-70DDD6BD51A0}"/>
              </a:ext>
            </a:extLst>
          </p:cNvPr>
          <p:cNvSpPr>
            <a:spLocks noGrp="1"/>
          </p:cNvSpPr>
          <p:nvPr>
            <p:ph type="ftr" sz="quarter" idx="11"/>
          </p:nvPr>
        </p:nvSpPr>
        <p:spPr/>
        <p:txBody>
          <a:bodyPr/>
          <a:lstStyle/>
          <a:p>
            <a:r>
              <a:rPr lang="en-US"/>
              <a:t>©CM First Group. All rights reserved.</a:t>
            </a:r>
          </a:p>
        </p:txBody>
      </p:sp>
      <p:sp>
        <p:nvSpPr>
          <p:cNvPr id="7" name="Slide Number Placeholder 6">
            <a:extLst>
              <a:ext uri="{FF2B5EF4-FFF2-40B4-BE49-F238E27FC236}">
                <a16:creationId xmlns:a16="http://schemas.microsoft.com/office/drawing/2014/main" id="{C113A4DC-8BAC-4BD2-9C1E-A0CA115954B6}"/>
              </a:ext>
            </a:extLst>
          </p:cNvPr>
          <p:cNvSpPr>
            <a:spLocks noGrp="1"/>
          </p:cNvSpPr>
          <p:nvPr>
            <p:ph type="sldNum" sz="quarter" idx="12"/>
          </p:nvPr>
        </p:nvSpPr>
        <p:spPr/>
        <p:txBody>
          <a:bodyPr/>
          <a:lstStyle/>
          <a:p>
            <a:fld id="{B66EF6C8-8370-40C3-B0C2-8B9C40C16540}" type="slidenum">
              <a:rPr lang="en-US" smtClean="0"/>
              <a:t>15</a:t>
            </a:fld>
            <a:endParaRPr lang="en-US"/>
          </a:p>
        </p:txBody>
      </p:sp>
    </p:spTree>
    <p:extLst>
      <p:ext uri="{BB962C8B-B14F-4D97-AF65-F5344CB8AC3E}">
        <p14:creationId xmlns:p14="http://schemas.microsoft.com/office/powerpoint/2010/main" val="2196669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6CD63EF-C5A1-470A-8A98-DCA6B40C950A}"/>
              </a:ext>
            </a:extLst>
          </p:cNvPr>
          <p:cNvSpPr/>
          <p:nvPr/>
        </p:nvSpPr>
        <p:spPr>
          <a:xfrm>
            <a:off x="1108821" y="1620072"/>
            <a:ext cx="9974359" cy="830997"/>
          </a:xfrm>
          <a:prstGeom prst="rect">
            <a:avLst/>
          </a:prstGeom>
        </p:spPr>
        <p:txBody>
          <a:bodyPr wrap="square">
            <a:spAutoFit/>
          </a:bodyPr>
          <a:lstStyle/>
          <a:p>
            <a:pPr algn="ctr"/>
            <a:r>
              <a:rPr lang="en-US" sz="4800" kern="0" cap="all" spc="-300" dirty="0">
                <a:solidFill>
                  <a:schemeClr val="accent1"/>
                </a:solidFill>
                <a:latin typeface="Roboto Condensed Light" panose="02000000000000000000" pitchFamily="2" charset="0"/>
                <a:ea typeface="Roboto Condensed Light" panose="02000000000000000000" pitchFamily="2" charset="0"/>
                <a:cs typeface="Arial" pitchFamily="34" charset="0"/>
              </a:rPr>
              <a:t>Traditional Rules Harvesting Approach</a:t>
            </a:r>
            <a:endParaRPr lang="en-US" sz="4800" cap="all" spc="-300" dirty="0">
              <a:solidFill>
                <a:schemeClr val="accent1"/>
              </a:solidFill>
              <a:latin typeface="Roboto Condensed Light" panose="02000000000000000000" pitchFamily="2" charset="0"/>
              <a:ea typeface="Roboto Condensed Light" panose="02000000000000000000" pitchFamily="2" charset="0"/>
            </a:endParaRPr>
          </a:p>
        </p:txBody>
      </p:sp>
      <p:sp>
        <p:nvSpPr>
          <p:cNvPr id="8" name="Rectangle 7">
            <a:extLst>
              <a:ext uri="{FF2B5EF4-FFF2-40B4-BE49-F238E27FC236}">
                <a16:creationId xmlns:a16="http://schemas.microsoft.com/office/drawing/2014/main" id="{C6ABE08F-DBEB-4EC5-B984-50B5518377E2}"/>
              </a:ext>
            </a:extLst>
          </p:cNvPr>
          <p:cNvSpPr/>
          <p:nvPr/>
        </p:nvSpPr>
        <p:spPr>
          <a:xfrm>
            <a:off x="1132116" y="4689907"/>
            <a:ext cx="2206170" cy="738664"/>
          </a:xfrm>
          <a:prstGeom prst="rect">
            <a:avLst/>
          </a:prstGeom>
        </p:spPr>
        <p:txBody>
          <a:bodyPr wrap="square">
            <a:spAutoFit/>
          </a:bodyPr>
          <a:lstStyle/>
          <a:p>
            <a:pPr algn="ctr"/>
            <a:r>
              <a:rPr lang="en-US" sz="1400" dirty="0">
                <a:latin typeface="Montserrat Light" panose="00000400000000000000" pitchFamily="2" charset="0"/>
              </a:rPr>
              <a:t>Read the program code to find the decisions</a:t>
            </a:r>
          </a:p>
        </p:txBody>
      </p:sp>
      <p:sp>
        <p:nvSpPr>
          <p:cNvPr id="9" name="Rectangle 8">
            <a:extLst>
              <a:ext uri="{FF2B5EF4-FFF2-40B4-BE49-F238E27FC236}">
                <a16:creationId xmlns:a16="http://schemas.microsoft.com/office/drawing/2014/main" id="{54AA12AD-AA9F-42A8-9800-5845BA169AB2}"/>
              </a:ext>
            </a:extLst>
          </p:cNvPr>
          <p:cNvSpPr/>
          <p:nvPr/>
        </p:nvSpPr>
        <p:spPr>
          <a:xfrm>
            <a:off x="3554218" y="4689907"/>
            <a:ext cx="2509698" cy="738664"/>
          </a:xfrm>
          <a:prstGeom prst="rect">
            <a:avLst/>
          </a:prstGeom>
        </p:spPr>
        <p:txBody>
          <a:bodyPr wrap="square">
            <a:spAutoFit/>
          </a:bodyPr>
          <a:lstStyle/>
          <a:p>
            <a:pPr algn="ctr"/>
            <a:r>
              <a:rPr lang="en-US" sz="1400" dirty="0">
                <a:latin typeface="Montserrat Light" panose="00000400000000000000" pitchFamily="2" charset="0"/>
              </a:rPr>
              <a:t>Get a definition of how the programs work rather than business rules</a:t>
            </a:r>
          </a:p>
        </p:txBody>
      </p:sp>
      <p:sp>
        <p:nvSpPr>
          <p:cNvPr id="10" name="Rectangle 9">
            <a:extLst>
              <a:ext uri="{FF2B5EF4-FFF2-40B4-BE49-F238E27FC236}">
                <a16:creationId xmlns:a16="http://schemas.microsoft.com/office/drawing/2014/main" id="{4A7F3FF1-D493-4A4D-AED1-8F63CC898AB7}"/>
              </a:ext>
            </a:extLst>
          </p:cNvPr>
          <p:cNvSpPr/>
          <p:nvPr/>
        </p:nvSpPr>
        <p:spPr>
          <a:xfrm>
            <a:off x="6279848" y="4689907"/>
            <a:ext cx="2206170" cy="738664"/>
          </a:xfrm>
          <a:prstGeom prst="rect">
            <a:avLst/>
          </a:prstGeom>
        </p:spPr>
        <p:txBody>
          <a:bodyPr wrap="square">
            <a:spAutoFit/>
          </a:bodyPr>
          <a:lstStyle/>
          <a:p>
            <a:pPr algn="ctr"/>
            <a:r>
              <a:rPr lang="en-US" sz="1400" dirty="0">
                <a:latin typeface="Montserrat Light" panose="00000400000000000000" pitchFamily="2" charset="0"/>
              </a:rPr>
              <a:t>Create a definition of how to rebuild the current system</a:t>
            </a:r>
          </a:p>
        </p:txBody>
      </p:sp>
      <p:sp>
        <p:nvSpPr>
          <p:cNvPr id="11" name="Rectangle 10">
            <a:extLst>
              <a:ext uri="{FF2B5EF4-FFF2-40B4-BE49-F238E27FC236}">
                <a16:creationId xmlns:a16="http://schemas.microsoft.com/office/drawing/2014/main" id="{2945F78A-80FB-4CFE-93FF-956F127FA45E}"/>
              </a:ext>
            </a:extLst>
          </p:cNvPr>
          <p:cNvSpPr/>
          <p:nvPr/>
        </p:nvSpPr>
        <p:spPr>
          <a:xfrm>
            <a:off x="8853714" y="4689907"/>
            <a:ext cx="2206170" cy="523220"/>
          </a:xfrm>
          <a:prstGeom prst="rect">
            <a:avLst/>
          </a:prstGeom>
        </p:spPr>
        <p:txBody>
          <a:bodyPr wrap="square">
            <a:spAutoFit/>
          </a:bodyPr>
          <a:lstStyle/>
          <a:p>
            <a:pPr algn="ctr"/>
            <a:r>
              <a:rPr lang="en-US" sz="1400" dirty="0">
                <a:latin typeface="Montserrat Light" panose="00000400000000000000" pitchFamily="2" charset="0"/>
              </a:rPr>
              <a:t>Extremely </a:t>
            </a:r>
          </a:p>
          <a:p>
            <a:pPr algn="ctr"/>
            <a:r>
              <a:rPr lang="en-US" sz="1400" dirty="0">
                <a:latin typeface="Montserrat Light" panose="00000400000000000000" pitchFamily="2" charset="0"/>
              </a:rPr>
              <a:t>error-prone</a:t>
            </a:r>
          </a:p>
        </p:txBody>
      </p:sp>
      <p:grpSp>
        <p:nvGrpSpPr>
          <p:cNvPr id="13" name="Group 12">
            <a:extLst>
              <a:ext uri="{FF2B5EF4-FFF2-40B4-BE49-F238E27FC236}">
                <a16:creationId xmlns:a16="http://schemas.microsoft.com/office/drawing/2014/main" id="{2964F14F-5467-497B-9ABD-9C70FC874243}"/>
              </a:ext>
            </a:extLst>
          </p:cNvPr>
          <p:cNvGrpSpPr/>
          <p:nvPr/>
        </p:nvGrpSpPr>
        <p:grpSpPr>
          <a:xfrm>
            <a:off x="1457961" y="2915463"/>
            <a:ext cx="1554480" cy="1554480"/>
            <a:chOff x="1457961" y="2614674"/>
            <a:chExt cx="1554480" cy="1554480"/>
          </a:xfrm>
        </p:grpSpPr>
        <p:sp>
          <p:nvSpPr>
            <p:cNvPr id="3" name="Oval 2">
              <a:extLst>
                <a:ext uri="{FF2B5EF4-FFF2-40B4-BE49-F238E27FC236}">
                  <a16:creationId xmlns:a16="http://schemas.microsoft.com/office/drawing/2014/main" id="{CD887048-ED93-4053-9B4E-AC35360ECC33}"/>
                </a:ext>
              </a:extLst>
            </p:cNvPr>
            <p:cNvSpPr/>
            <p:nvPr/>
          </p:nvSpPr>
          <p:spPr>
            <a:xfrm>
              <a:off x="1457961" y="2614674"/>
              <a:ext cx="1554480" cy="1554480"/>
            </a:xfrm>
            <a:prstGeom prst="ellipse">
              <a:avLst/>
            </a:prstGeom>
            <a:solidFill>
              <a:schemeClr val="accent1"/>
            </a:solidFill>
            <a:ln>
              <a:noFill/>
            </a:ln>
            <a:effectLst>
              <a:outerShdw blurRad="266700" dist="292100" dir="5400000" sx="85000" sy="85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12" name="Picture 11">
              <a:extLst>
                <a:ext uri="{FF2B5EF4-FFF2-40B4-BE49-F238E27FC236}">
                  <a16:creationId xmlns:a16="http://schemas.microsoft.com/office/drawing/2014/main" id="{5E2E560C-B372-4C05-9A65-5A34AEB3D3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6263" y="3002977"/>
              <a:ext cx="777876" cy="777874"/>
            </a:xfrm>
            <a:prstGeom prst="rect">
              <a:avLst/>
            </a:prstGeom>
          </p:spPr>
        </p:pic>
      </p:grpSp>
      <p:grpSp>
        <p:nvGrpSpPr>
          <p:cNvPr id="18" name="Group 17">
            <a:extLst>
              <a:ext uri="{FF2B5EF4-FFF2-40B4-BE49-F238E27FC236}">
                <a16:creationId xmlns:a16="http://schemas.microsoft.com/office/drawing/2014/main" id="{37E7623B-EC9D-48B0-8552-CB1502455F08}"/>
              </a:ext>
            </a:extLst>
          </p:cNvPr>
          <p:cNvGrpSpPr/>
          <p:nvPr/>
        </p:nvGrpSpPr>
        <p:grpSpPr>
          <a:xfrm>
            <a:off x="4031827" y="2915463"/>
            <a:ext cx="1554480" cy="1554480"/>
            <a:chOff x="4031827" y="2614674"/>
            <a:chExt cx="1554480" cy="1554480"/>
          </a:xfrm>
        </p:grpSpPr>
        <p:sp>
          <p:nvSpPr>
            <p:cNvPr id="4" name="Oval 3">
              <a:extLst>
                <a:ext uri="{FF2B5EF4-FFF2-40B4-BE49-F238E27FC236}">
                  <a16:creationId xmlns:a16="http://schemas.microsoft.com/office/drawing/2014/main" id="{C0977B81-766B-4E9A-94B0-0B99DC5AC909}"/>
                </a:ext>
              </a:extLst>
            </p:cNvPr>
            <p:cNvSpPr/>
            <p:nvPr/>
          </p:nvSpPr>
          <p:spPr>
            <a:xfrm>
              <a:off x="4031827" y="2614674"/>
              <a:ext cx="1554480" cy="1554480"/>
            </a:xfrm>
            <a:prstGeom prst="ellipse">
              <a:avLst/>
            </a:prstGeom>
            <a:solidFill>
              <a:schemeClr val="accent2"/>
            </a:solidFill>
            <a:ln>
              <a:noFill/>
            </a:ln>
            <a:effectLst>
              <a:outerShdw blurRad="266700" dist="292100" dir="5400000" sx="85000" sy="85000" algn="t"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17" name="Picture 16">
              <a:extLst>
                <a:ext uri="{FF2B5EF4-FFF2-40B4-BE49-F238E27FC236}">
                  <a16:creationId xmlns:a16="http://schemas.microsoft.com/office/drawing/2014/main" id="{FF623F99-4552-451C-A46F-73656C5DF1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1701" y="3064548"/>
              <a:ext cx="654733" cy="654733"/>
            </a:xfrm>
            <a:prstGeom prst="rect">
              <a:avLst/>
            </a:prstGeom>
          </p:spPr>
        </p:pic>
      </p:grpSp>
      <p:grpSp>
        <p:nvGrpSpPr>
          <p:cNvPr id="21" name="Group 20">
            <a:extLst>
              <a:ext uri="{FF2B5EF4-FFF2-40B4-BE49-F238E27FC236}">
                <a16:creationId xmlns:a16="http://schemas.microsoft.com/office/drawing/2014/main" id="{0947D47A-E1D2-40B6-9F09-50645547D5A9}"/>
              </a:ext>
            </a:extLst>
          </p:cNvPr>
          <p:cNvGrpSpPr/>
          <p:nvPr/>
        </p:nvGrpSpPr>
        <p:grpSpPr>
          <a:xfrm>
            <a:off x="6605693" y="2915463"/>
            <a:ext cx="1554480" cy="1554480"/>
            <a:chOff x="6605693" y="2614674"/>
            <a:chExt cx="1554480" cy="1554480"/>
          </a:xfrm>
        </p:grpSpPr>
        <p:sp>
          <p:nvSpPr>
            <p:cNvPr id="5" name="Oval 4">
              <a:extLst>
                <a:ext uri="{FF2B5EF4-FFF2-40B4-BE49-F238E27FC236}">
                  <a16:creationId xmlns:a16="http://schemas.microsoft.com/office/drawing/2014/main" id="{CBEDE868-4E8B-47E9-8655-032714187884}"/>
                </a:ext>
              </a:extLst>
            </p:cNvPr>
            <p:cNvSpPr/>
            <p:nvPr/>
          </p:nvSpPr>
          <p:spPr>
            <a:xfrm>
              <a:off x="6605693" y="2614674"/>
              <a:ext cx="1554480" cy="1554480"/>
            </a:xfrm>
            <a:prstGeom prst="ellipse">
              <a:avLst/>
            </a:prstGeom>
            <a:solidFill>
              <a:schemeClr val="accent1"/>
            </a:solidFill>
            <a:ln>
              <a:noFill/>
            </a:ln>
            <a:effectLst>
              <a:outerShdw blurRad="266700" dist="292100" dir="5400000" sx="85000" sy="85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0" name="Picture 19">
              <a:extLst>
                <a:ext uri="{FF2B5EF4-FFF2-40B4-BE49-F238E27FC236}">
                  <a16:creationId xmlns:a16="http://schemas.microsoft.com/office/drawing/2014/main" id="{4E1B7D5D-BE7E-4DF4-9326-B5991F1D66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57881" y="3066862"/>
              <a:ext cx="650104" cy="650104"/>
            </a:xfrm>
            <a:prstGeom prst="rect">
              <a:avLst/>
            </a:prstGeom>
          </p:spPr>
        </p:pic>
      </p:grpSp>
      <p:grpSp>
        <p:nvGrpSpPr>
          <p:cNvPr id="24" name="Group 23">
            <a:extLst>
              <a:ext uri="{FF2B5EF4-FFF2-40B4-BE49-F238E27FC236}">
                <a16:creationId xmlns:a16="http://schemas.microsoft.com/office/drawing/2014/main" id="{E59D39DC-1CE7-4891-BBD0-F836C471E16E}"/>
              </a:ext>
            </a:extLst>
          </p:cNvPr>
          <p:cNvGrpSpPr/>
          <p:nvPr/>
        </p:nvGrpSpPr>
        <p:grpSpPr>
          <a:xfrm>
            <a:off x="9179559" y="2915463"/>
            <a:ext cx="1554480" cy="1554480"/>
            <a:chOff x="9179559" y="2614674"/>
            <a:chExt cx="1554480" cy="1554480"/>
          </a:xfrm>
        </p:grpSpPr>
        <p:sp>
          <p:nvSpPr>
            <p:cNvPr id="6" name="Oval 5">
              <a:extLst>
                <a:ext uri="{FF2B5EF4-FFF2-40B4-BE49-F238E27FC236}">
                  <a16:creationId xmlns:a16="http://schemas.microsoft.com/office/drawing/2014/main" id="{259DC0CE-C8E0-4E50-A098-85DDC0AC14A1}"/>
                </a:ext>
              </a:extLst>
            </p:cNvPr>
            <p:cNvSpPr/>
            <p:nvPr/>
          </p:nvSpPr>
          <p:spPr>
            <a:xfrm>
              <a:off x="9179559" y="2614674"/>
              <a:ext cx="1554480" cy="1554480"/>
            </a:xfrm>
            <a:prstGeom prst="ellipse">
              <a:avLst/>
            </a:prstGeom>
            <a:solidFill>
              <a:schemeClr val="accent2"/>
            </a:solidFill>
            <a:ln>
              <a:noFill/>
            </a:ln>
            <a:effectLst>
              <a:outerShdw blurRad="266700" dist="292100" dir="5400000" sx="85000" sy="85000" algn="t"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3" name="Picture 22">
              <a:extLst>
                <a:ext uri="{FF2B5EF4-FFF2-40B4-BE49-F238E27FC236}">
                  <a16:creationId xmlns:a16="http://schemas.microsoft.com/office/drawing/2014/main" id="{8510F8D1-5D3E-45A8-9083-A1EDDFE60C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30590" y="3065705"/>
              <a:ext cx="652418" cy="652418"/>
            </a:xfrm>
            <a:prstGeom prst="rect">
              <a:avLst/>
            </a:prstGeom>
          </p:spPr>
        </p:pic>
      </p:grpSp>
      <p:sp>
        <p:nvSpPr>
          <p:cNvPr id="7" name="Footer Placeholder 6">
            <a:extLst>
              <a:ext uri="{FF2B5EF4-FFF2-40B4-BE49-F238E27FC236}">
                <a16:creationId xmlns:a16="http://schemas.microsoft.com/office/drawing/2014/main" id="{09073E3C-E3B3-41C2-8817-D35AEEC3FE69}"/>
              </a:ext>
            </a:extLst>
          </p:cNvPr>
          <p:cNvSpPr>
            <a:spLocks noGrp="1"/>
          </p:cNvSpPr>
          <p:nvPr>
            <p:ph type="ftr" sz="quarter" idx="11"/>
          </p:nvPr>
        </p:nvSpPr>
        <p:spPr/>
        <p:txBody>
          <a:bodyPr/>
          <a:lstStyle/>
          <a:p>
            <a:r>
              <a:rPr lang="en-US"/>
              <a:t>©CM First Group. All rights reserved.</a:t>
            </a:r>
          </a:p>
        </p:txBody>
      </p:sp>
      <p:sp>
        <p:nvSpPr>
          <p:cNvPr id="14" name="Slide Number Placeholder 13">
            <a:extLst>
              <a:ext uri="{FF2B5EF4-FFF2-40B4-BE49-F238E27FC236}">
                <a16:creationId xmlns:a16="http://schemas.microsoft.com/office/drawing/2014/main" id="{C54736BF-33DB-4388-BF1B-5BE320844B76}"/>
              </a:ext>
            </a:extLst>
          </p:cNvPr>
          <p:cNvSpPr>
            <a:spLocks noGrp="1"/>
          </p:cNvSpPr>
          <p:nvPr>
            <p:ph type="sldNum" sz="quarter" idx="12"/>
          </p:nvPr>
        </p:nvSpPr>
        <p:spPr/>
        <p:txBody>
          <a:bodyPr/>
          <a:lstStyle/>
          <a:p>
            <a:fld id="{B66EF6C8-8370-40C3-B0C2-8B9C40C16540}" type="slidenum">
              <a:rPr lang="en-US" smtClean="0"/>
              <a:t>16</a:t>
            </a:fld>
            <a:endParaRPr lang="en-US"/>
          </a:p>
        </p:txBody>
      </p:sp>
    </p:spTree>
    <p:extLst>
      <p:ext uri="{BB962C8B-B14F-4D97-AF65-F5344CB8AC3E}">
        <p14:creationId xmlns:p14="http://schemas.microsoft.com/office/powerpoint/2010/main" val="2884393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anim calcmode="lin" valueType="num">
                                      <p:cBhvr>
                                        <p:cTn id="14" dur="500" fill="hold"/>
                                        <p:tgtEl>
                                          <p:spTgt spid="18"/>
                                        </p:tgtEl>
                                        <p:attrNameLst>
                                          <p:attrName>ppt_x</p:attrName>
                                        </p:attrNameLst>
                                      </p:cBhvr>
                                      <p:tavLst>
                                        <p:tav tm="0">
                                          <p:val>
                                            <p:strVal val="#ppt_x"/>
                                          </p:val>
                                        </p:tav>
                                        <p:tav tm="100000">
                                          <p:val>
                                            <p:strVal val="#ppt_x"/>
                                          </p:val>
                                        </p:tav>
                                      </p:tavLst>
                                    </p:anim>
                                    <p:anim calcmode="lin" valueType="num">
                                      <p:cBhvr>
                                        <p:cTn id="15" dur="500" fill="hold"/>
                                        <p:tgtEl>
                                          <p:spTgt spid="18"/>
                                        </p:tgtEl>
                                        <p:attrNameLst>
                                          <p:attrName>ppt_y</p:attrName>
                                        </p:attrNameLst>
                                      </p:cBhvr>
                                      <p:tavLst>
                                        <p:tav tm="0">
                                          <p:val>
                                            <p:strVal val="#ppt_y+.1"/>
                                          </p:val>
                                        </p:tav>
                                        <p:tav tm="100000">
                                          <p:val>
                                            <p:strVal val="#ppt_y"/>
                                          </p:val>
                                        </p:tav>
                                      </p:tavLst>
                                    </p:anim>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anim calcmode="lin" valueType="num">
                                      <p:cBhvr>
                                        <p:cTn id="23" dur="500" fill="hold"/>
                                        <p:tgtEl>
                                          <p:spTgt spid="21"/>
                                        </p:tgtEl>
                                        <p:attrNameLst>
                                          <p:attrName>ppt_x</p:attrName>
                                        </p:attrNameLst>
                                      </p:cBhvr>
                                      <p:tavLst>
                                        <p:tav tm="0">
                                          <p:val>
                                            <p:strVal val="#ppt_x"/>
                                          </p:val>
                                        </p:tav>
                                        <p:tav tm="100000">
                                          <p:val>
                                            <p:strVal val="#ppt_x"/>
                                          </p:val>
                                        </p:tav>
                                      </p:tavLst>
                                    </p:anim>
                                    <p:anim calcmode="lin" valueType="num">
                                      <p:cBhvr>
                                        <p:cTn id="24" dur="500" fill="hold"/>
                                        <p:tgtEl>
                                          <p:spTgt spid="21"/>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1500"/>
                            </p:stCondLst>
                            <p:childTnLst>
                              <p:par>
                                <p:cTn id="29" presetID="42" presetClass="entr" presetSubtype="0"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anim calcmode="lin" valueType="num">
                                      <p:cBhvr>
                                        <p:cTn id="32" dur="500" fill="hold"/>
                                        <p:tgtEl>
                                          <p:spTgt spid="24"/>
                                        </p:tgtEl>
                                        <p:attrNameLst>
                                          <p:attrName>ppt_x</p:attrName>
                                        </p:attrNameLst>
                                      </p:cBhvr>
                                      <p:tavLst>
                                        <p:tav tm="0">
                                          <p:val>
                                            <p:strVal val="#ppt_x"/>
                                          </p:val>
                                        </p:tav>
                                        <p:tav tm="100000">
                                          <p:val>
                                            <p:strVal val="#ppt_x"/>
                                          </p:val>
                                        </p:tav>
                                      </p:tavLst>
                                    </p:anim>
                                    <p:anim calcmode="lin" valueType="num">
                                      <p:cBhvr>
                                        <p:cTn id="33" dur="500" fill="hold"/>
                                        <p:tgtEl>
                                          <p:spTgt spid="24"/>
                                        </p:tgtEl>
                                        <p:attrNameLst>
                                          <p:attrName>ppt_y</p:attrName>
                                        </p:attrNameLst>
                                      </p:cBhvr>
                                      <p:tavLst>
                                        <p:tav tm="0">
                                          <p:val>
                                            <p:strVal val="#ppt_y+.1"/>
                                          </p:val>
                                        </p:tav>
                                        <p:tav tm="100000">
                                          <p:val>
                                            <p:strVal val="#ppt_y"/>
                                          </p:val>
                                        </p:tav>
                                      </p:tavLst>
                                    </p:anim>
                                  </p:childTnLst>
                                </p:cTn>
                              </p:par>
                              <p:par>
                                <p:cTn id="34" presetID="10"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22EBEE-B38A-49BB-83E1-D68E2C30E426}"/>
              </a:ext>
            </a:extLst>
          </p:cNvPr>
          <p:cNvSpPr/>
          <p:nvPr/>
        </p:nvSpPr>
        <p:spPr>
          <a:xfrm>
            <a:off x="0" y="0"/>
            <a:ext cx="408134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A519674-026E-4981-8DED-58C1C284886D}"/>
              </a:ext>
            </a:extLst>
          </p:cNvPr>
          <p:cNvSpPr/>
          <p:nvPr/>
        </p:nvSpPr>
        <p:spPr>
          <a:xfrm>
            <a:off x="159285" y="258206"/>
            <a:ext cx="3002745" cy="2026389"/>
          </a:xfrm>
          <a:prstGeom prst="rect">
            <a:avLst/>
          </a:prstGeom>
        </p:spPr>
        <p:txBody>
          <a:bodyPr wrap="none">
            <a:spAutoFit/>
          </a:bodyPr>
          <a:lstStyle/>
          <a:p>
            <a:pPr>
              <a:lnSpc>
                <a:spcPts val="5000"/>
              </a:lnSpc>
            </a:pPr>
            <a:r>
              <a:rPr lang="en-US" sz="5400" cap="all" spc="-300" dirty="0">
                <a:solidFill>
                  <a:schemeClr val="bg1"/>
                </a:solidFill>
                <a:latin typeface="Roboto Condensed Light" panose="02000000000000000000" pitchFamily="2" charset="0"/>
                <a:ea typeface="Roboto Condensed Light" panose="02000000000000000000" pitchFamily="2" charset="0"/>
              </a:rPr>
              <a:t>Collating </a:t>
            </a:r>
          </a:p>
          <a:p>
            <a:pPr>
              <a:lnSpc>
                <a:spcPts val="5000"/>
              </a:lnSpc>
            </a:pPr>
            <a:r>
              <a:rPr lang="en-US" sz="5400" cap="all" spc="-300" dirty="0">
                <a:solidFill>
                  <a:schemeClr val="bg1"/>
                </a:solidFill>
                <a:latin typeface="Roboto Condensed Light" panose="02000000000000000000" pitchFamily="2" charset="0"/>
                <a:ea typeface="Roboto Condensed Light" panose="02000000000000000000" pitchFamily="2" charset="0"/>
              </a:rPr>
              <a:t>Rules is </a:t>
            </a:r>
          </a:p>
          <a:p>
            <a:pPr>
              <a:lnSpc>
                <a:spcPts val="5000"/>
              </a:lnSpc>
            </a:pPr>
            <a:r>
              <a:rPr lang="en-US" sz="5400" cap="all" spc="-300" dirty="0">
                <a:solidFill>
                  <a:schemeClr val="bg1"/>
                </a:solidFill>
                <a:latin typeface="Roboto Condensed Light" panose="02000000000000000000" pitchFamily="2" charset="0"/>
                <a:ea typeface="Roboto Condensed Light" panose="02000000000000000000" pitchFamily="2" charset="0"/>
              </a:rPr>
              <a:t>difficult</a:t>
            </a:r>
          </a:p>
        </p:txBody>
      </p:sp>
      <p:sp>
        <p:nvSpPr>
          <p:cNvPr id="19" name="Footer Placeholder 18">
            <a:extLst>
              <a:ext uri="{FF2B5EF4-FFF2-40B4-BE49-F238E27FC236}">
                <a16:creationId xmlns:a16="http://schemas.microsoft.com/office/drawing/2014/main" id="{3B6182F2-54A8-4D76-BE6B-D6AB3F6F0A12}"/>
              </a:ext>
            </a:extLst>
          </p:cNvPr>
          <p:cNvSpPr>
            <a:spLocks noGrp="1"/>
          </p:cNvSpPr>
          <p:nvPr>
            <p:ph type="ftr" sz="quarter" idx="11"/>
          </p:nvPr>
        </p:nvSpPr>
        <p:spPr/>
        <p:txBody>
          <a:bodyPr/>
          <a:lstStyle/>
          <a:p>
            <a:r>
              <a:rPr lang="en-US"/>
              <a:t>©CM First Group. All rights reserved.</a:t>
            </a:r>
          </a:p>
        </p:txBody>
      </p:sp>
      <p:sp>
        <p:nvSpPr>
          <p:cNvPr id="21" name="Slide Number Placeholder 20">
            <a:extLst>
              <a:ext uri="{FF2B5EF4-FFF2-40B4-BE49-F238E27FC236}">
                <a16:creationId xmlns:a16="http://schemas.microsoft.com/office/drawing/2014/main" id="{7643B32C-18E1-4981-897B-D9BE24F15441}"/>
              </a:ext>
            </a:extLst>
          </p:cNvPr>
          <p:cNvSpPr>
            <a:spLocks noGrp="1"/>
          </p:cNvSpPr>
          <p:nvPr>
            <p:ph type="sldNum" sz="quarter" idx="12"/>
          </p:nvPr>
        </p:nvSpPr>
        <p:spPr/>
        <p:txBody>
          <a:bodyPr/>
          <a:lstStyle/>
          <a:p>
            <a:fld id="{B66EF6C8-8370-40C3-B0C2-8B9C40C16540}" type="slidenum">
              <a:rPr lang="en-US" smtClean="0"/>
              <a:t>17</a:t>
            </a:fld>
            <a:endParaRPr lang="en-US"/>
          </a:p>
        </p:txBody>
      </p:sp>
      <p:pic>
        <p:nvPicPr>
          <p:cNvPr id="24" name="Picture 23"/>
          <p:cNvPicPr>
            <a:picLocks noChangeAspect="1"/>
          </p:cNvPicPr>
          <p:nvPr/>
        </p:nvPicPr>
        <p:blipFill>
          <a:blip r:embed="rId2"/>
          <a:stretch>
            <a:fillRect/>
          </a:stretch>
        </p:blipFill>
        <p:spPr>
          <a:xfrm>
            <a:off x="2777307" y="997674"/>
            <a:ext cx="7646849" cy="5040593"/>
          </a:xfrm>
          <a:prstGeom prst="rect">
            <a:avLst/>
          </a:prstGeom>
        </p:spPr>
      </p:pic>
      <p:pic>
        <p:nvPicPr>
          <p:cNvPr id="53" name="Picture 52"/>
          <p:cNvPicPr>
            <a:picLocks noChangeAspect="1"/>
          </p:cNvPicPr>
          <p:nvPr/>
        </p:nvPicPr>
        <p:blipFill>
          <a:blip r:embed="rId3"/>
          <a:stretch>
            <a:fillRect/>
          </a:stretch>
        </p:blipFill>
        <p:spPr>
          <a:xfrm>
            <a:off x="9421077" y="2101699"/>
            <a:ext cx="1255885" cy="365792"/>
          </a:xfrm>
          <a:prstGeom prst="rect">
            <a:avLst/>
          </a:prstGeom>
        </p:spPr>
      </p:pic>
      <p:pic>
        <p:nvPicPr>
          <p:cNvPr id="56" name="Picture 55"/>
          <p:cNvPicPr>
            <a:picLocks noChangeAspect="1"/>
          </p:cNvPicPr>
          <p:nvPr/>
        </p:nvPicPr>
        <p:blipFill>
          <a:blip r:embed="rId4"/>
          <a:stretch>
            <a:fillRect/>
          </a:stretch>
        </p:blipFill>
        <p:spPr>
          <a:xfrm>
            <a:off x="10550769" y="2075618"/>
            <a:ext cx="1641231" cy="726989"/>
          </a:xfrm>
          <a:prstGeom prst="rect">
            <a:avLst/>
          </a:prstGeom>
        </p:spPr>
      </p:pic>
      <p:pic>
        <p:nvPicPr>
          <p:cNvPr id="57" name="Picture 56"/>
          <p:cNvPicPr>
            <a:picLocks noChangeAspect="1"/>
          </p:cNvPicPr>
          <p:nvPr/>
        </p:nvPicPr>
        <p:blipFill>
          <a:blip r:embed="rId5"/>
          <a:stretch>
            <a:fillRect/>
          </a:stretch>
        </p:blipFill>
        <p:spPr>
          <a:xfrm>
            <a:off x="10605908" y="3571516"/>
            <a:ext cx="1586092" cy="918545"/>
          </a:xfrm>
          <a:prstGeom prst="rect">
            <a:avLst/>
          </a:prstGeom>
        </p:spPr>
      </p:pic>
      <p:pic>
        <p:nvPicPr>
          <p:cNvPr id="58" name="Picture 57"/>
          <p:cNvPicPr>
            <a:picLocks noChangeAspect="1"/>
          </p:cNvPicPr>
          <p:nvPr/>
        </p:nvPicPr>
        <p:blipFill>
          <a:blip r:embed="rId6"/>
          <a:stretch>
            <a:fillRect/>
          </a:stretch>
        </p:blipFill>
        <p:spPr>
          <a:xfrm>
            <a:off x="10618195" y="4990512"/>
            <a:ext cx="1561517" cy="718524"/>
          </a:xfrm>
          <a:prstGeom prst="rect">
            <a:avLst/>
          </a:prstGeom>
        </p:spPr>
      </p:pic>
      <p:pic>
        <p:nvPicPr>
          <p:cNvPr id="59" name="Picture 58"/>
          <p:cNvPicPr>
            <a:picLocks noChangeAspect="1"/>
          </p:cNvPicPr>
          <p:nvPr/>
        </p:nvPicPr>
        <p:blipFill>
          <a:blip r:embed="rId7"/>
          <a:stretch>
            <a:fillRect/>
          </a:stretch>
        </p:blipFill>
        <p:spPr>
          <a:xfrm>
            <a:off x="8810275" y="3646841"/>
            <a:ext cx="1865538" cy="749873"/>
          </a:xfrm>
          <a:prstGeom prst="rect">
            <a:avLst/>
          </a:prstGeom>
        </p:spPr>
      </p:pic>
      <p:pic>
        <p:nvPicPr>
          <p:cNvPr id="60" name="Picture 59"/>
          <p:cNvPicPr>
            <a:picLocks noChangeAspect="1"/>
          </p:cNvPicPr>
          <p:nvPr/>
        </p:nvPicPr>
        <p:blipFill>
          <a:blip r:embed="rId8"/>
          <a:stretch>
            <a:fillRect/>
          </a:stretch>
        </p:blipFill>
        <p:spPr>
          <a:xfrm>
            <a:off x="9686064" y="5163592"/>
            <a:ext cx="1012024" cy="341406"/>
          </a:xfrm>
          <a:prstGeom prst="rect">
            <a:avLst/>
          </a:prstGeom>
        </p:spPr>
      </p:pic>
    </p:spTree>
    <p:extLst>
      <p:ext uri="{BB962C8B-B14F-4D97-AF65-F5344CB8AC3E}">
        <p14:creationId xmlns:p14="http://schemas.microsoft.com/office/powerpoint/2010/main" val="2981056434"/>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22EBEE-B38A-49BB-83E1-D68E2C30E426}"/>
              </a:ext>
            </a:extLst>
          </p:cNvPr>
          <p:cNvSpPr/>
          <p:nvPr/>
        </p:nvSpPr>
        <p:spPr>
          <a:xfrm>
            <a:off x="0" y="-880"/>
            <a:ext cx="4081345" cy="68588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A519674-026E-4981-8DED-58C1C284886D}"/>
              </a:ext>
            </a:extLst>
          </p:cNvPr>
          <p:cNvSpPr/>
          <p:nvPr/>
        </p:nvSpPr>
        <p:spPr>
          <a:xfrm>
            <a:off x="217680" y="175866"/>
            <a:ext cx="3275261" cy="2657138"/>
          </a:xfrm>
          <a:prstGeom prst="rect">
            <a:avLst/>
          </a:prstGeom>
        </p:spPr>
        <p:txBody>
          <a:bodyPr wrap="square">
            <a:spAutoFit/>
          </a:bodyPr>
          <a:lstStyle/>
          <a:p>
            <a:pPr>
              <a:lnSpc>
                <a:spcPts val="5000"/>
              </a:lnSpc>
            </a:pPr>
            <a:r>
              <a:rPr lang="en-US" sz="5400" cap="all" spc="-300" dirty="0">
                <a:solidFill>
                  <a:schemeClr val="bg1"/>
                </a:solidFill>
                <a:latin typeface="Roboto Condensed Light" panose="02000000000000000000" pitchFamily="2" charset="0"/>
                <a:ea typeface="Roboto Condensed Light" panose="02000000000000000000" pitchFamily="2" charset="0"/>
              </a:rPr>
              <a:t>Extract rules through the stack </a:t>
            </a:r>
          </a:p>
        </p:txBody>
      </p:sp>
      <p:sp>
        <p:nvSpPr>
          <p:cNvPr id="18" name="Footer Placeholder 17">
            <a:extLst>
              <a:ext uri="{FF2B5EF4-FFF2-40B4-BE49-F238E27FC236}">
                <a16:creationId xmlns:a16="http://schemas.microsoft.com/office/drawing/2014/main" id="{B6285FCB-02CE-4B25-B4BB-43532271109B}"/>
              </a:ext>
            </a:extLst>
          </p:cNvPr>
          <p:cNvSpPr>
            <a:spLocks noGrp="1"/>
          </p:cNvSpPr>
          <p:nvPr>
            <p:ph type="ftr" sz="quarter" idx="11"/>
          </p:nvPr>
        </p:nvSpPr>
        <p:spPr/>
        <p:txBody>
          <a:bodyPr/>
          <a:lstStyle/>
          <a:p>
            <a:r>
              <a:rPr lang="en-US"/>
              <a:t>©CM First Group. All rights reserved.</a:t>
            </a:r>
          </a:p>
        </p:txBody>
      </p:sp>
      <p:sp>
        <p:nvSpPr>
          <p:cNvPr id="19" name="Slide Number Placeholder 18">
            <a:extLst>
              <a:ext uri="{FF2B5EF4-FFF2-40B4-BE49-F238E27FC236}">
                <a16:creationId xmlns:a16="http://schemas.microsoft.com/office/drawing/2014/main" id="{96DAA3CE-3744-40D5-AACD-C701E81DCBEA}"/>
              </a:ext>
            </a:extLst>
          </p:cNvPr>
          <p:cNvSpPr>
            <a:spLocks noGrp="1"/>
          </p:cNvSpPr>
          <p:nvPr>
            <p:ph type="sldNum" sz="quarter" idx="12"/>
          </p:nvPr>
        </p:nvSpPr>
        <p:spPr/>
        <p:txBody>
          <a:bodyPr/>
          <a:lstStyle/>
          <a:p>
            <a:fld id="{B66EF6C8-8370-40C3-B0C2-8B9C40C16540}" type="slidenum">
              <a:rPr lang="en-US" smtClean="0"/>
              <a:t>18</a:t>
            </a:fld>
            <a:endParaRPr lang="en-US"/>
          </a:p>
        </p:txBody>
      </p:sp>
      <p:pic>
        <p:nvPicPr>
          <p:cNvPr id="20" name="Picture 19"/>
          <p:cNvPicPr>
            <a:picLocks noChangeAspect="1"/>
          </p:cNvPicPr>
          <p:nvPr/>
        </p:nvPicPr>
        <p:blipFill>
          <a:blip r:embed="rId2"/>
          <a:stretch>
            <a:fillRect/>
          </a:stretch>
        </p:blipFill>
        <p:spPr>
          <a:xfrm>
            <a:off x="3447356" y="799612"/>
            <a:ext cx="8256960" cy="5277631"/>
          </a:xfrm>
          <a:prstGeom prst="rect">
            <a:avLst/>
          </a:prstGeom>
        </p:spPr>
      </p:pic>
    </p:spTree>
    <p:extLst>
      <p:ext uri="{BB962C8B-B14F-4D97-AF65-F5344CB8AC3E}">
        <p14:creationId xmlns:p14="http://schemas.microsoft.com/office/powerpoint/2010/main" val="3270450622"/>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4319FB38-9065-4146-B92C-05C5EBAA8EB9}"/>
              </a:ext>
            </a:extLst>
          </p:cNvPr>
          <p:cNvGrpSpPr/>
          <p:nvPr/>
        </p:nvGrpSpPr>
        <p:grpSpPr>
          <a:xfrm>
            <a:off x="78988" y="-136527"/>
            <a:ext cx="9299703" cy="6858002"/>
            <a:chOff x="0" y="0"/>
            <a:chExt cx="9299703" cy="6858002"/>
          </a:xfrm>
        </p:grpSpPr>
        <p:sp>
          <p:nvSpPr>
            <p:cNvPr id="16" name="Rectangle 15">
              <a:extLst>
                <a:ext uri="{FF2B5EF4-FFF2-40B4-BE49-F238E27FC236}">
                  <a16:creationId xmlns:a16="http://schemas.microsoft.com/office/drawing/2014/main" id="{D4B80B8E-215F-4CD6-9913-0BAF32414A7E}"/>
                </a:ext>
              </a:extLst>
            </p:cNvPr>
            <p:cNvSpPr/>
            <p:nvPr/>
          </p:nvSpPr>
          <p:spPr>
            <a:xfrm>
              <a:off x="0" y="0"/>
              <a:ext cx="613526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a:extLst>
                <a:ext uri="{FF2B5EF4-FFF2-40B4-BE49-F238E27FC236}">
                  <a16:creationId xmlns:a16="http://schemas.microsoft.com/office/drawing/2014/main" id="{C1C8885A-8777-4D9D-8FDB-E79ECDDEC348}"/>
                </a:ext>
              </a:extLst>
            </p:cNvPr>
            <p:cNvSpPr/>
            <p:nvPr/>
          </p:nvSpPr>
          <p:spPr>
            <a:xfrm rot="5400000">
              <a:off x="4271754" y="1830053"/>
              <a:ext cx="6858001" cy="3197897"/>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 name="Rectangle: Rounded Corners 4">
            <a:extLst>
              <a:ext uri="{FF2B5EF4-FFF2-40B4-BE49-F238E27FC236}">
                <a16:creationId xmlns:a16="http://schemas.microsoft.com/office/drawing/2014/main" id="{08367A06-C94A-40FF-AC6C-1C10709CCE44}"/>
              </a:ext>
            </a:extLst>
          </p:cNvPr>
          <p:cNvSpPr/>
          <p:nvPr/>
        </p:nvSpPr>
        <p:spPr>
          <a:xfrm>
            <a:off x="374404" y="2580265"/>
            <a:ext cx="6645374" cy="542193"/>
          </a:xfrm>
          <a:prstGeom prst="roundRect">
            <a:avLst>
              <a:gd name="adj" fmla="val 5116"/>
            </a:avLst>
          </a:prstGeom>
          <a:solidFill>
            <a:schemeClr val="bg2">
              <a:lumMod val="20000"/>
              <a:lumOff val="80000"/>
            </a:schemeClr>
          </a:solidFill>
          <a:ln>
            <a:noFill/>
          </a:ln>
          <a:effectLst>
            <a:outerShdw blurRad="330200" dist="342900" dir="5400000" sx="74000" sy="74000" algn="t"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90513">
              <a:spcBef>
                <a:spcPts val="1200"/>
              </a:spcBef>
            </a:pPr>
            <a:r>
              <a:rPr lang="en-US" sz="1200" dirty="0">
                <a:solidFill>
                  <a:schemeClr val="tx1"/>
                </a:solidFill>
                <a:latin typeface="Montserrat Light" panose="00000400000000000000" pitchFamily="2" charset="0"/>
              </a:rPr>
              <a:t>Takes minutes instead of days to understand how a field is created </a:t>
            </a:r>
          </a:p>
        </p:txBody>
      </p:sp>
      <p:sp>
        <p:nvSpPr>
          <p:cNvPr id="4" name="Rectangle: Rounded Corners 3">
            <a:extLst>
              <a:ext uri="{FF2B5EF4-FFF2-40B4-BE49-F238E27FC236}">
                <a16:creationId xmlns:a16="http://schemas.microsoft.com/office/drawing/2014/main" id="{F74A4080-9BE8-4908-89F1-BBB9A1987087}"/>
              </a:ext>
            </a:extLst>
          </p:cNvPr>
          <p:cNvSpPr/>
          <p:nvPr/>
        </p:nvSpPr>
        <p:spPr>
          <a:xfrm>
            <a:off x="377810" y="1897447"/>
            <a:ext cx="5122656" cy="480820"/>
          </a:xfrm>
          <a:prstGeom prst="roundRect">
            <a:avLst>
              <a:gd name="adj" fmla="val 5116"/>
            </a:avLst>
          </a:prstGeom>
          <a:solidFill>
            <a:schemeClr val="bg2">
              <a:lumMod val="20000"/>
              <a:lumOff val="80000"/>
            </a:schemeClr>
          </a:solidFill>
          <a:ln>
            <a:noFill/>
          </a:ln>
          <a:effectLst>
            <a:outerShdw blurRad="330200" dist="342900" dir="5400000" sx="74000" sy="74000" algn="t"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90513">
              <a:spcBef>
                <a:spcPts val="1200"/>
              </a:spcBef>
            </a:pPr>
            <a:r>
              <a:rPr lang="en-US" sz="1200" dirty="0">
                <a:solidFill>
                  <a:schemeClr val="tx1"/>
                </a:solidFill>
                <a:latin typeface="Montserrat Light" panose="00000400000000000000" pitchFamily="2" charset="0"/>
              </a:rPr>
              <a:t>Filters out the source that that is unrelated.</a:t>
            </a:r>
          </a:p>
        </p:txBody>
      </p:sp>
      <p:sp>
        <p:nvSpPr>
          <p:cNvPr id="2" name="Rectangle 1">
            <a:extLst>
              <a:ext uri="{FF2B5EF4-FFF2-40B4-BE49-F238E27FC236}">
                <a16:creationId xmlns:a16="http://schemas.microsoft.com/office/drawing/2014/main" id="{3CABAA2E-5895-49CD-B573-838286AFA9B1}"/>
              </a:ext>
            </a:extLst>
          </p:cNvPr>
          <p:cNvSpPr/>
          <p:nvPr/>
        </p:nvSpPr>
        <p:spPr>
          <a:xfrm>
            <a:off x="374404" y="405665"/>
            <a:ext cx="7778996" cy="733534"/>
          </a:xfrm>
          <a:prstGeom prst="rect">
            <a:avLst/>
          </a:prstGeom>
        </p:spPr>
        <p:txBody>
          <a:bodyPr wrap="square">
            <a:spAutoFit/>
          </a:bodyPr>
          <a:lstStyle/>
          <a:p>
            <a:pPr>
              <a:lnSpc>
                <a:spcPts val="5000"/>
              </a:lnSpc>
            </a:pPr>
            <a:r>
              <a:rPr lang="en-US" sz="6000" cap="all" spc="-300" dirty="0">
                <a:solidFill>
                  <a:schemeClr val="bg1"/>
                </a:solidFill>
                <a:latin typeface="Roboto Condensed Light" panose="02000000000000000000" pitchFamily="2" charset="0"/>
                <a:ea typeface="Roboto Condensed Light" panose="02000000000000000000" pitchFamily="2" charset="0"/>
              </a:rPr>
              <a:t>Logic Slicing / Filtering</a:t>
            </a:r>
          </a:p>
        </p:txBody>
      </p:sp>
      <p:sp>
        <p:nvSpPr>
          <p:cNvPr id="3" name="Rectangle: Rounded Corners 2">
            <a:extLst>
              <a:ext uri="{FF2B5EF4-FFF2-40B4-BE49-F238E27FC236}">
                <a16:creationId xmlns:a16="http://schemas.microsoft.com/office/drawing/2014/main" id="{FDCF2661-6FAA-40D0-B8FA-F63FE1B566A6}"/>
              </a:ext>
            </a:extLst>
          </p:cNvPr>
          <p:cNvSpPr/>
          <p:nvPr/>
        </p:nvSpPr>
        <p:spPr>
          <a:xfrm>
            <a:off x="391879" y="1226188"/>
            <a:ext cx="7106200" cy="480764"/>
          </a:xfrm>
          <a:prstGeom prst="roundRect">
            <a:avLst>
              <a:gd name="adj" fmla="val 5116"/>
            </a:avLst>
          </a:prstGeom>
          <a:solidFill>
            <a:schemeClr val="bg2">
              <a:lumMod val="20000"/>
              <a:lumOff val="80000"/>
            </a:schemeClr>
          </a:solidFill>
          <a:ln>
            <a:noFill/>
          </a:ln>
          <a:effectLst>
            <a:outerShdw blurRad="330200" dist="342900" dir="5400000" sx="74000" sy="74000" algn="t"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4950">
              <a:defRPr/>
            </a:pPr>
            <a:r>
              <a:rPr lang="en-US" sz="1200" dirty="0">
                <a:solidFill>
                  <a:schemeClr val="tx1"/>
                </a:solidFill>
                <a:latin typeface="Montserrat Light" panose="00000400000000000000" pitchFamily="2" charset="0"/>
              </a:rPr>
              <a:t>CM </a:t>
            </a:r>
            <a:r>
              <a:rPr lang="en-US" sz="1200" dirty="0" err="1">
                <a:solidFill>
                  <a:schemeClr val="tx1"/>
                </a:solidFill>
                <a:latin typeface="Montserrat Light" panose="00000400000000000000" pitchFamily="2" charset="0"/>
              </a:rPr>
              <a:t>evolveIT</a:t>
            </a:r>
            <a:r>
              <a:rPr lang="en-US" sz="1200" dirty="0">
                <a:solidFill>
                  <a:schemeClr val="tx1"/>
                </a:solidFill>
                <a:latin typeface="Montserrat Light" panose="00000400000000000000" pitchFamily="2" charset="0"/>
              </a:rPr>
              <a:t> Data Trace finds the source that impacts the business rules.</a:t>
            </a:r>
          </a:p>
        </p:txBody>
      </p:sp>
      <p:sp>
        <p:nvSpPr>
          <p:cNvPr id="6" name="Footer Placeholder 5">
            <a:extLst>
              <a:ext uri="{FF2B5EF4-FFF2-40B4-BE49-F238E27FC236}">
                <a16:creationId xmlns:a16="http://schemas.microsoft.com/office/drawing/2014/main" id="{AF62D8C4-D7A7-4E2E-BFDC-0138315E1B77}"/>
              </a:ext>
            </a:extLst>
          </p:cNvPr>
          <p:cNvSpPr>
            <a:spLocks noGrp="1"/>
          </p:cNvSpPr>
          <p:nvPr>
            <p:ph type="ftr" sz="quarter" idx="11"/>
          </p:nvPr>
        </p:nvSpPr>
        <p:spPr/>
        <p:txBody>
          <a:bodyPr/>
          <a:lstStyle/>
          <a:p>
            <a:r>
              <a:rPr lang="en-US"/>
              <a:t>©CM First Group. All rights reserved.</a:t>
            </a:r>
          </a:p>
        </p:txBody>
      </p:sp>
      <p:sp>
        <p:nvSpPr>
          <p:cNvPr id="21" name="Slide Number Placeholder 20">
            <a:extLst>
              <a:ext uri="{FF2B5EF4-FFF2-40B4-BE49-F238E27FC236}">
                <a16:creationId xmlns:a16="http://schemas.microsoft.com/office/drawing/2014/main" id="{79C672B5-1694-4247-A918-0385A65731E1}"/>
              </a:ext>
            </a:extLst>
          </p:cNvPr>
          <p:cNvSpPr>
            <a:spLocks noGrp="1"/>
          </p:cNvSpPr>
          <p:nvPr>
            <p:ph type="sldNum" sz="quarter" idx="12"/>
          </p:nvPr>
        </p:nvSpPr>
        <p:spPr/>
        <p:txBody>
          <a:bodyPr/>
          <a:lstStyle/>
          <a:p>
            <a:fld id="{B66EF6C8-8370-40C3-B0C2-8B9C40C16540}" type="slidenum">
              <a:rPr lang="en-US" smtClean="0"/>
              <a:t>19</a:t>
            </a:fld>
            <a:endParaRPr lang="en-US"/>
          </a:p>
        </p:txBody>
      </p:sp>
      <p:pic>
        <p:nvPicPr>
          <p:cNvPr id="22" name="Picture 21"/>
          <p:cNvPicPr>
            <a:picLocks noChangeAspect="1"/>
          </p:cNvPicPr>
          <p:nvPr/>
        </p:nvPicPr>
        <p:blipFill>
          <a:blip r:embed="rId2"/>
          <a:stretch>
            <a:fillRect/>
          </a:stretch>
        </p:blipFill>
        <p:spPr>
          <a:xfrm>
            <a:off x="2126708" y="1681391"/>
            <a:ext cx="8803889" cy="4701548"/>
          </a:xfrm>
          <a:prstGeom prst="rect">
            <a:avLst/>
          </a:prstGeom>
        </p:spPr>
      </p:pic>
      <p:pic>
        <p:nvPicPr>
          <p:cNvPr id="23" name="Picture 22"/>
          <p:cNvPicPr>
            <a:picLocks noChangeAspect="1"/>
          </p:cNvPicPr>
          <p:nvPr/>
        </p:nvPicPr>
        <p:blipFill rotWithShape="1">
          <a:blip r:embed="rId3" cstate="print">
            <a:extLst>
              <a:ext uri="{28A0092B-C50C-407E-A947-70E740481C1C}">
                <a14:useLocalDpi xmlns:a14="http://schemas.microsoft.com/office/drawing/2010/main" val="0"/>
              </a:ext>
            </a:extLst>
          </a:blip>
          <a:srcRect l="20381" t="15215" r="7749" b="16196"/>
          <a:stretch/>
        </p:blipFill>
        <p:spPr>
          <a:xfrm rot="20155962">
            <a:off x="10435008" y="346261"/>
            <a:ext cx="1277255" cy="1717080"/>
          </a:xfrm>
          <a:prstGeom prst="rect">
            <a:avLst/>
          </a:prstGeom>
        </p:spPr>
      </p:pic>
    </p:spTree>
    <p:extLst>
      <p:ext uri="{BB962C8B-B14F-4D97-AF65-F5344CB8AC3E}">
        <p14:creationId xmlns:p14="http://schemas.microsoft.com/office/powerpoint/2010/main" val="2733812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5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2" presetClass="entr" presetSubtype="4" decel="50000" fill="hold" grpId="0" nodeType="withEffect">
                                  <p:stCondLst>
                                    <p:cond delay="2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50000" fill="hold" grpId="0" nodeType="withEffect">
                                  <p:stCondLst>
                                    <p:cond delay="4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ppt_x"/>
                                          </p:val>
                                        </p:tav>
                                        <p:tav tm="100000">
                                          <p:val>
                                            <p:strVal val="#ppt_x"/>
                                          </p:val>
                                        </p:tav>
                                      </p:tavLst>
                                    </p:anim>
                                    <p:anim calcmode="lin" valueType="num">
                                      <p:cBhvr additive="base">
                                        <p:cTn id="19" dur="1000" fill="hold"/>
                                        <p:tgtEl>
                                          <p:spTgt spid="4"/>
                                        </p:tgtEl>
                                        <p:attrNameLst>
                                          <p:attrName>ppt_y</p:attrName>
                                        </p:attrNameLst>
                                      </p:cBhvr>
                                      <p:tavLst>
                                        <p:tav tm="0">
                                          <p:val>
                                            <p:strVal val="1+#ppt_h/2"/>
                                          </p:val>
                                        </p:tav>
                                        <p:tav tm="100000">
                                          <p:val>
                                            <p:strVal val="#ppt_y"/>
                                          </p:val>
                                        </p:tav>
                                      </p:tavLst>
                                    </p:anim>
                                  </p:childTnLst>
                                </p:cTn>
                              </p:par>
                              <p:par>
                                <p:cTn id="20" presetID="2" presetClass="entr" presetSubtype="4" decel="50000" fill="hold" grpId="0" nodeType="withEffect">
                                  <p:stCondLst>
                                    <p:cond delay="60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2" grpId="0"/>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97FC9B5-47E6-4C6C-B18E-479977466240}"/>
              </a:ext>
            </a:extLst>
          </p:cNvPr>
          <p:cNvSpPr/>
          <p:nvPr/>
        </p:nvSpPr>
        <p:spPr>
          <a:xfrm>
            <a:off x="1" y="0"/>
            <a:ext cx="308863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4B385E8-741B-4EC7-B4F1-D93EE9B946D8}"/>
              </a:ext>
            </a:extLst>
          </p:cNvPr>
          <p:cNvSpPr/>
          <p:nvPr/>
        </p:nvSpPr>
        <p:spPr>
          <a:xfrm>
            <a:off x="5773657" y="2877678"/>
            <a:ext cx="3548764" cy="584775"/>
          </a:xfrm>
          <a:prstGeom prst="rect">
            <a:avLst/>
          </a:prstGeom>
        </p:spPr>
        <p:txBody>
          <a:bodyPr wrap="square">
            <a:spAutoFit/>
          </a:bodyPr>
          <a:lstStyle/>
          <a:p>
            <a:r>
              <a:rPr lang="en-US" sz="1600" dirty="0">
                <a:latin typeface="Montserrat Light" panose="00000400000000000000" pitchFamily="2" charset="0"/>
              </a:rPr>
              <a:t>HQ: Austin, Texas USA</a:t>
            </a:r>
          </a:p>
          <a:p>
            <a:pPr marL="0" lvl="1"/>
            <a:r>
              <a:rPr lang="en-US" sz="1600" dirty="0">
                <a:latin typeface="Montserrat Light" panose="00000400000000000000" pitchFamily="2" charset="0"/>
              </a:rPr>
              <a:t>2 Offices in Europe</a:t>
            </a:r>
          </a:p>
        </p:txBody>
      </p:sp>
      <p:grpSp>
        <p:nvGrpSpPr>
          <p:cNvPr id="2" name="Group 1">
            <a:extLst>
              <a:ext uri="{FF2B5EF4-FFF2-40B4-BE49-F238E27FC236}">
                <a16:creationId xmlns:a16="http://schemas.microsoft.com/office/drawing/2014/main" id="{D6F37D5A-A04F-47D0-93AD-C12AC255DA67}"/>
              </a:ext>
            </a:extLst>
          </p:cNvPr>
          <p:cNvGrpSpPr/>
          <p:nvPr/>
        </p:nvGrpSpPr>
        <p:grpSpPr>
          <a:xfrm>
            <a:off x="5695597" y="1084863"/>
            <a:ext cx="4463164" cy="1515680"/>
            <a:chOff x="5695597" y="1084863"/>
            <a:chExt cx="4463164" cy="1515680"/>
          </a:xfrm>
        </p:grpSpPr>
        <p:sp>
          <p:nvSpPr>
            <p:cNvPr id="4" name="Rectangle 3">
              <a:extLst>
                <a:ext uri="{FF2B5EF4-FFF2-40B4-BE49-F238E27FC236}">
                  <a16:creationId xmlns:a16="http://schemas.microsoft.com/office/drawing/2014/main" id="{DF25E111-3379-443C-92A3-64119E30F561}"/>
                </a:ext>
              </a:extLst>
            </p:cNvPr>
            <p:cNvSpPr/>
            <p:nvPr/>
          </p:nvSpPr>
          <p:spPr>
            <a:xfrm>
              <a:off x="5695597" y="1084863"/>
              <a:ext cx="4463164" cy="1404167"/>
            </a:xfrm>
            <a:prstGeom prst="rect">
              <a:avLst/>
            </a:prstGeom>
          </p:spPr>
          <p:txBody>
            <a:bodyPr wrap="square">
              <a:spAutoFit/>
            </a:bodyPr>
            <a:lstStyle/>
            <a:p>
              <a:pPr>
                <a:lnSpc>
                  <a:spcPts val="5000"/>
                </a:lnSpc>
              </a:pPr>
              <a:r>
                <a:rPr lang="en-US" sz="6000" cap="all" spc="-300" dirty="0">
                  <a:solidFill>
                    <a:schemeClr val="accent1"/>
                  </a:solidFill>
                  <a:latin typeface="Roboto Condensed Light" panose="02000000000000000000" pitchFamily="2" charset="0"/>
                  <a:ea typeface="Roboto Condensed Light" panose="02000000000000000000" pitchFamily="2" charset="0"/>
                </a:rPr>
                <a:t>About The Company</a:t>
              </a:r>
            </a:p>
          </p:txBody>
        </p:sp>
        <p:sp>
          <p:nvSpPr>
            <p:cNvPr id="7" name="Rectangle 6">
              <a:extLst>
                <a:ext uri="{FF2B5EF4-FFF2-40B4-BE49-F238E27FC236}">
                  <a16:creationId xmlns:a16="http://schemas.microsoft.com/office/drawing/2014/main" id="{96658748-0DA9-47AC-AE5C-177B6640FE3E}"/>
                </a:ext>
              </a:extLst>
            </p:cNvPr>
            <p:cNvSpPr/>
            <p:nvPr/>
          </p:nvSpPr>
          <p:spPr>
            <a:xfrm>
              <a:off x="5862865" y="2489030"/>
              <a:ext cx="613317" cy="1115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ectangle 7">
            <a:extLst>
              <a:ext uri="{FF2B5EF4-FFF2-40B4-BE49-F238E27FC236}">
                <a16:creationId xmlns:a16="http://schemas.microsoft.com/office/drawing/2014/main" id="{15567FC6-5E71-46E1-8E5D-0AB23C47A5DB}"/>
              </a:ext>
            </a:extLst>
          </p:cNvPr>
          <p:cNvSpPr/>
          <p:nvPr/>
        </p:nvSpPr>
        <p:spPr>
          <a:xfrm>
            <a:off x="5773657" y="3806125"/>
            <a:ext cx="4596979" cy="584775"/>
          </a:xfrm>
          <a:prstGeom prst="rect">
            <a:avLst/>
          </a:prstGeom>
        </p:spPr>
        <p:txBody>
          <a:bodyPr wrap="square">
            <a:spAutoFit/>
          </a:bodyPr>
          <a:lstStyle/>
          <a:p>
            <a:r>
              <a:rPr lang="en-US" sz="1600" dirty="0">
                <a:latin typeface="Montserrat Light" panose="00000400000000000000" pitchFamily="2" charset="0"/>
              </a:rPr>
              <a:t>Work with over 400 IBM </a:t>
            </a:r>
            <a:r>
              <a:rPr lang="en-US" sz="1600" dirty="0" err="1">
                <a:latin typeface="Montserrat Light" panose="00000400000000000000" pitchFamily="2" charset="0"/>
              </a:rPr>
              <a:t>i</a:t>
            </a:r>
            <a:r>
              <a:rPr lang="en-US" sz="1600" dirty="0">
                <a:latin typeface="Montserrat Light" panose="00000400000000000000" pitchFamily="2" charset="0"/>
              </a:rPr>
              <a:t>/z Software Development Organizations</a:t>
            </a:r>
          </a:p>
        </p:txBody>
      </p:sp>
      <p:sp>
        <p:nvSpPr>
          <p:cNvPr id="9" name="Rectangle 8">
            <a:extLst>
              <a:ext uri="{FF2B5EF4-FFF2-40B4-BE49-F238E27FC236}">
                <a16:creationId xmlns:a16="http://schemas.microsoft.com/office/drawing/2014/main" id="{BE999073-D243-4840-BAB7-69B52D67A7D6}"/>
              </a:ext>
            </a:extLst>
          </p:cNvPr>
          <p:cNvSpPr/>
          <p:nvPr/>
        </p:nvSpPr>
        <p:spPr>
          <a:xfrm>
            <a:off x="5773657" y="4734572"/>
            <a:ext cx="5455623" cy="338554"/>
          </a:xfrm>
          <a:prstGeom prst="rect">
            <a:avLst/>
          </a:prstGeom>
        </p:spPr>
        <p:txBody>
          <a:bodyPr wrap="square">
            <a:spAutoFit/>
          </a:bodyPr>
          <a:lstStyle/>
          <a:p>
            <a:r>
              <a:rPr lang="en-US" sz="1600" dirty="0">
                <a:latin typeface="Montserrat Light" panose="00000400000000000000" pitchFamily="2" charset="0"/>
              </a:rPr>
              <a:t>Partner with IBM, CA Technologies, and others</a:t>
            </a:r>
          </a:p>
        </p:txBody>
      </p:sp>
      <p:sp>
        <p:nvSpPr>
          <p:cNvPr id="10" name="Rectangle 9">
            <a:extLst>
              <a:ext uri="{FF2B5EF4-FFF2-40B4-BE49-F238E27FC236}">
                <a16:creationId xmlns:a16="http://schemas.microsoft.com/office/drawing/2014/main" id="{8E1A1E57-8461-49E5-BDFC-38429B9CC864}"/>
              </a:ext>
            </a:extLst>
          </p:cNvPr>
          <p:cNvSpPr/>
          <p:nvPr/>
        </p:nvSpPr>
        <p:spPr>
          <a:xfrm>
            <a:off x="5773657" y="5416798"/>
            <a:ext cx="4596979" cy="338554"/>
          </a:xfrm>
          <a:prstGeom prst="rect">
            <a:avLst/>
          </a:prstGeom>
        </p:spPr>
        <p:txBody>
          <a:bodyPr wrap="square">
            <a:spAutoFit/>
          </a:bodyPr>
          <a:lstStyle/>
          <a:p>
            <a:r>
              <a:rPr lang="en-US" sz="1600" dirty="0">
                <a:latin typeface="Montserrat Light" panose="00000400000000000000" pitchFamily="2" charset="0"/>
              </a:rPr>
              <a:t>Nearshore and Offshore teams</a:t>
            </a:r>
          </a:p>
        </p:txBody>
      </p:sp>
      <p:sp>
        <p:nvSpPr>
          <p:cNvPr id="3" name="Footer Placeholder 2">
            <a:extLst>
              <a:ext uri="{FF2B5EF4-FFF2-40B4-BE49-F238E27FC236}">
                <a16:creationId xmlns:a16="http://schemas.microsoft.com/office/drawing/2014/main" id="{E46CE641-5117-4CA4-A7A7-BD80070A4A25}"/>
              </a:ext>
            </a:extLst>
          </p:cNvPr>
          <p:cNvSpPr>
            <a:spLocks noGrp="1"/>
          </p:cNvSpPr>
          <p:nvPr>
            <p:ph type="ftr" sz="quarter" idx="11"/>
          </p:nvPr>
        </p:nvSpPr>
        <p:spPr/>
        <p:txBody>
          <a:bodyPr/>
          <a:lstStyle/>
          <a:p>
            <a:r>
              <a:rPr lang="en-US" sz="700" dirty="0">
                <a:latin typeface="Montserrat Light" panose="00000400000000000000" pitchFamily="2" charset="0"/>
              </a:rPr>
              <a:t>©CM First Group. All rights reserved.</a:t>
            </a:r>
          </a:p>
        </p:txBody>
      </p:sp>
      <p:sp>
        <p:nvSpPr>
          <p:cNvPr id="12" name="Slide Number Placeholder 11">
            <a:extLst>
              <a:ext uri="{FF2B5EF4-FFF2-40B4-BE49-F238E27FC236}">
                <a16:creationId xmlns:a16="http://schemas.microsoft.com/office/drawing/2014/main" id="{12341889-6DB1-404B-B617-5EEE00CB4701}"/>
              </a:ext>
            </a:extLst>
          </p:cNvPr>
          <p:cNvSpPr>
            <a:spLocks noGrp="1"/>
          </p:cNvSpPr>
          <p:nvPr>
            <p:ph type="sldNum" sz="quarter" idx="12"/>
          </p:nvPr>
        </p:nvSpPr>
        <p:spPr/>
        <p:txBody>
          <a:bodyPr/>
          <a:lstStyle/>
          <a:p>
            <a:fld id="{B66EF6C8-8370-40C3-B0C2-8B9C40C16540}" type="slidenum">
              <a:rPr lang="en-US" smtClean="0"/>
              <a:t>2</a:t>
            </a:fld>
            <a:endParaRPr lang="en-US"/>
          </a:p>
        </p:txBody>
      </p:sp>
      <p:pic>
        <p:nvPicPr>
          <p:cNvPr id="16" name="Picture 15"/>
          <p:cNvPicPr>
            <a:picLocks noChangeAspect="1"/>
          </p:cNvPicPr>
          <p:nvPr/>
        </p:nvPicPr>
        <p:blipFill>
          <a:blip r:embed="rId2"/>
          <a:stretch>
            <a:fillRect/>
          </a:stretch>
        </p:blipFill>
        <p:spPr>
          <a:xfrm>
            <a:off x="805559" y="2058611"/>
            <a:ext cx="4684122" cy="3117070"/>
          </a:xfrm>
          <a:prstGeom prst="rect">
            <a:avLst/>
          </a:prstGeom>
        </p:spPr>
      </p:pic>
    </p:spTree>
    <p:extLst>
      <p:ext uri="{BB962C8B-B14F-4D97-AF65-F5344CB8AC3E}">
        <p14:creationId xmlns:p14="http://schemas.microsoft.com/office/powerpoint/2010/main" val="2858660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2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p:bldP spid="8"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000" r="-10000"/>
          </a:stretch>
        </a:blip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C0268B7-94EE-439D-B4A7-B18C441D8FC2}"/>
              </a:ext>
            </a:extLst>
          </p:cNvPr>
          <p:cNvSpPr/>
          <p:nvPr/>
        </p:nvSpPr>
        <p:spPr>
          <a:xfrm>
            <a:off x="739737" y="988549"/>
            <a:ext cx="3275261" cy="1385187"/>
          </a:xfrm>
          <a:prstGeom prst="rect">
            <a:avLst/>
          </a:prstGeom>
        </p:spPr>
        <p:txBody>
          <a:bodyPr wrap="square">
            <a:spAutoFit/>
          </a:bodyPr>
          <a:lstStyle/>
          <a:p>
            <a:pPr>
              <a:lnSpc>
                <a:spcPts val="5000"/>
              </a:lnSpc>
            </a:pPr>
            <a:r>
              <a:rPr lang="en-US" sz="5400" cap="all" spc="-300" dirty="0">
                <a:solidFill>
                  <a:schemeClr val="accent1"/>
                </a:solidFill>
                <a:latin typeface="Roboto Condensed Light" panose="02000000000000000000" pitchFamily="2" charset="0"/>
                <a:ea typeface="Roboto Condensed Light" panose="02000000000000000000" pitchFamily="2" charset="0"/>
              </a:rPr>
              <a:t>Rules Approach</a:t>
            </a:r>
          </a:p>
        </p:txBody>
      </p:sp>
      <p:sp>
        <p:nvSpPr>
          <p:cNvPr id="15" name="Rectangle 14">
            <a:extLst>
              <a:ext uri="{FF2B5EF4-FFF2-40B4-BE49-F238E27FC236}">
                <a16:creationId xmlns:a16="http://schemas.microsoft.com/office/drawing/2014/main" id="{FC6C17E0-8D4A-4DEA-B2B1-D26D80E4FEFB}"/>
              </a:ext>
            </a:extLst>
          </p:cNvPr>
          <p:cNvSpPr/>
          <p:nvPr/>
        </p:nvSpPr>
        <p:spPr>
          <a:xfrm>
            <a:off x="739737" y="2451795"/>
            <a:ext cx="3140274" cy="738664"/>
          </a:xfrm>
          <a:prstGeom prst="rect">
            <a:avLst/>
          </a:prstGeom>
        </p:spPr>
        <p:txBody>
          <a:bodyPr wrap="square">
            <a:spAutoFit/>
          </a:bodyPr>
          <a:lstStyle/>
          <a:p>
            <a:r>
              <a:rPr lang="en-US" sz="1400" dirty="0">
                <a:latin typeface="Montserrat Light" panose="00000400000000000000" pitchFamily="2" charset="0"/>
              </a:rPr>
              <a:t>A business-centered approach to understanding the Business Rules in your Mainframe Application:</a:t>
            </a:r>
          </a:p>
        </p:txBody>
      </p:sp>
      <p:grpSp>
        <p:nvGrpSpPr>
          <p:cNvPr id="42" name="Group 41">
            <a:extLst>
              <a:ext uri="{FF2B5EF4-FFF2-40B4-BE49-F238E27FC236}">
                <a16:creationId xmlns:a16="http://schemas.microsoft.com/office/drawing/2014/main" id="{93C292C1-385B-4FFE-9352-D7B6E2AE63C4}"/>
              </a:ext>
            </a:extLst>
          </p:cNvPr>
          <p:cNvGrpSpPr/>
          <p:nvPr/>
        </p:nvGrpSpPr>
        <p:grpSpPr>
          <a:xfrm>
            <a:off x="4616605" y="747133"/>
            <a:ext cx="2074130" cy="2612604"/>
            <a:chOff x="4616605" y="747133"/>
            <a:chExt cx="2074130" cy="2612604"/>
          </a:xfrm>
        </p:grpSpPr>
        <p:sp>
          <p:nvSpPr>
            <p:cNvPr id="8" name="Rectangle 7">
              <a:extLst>
                <a:ext uri="{FF2B5EF4-FFF2-40B4-BE49-F238E27FC236}">
                  <a16:creationId xmlns:a16="http://schemas.microsoft.com/office/drawing/2014/main" id="{0B44CCF1-DEFB-47FF-A1C2-86C0F7C61BDF}"/>
                </a:ext>
              </a:extLst>
            </p:cNvPr>
            <p:cNvSpPr/>
            <p:nvPr/>
          </p:nvSpPr>
          <p:spPr>
            <a:xfrm>
              <a:off x="4616605" y="2759573"/>
              <a:ext cx="2074130" cy="600164"/>
            </a:xfrm>
            <a:prstGeom prst="rect">
              <a:avLst/>
            </a:prstGeom>
          </p:spPr>
          <p:txBody>
            <a:bodyPr wrap="square">
              <a:spAutoFit/>
            </a:bodyPr>
            <a:lstStyle/>
            <a:p>
              <a:pPr marL="0" lvl="1" algn="ctr">
                <a:spcBef>
                  <a:spcPts val="0"/>
                </a:spcBef>
                <a:spcAft>
                  <a:spcPts val="1200"/>
                </a:spcAft>
              </a:pPr>
              <a:r>
                <a:rPr lang="en-US" sz="1100" dirty="0">
                  <a:latin typeface="Montserrat Light" panose="00000400000000000000" pitchFamily="2" charset="0"/>
                </a:rPr>
                <a:t>Model the Application using </a:t>
              </a:r>
              <a:r>
                <a:rPr lang="en-US" sz="1100" dirty="0" err="1">
                  <a:latin typeface="Montserrat Light" panose="00000400000000000000" pitchFamily="2" charset="0"/>
                </a:rPr>
                <a:t>evolveIT</a:t>
              </a:r>
              <a:r>
                <a:rPr lang="en-US" sz="1100" dirty="0">
                  <a:latin typeface="Montserrat Light" panose="00000400000000000000" pitchFamily="2" charset="0"/>
                </a:rPr>
                <a:t> Automated Capture</a:t>
              </a:r>
            </a:p>
          </p:txBody>
        </p:sp>
        <p:grpSp>
          <p:nvGrpSpPr>
            <p:cNvPr id="26" name="Group 25">
              <a:extLst>
                <a:ext uri="{FF2B5EF4-FFF2-40B4-BE49-F238E27FC236}">
                  <a16:creationId xmlns:a16="http://schemas.microsoft.com/office/drawing/2014/main" id="{F9ED30C5-404F-4FFB-8A3F-5AD52B7D0FAA}"/>
                </a:ext>
              </a:extLst>
            </p:cNvPr>
            <p:cNvGrpSpPr/>
            <p:nvPr/>
          </p:nvGrpSpPr>
          <p:grpSpPr>
            <a:xfrm>
              <a:off x="4739270" y="747133"/>
              <a:ext cx="1828800" cy="1828800"/>
              <a:chOff x="4739270" y="747133"/>
              <a:chExt cx="1828800" cy="1828800"/>
            </a:xfrm>
          </p:grpSpPr>
          <p:sp>
            <p:nvSpPr>
              <p:cNvPr id="17" name="Rectangle: Rounded Corners 16">
                <a:extLst>
                  <a:ext uri="{FF2B5EF4-FFF2-40B4-BE49-F238E27FC236}">
                    <a16:creationId xmlns:a16="http://schemas.microsoft.com/office/drawing/2014/main" id="{CFD264C6-5272-4C7E-8EAF-FD58C432D9AA}"/>
                  </a:ext>
                </a:extLst>
              </p:cNvPr>
              <p:cNvSpPr/>
              <p:nvPr/>
            </p:nvSpPr>
            <p:spPr>
              <a:xfrm>
                <a:off x="4739270" y="747133"/>
                <a:ext cx="1828800" cy="1828800"/>
              </a:xfrm>
              <a:prstGeom prst="roundRect">
                <a:avLst>
                  <a:gd name="adj" fmla="val 4204"/>
                </a:avLst>
              </a:prstGeom>
              <a:solidFill>
                <a:schemeClr val="accent1"/>
              </a:solidFill>
              <a:ln>
                <a:noFill/>
              </a:ln>
              <a:effectLst>
                <a:outerShdw blurRad="330200" dist="495300" dir="5400000" sx="74000" sy="74000" algn="t" rotWithShape="0">
                  <a:schemeClr val="accent1">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latin typeface="Montserrat Light" panose="00000400000000000000" pitchFamily="2" charset="0"/>
                </a:endParaRPr>
              </a:p>
            </p:txBody>
          </p:sp>
          <p:pic>
            <p:nvPicPr>
              <p:cNvPr id="25" name="Picture 24">
                <a:extLst>
                  <a:ext uri="{FF2B5EF4-FFF2-40B4-BE49-F238E27FC236}">
                    <a16:creationId xmlns:a16="http://schemas.microsoft.com/office/drawing/2014/main" id="{37B9C46F-3008-463D-ACC6-10D49A0773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0012" y="1187875"/>
                <a:ext cx="947316" cy="947316"/>
              </a:xfrm>
              <a:prstGeom prst="rect">
                <a:avLst/>
              </a:prstGeom>
            </p:spPr>
          </p:pic>
        </p:grpSp>
      </p:grpSp>
      <p:grpSp>
        <p:nvGrpSpPr>
          <p:cNvPr id="43" name="Group 42">
            <a:extLst>
              <a:ext uri="{FF2B5EF4-FFF2-40B4-BE49-F238E27FC236}">
                <a16:creationId xmlns:a16="http://schemas.microsoft.com/office/drawing/2014/main" id="{972F4C9D-B6E4-496C-B90C-1F73389DCFE1}"/>
              </a:ext>
            </a:extLst>
          </p:cNvPr>
          <p:cNvGrpSpPr/>
          <p:nvPr/>
        </p:nvGrpSpPr>
        <p:grpSpPr>
          <a:xfrm>
            <a:off x="6846848" y="747133"/>
            <a:ext cx="2074130" cy="2443326"/>
            <a:chOff x="6846848" y="747133"/>
            <a:chExt cx="2074130" cy="2443326"/>
          </a:xfrm>
        </p:grpSpPr>
        <p:sp>
          <p:nvSpPr>
            <p:cNvPr id="9" name="Rectangle 8">
              <a:extLst>
                <a:ext uri="{FF2B5EF4-FFF2-40B4-BE49-F238E27FC236}">
                  <a16:creationId xmlns:a16="http://schemas.microsoft.com/office/drawing/2014/main" id="{3DB7703F-30B6-4CCD-AF33-4E421A1A738B}"/>
                </a:ext>
              </a:extLst>
            </p:cNvPr>
            <p:cNvSpPr/>
            <p:nvPr/>
          </p:nvSpPr>
          <p:spPr>
            <a:xfrm>
              <a:off x="6846848" y="2759572"/>
              <a:ext cx="2074130" cy="430887"/>
            </a:xfrm>
            <a:prstGeom prst="rect">
              <a:avLst/>
            </a:prstGeom>
          </p:spPr>
          <p:txBody>
            <a:bodyPr wrap="square">
              <a:spAutoFit/>
            </a:bodyPr>
            <a:lstStyle/>
            <a:p>
              <a:pPr marL="0" lvl="1" algn="ctr">
                <a:spcBef>
                  <a:spcPts val="0"/>
                </a:spcBef>
                <a:spcAft>
                  <a:spcPts val="1200"/>
                </a:spcAft>
              </a:pPr>
              <a:r>
                <a:rPr lang="en-US" sz="1100" dirty="0">
                  <a:latin typeface="Montserrat Light" panose="00000400000000000000" pitchFamily="2" charset="0"/>
                </a:rPr>
                <a:t>Identify Application Related Business Process</a:t>
              </a:r>
            </a:p>
          </p:txBody>
        </p:sp>
        <p:grpSp>
          <p:nvGrpSpPr>
            <p:cNvPr id="29" name="Group 28">
              <a:extLst>
                <a:ext uri="{FF2B5EF4-FFF2-40B4-BE49-F238E27FC236}">
                  <a16:creationId xmlns:a16="http://schemas.microsoft.com/office/drawing/2014/main" id="{53B30E38-ACE1-4BB1-A46A-D96A4E9FE034}"/>
                </a:ext>
              </a:extLst>
            </p:cNvPr>
            <p:cNvGrpSpPr/>
            <p:nvPr/>
          </p:nvGrpSpPr>
          <p:grpSpPr>
            <a:xfrm>
              <a:off x="6969513" y="747133"/>
              <a:ext cx="1828800" cy="1828800"/>
              <a:chOff x="6969513" y="747133"/>
              <a:chExt cx="1828800" cy="1828800"/>
            </a:xfrm>
          </p:grpSpPr>
          <p:sp>
            <p:nvSpPr>
              <p:cNvPr id="16" name="Rectangle: Rounded Corners 15">
                <a:extLst>
                  <a:ext uri="{FF2B5EF4-FFF2-40B4-BE49-F238E27FC236}">
                    <a16:creationId xmlns:a16="http://schemas.microsoft.com/office/drawing/2014/main" id="{21E3AFC5-5063-4CF2-96F3-7093995EF3FE}"/>
                  </a:ext>
                </a:extLst>
              </p:cNvPr>
              <p:cNvSpPr/>
              <p:nvPr/>
            </p:nvSpPr>
            <p:spPr>
              <a:xfrm>
                <a:off x="6969513" y="747133"/>
                <a:ext cx="1828800" cy="1828800"/>
              </a:xfrm>
              <a:prstGeom prst="roundRect">
                <a:avLst>
                  <a:gd name="adj" fmla="val 4204"/>
                </a:avLst>
              </a:prstGeom>
              <a:solidFill>
                <a:schemeClr val="accent2"/>
              </a:solidFill>
              <a:ln>
                <a:noFill/>
              </a:ln>
              <a:effectLst>
                <a:outerShdw blurRad="330200" dist="495300" dir="5400000" sx="74000" sy="74000" algn="t" rotWithShape="0">
                  <a:schemeClr val="accent2">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latin typeface="Montserrat Light" panose="00000400000000000000" pitchFamily="2" charset="0"/>
                </a:endParaRPr>
              </a:p>
            </p:txBody>
          </p:sp>
          <p:pic>
            <p:nvPicPr>
              <p:cNvPr id="28" name="Picture 27">
                <a:extLst>
                  <a:ext uri="{FF2B5EF4-FFF2-40B4-BE49-F238E27FC236}">
                    <a16:creationId xmlns:a16="http://schemas.microsoft.com/office/drawing/2014/main" id="{086E9C23-FBE2-4DA8-A0C6-5D3BF982DD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9652" y="1247272"/>
                <a:ext cx="828522" cy="828522"/>
              </a:xfrm>
              <a:prstGeom prst="rect">
                <a:avLst/>
              </a:prstGeom>
            </p:spPr>
          </p:pic>
        </p:grpSp>
      </p:grpSp>
      <p:grpSp>
        <p:nvGrpSpPr>
          <p:cNvPr id="44" name="Group 43">
            <a:extLst>
              <a:ext uri="{FF2B5EF4-FFF2-40B4-BE49-F238E27FC236}">
                <a16:creationId xmlns:a16="http://schemas.microsoft.com/office/drawing/2014/main" id="{D3C68089-F4D8-4111-9FF2-1C21A02634AE}"/>
              </a:ext>
            </a:extLst>
          </p:cNvPr>
          <p:cNvGrpSpPr/>
          <p:nvPr/>
        </p:nvGrpSpPr>
        <p:grpSpPr>
          <a:xfrm>
            <a:off x="9077091" y="747133"/>
            <a:ext cx="2074130" cy="2612602"/>
            <a:chOff x="9077091" y="747133"/>
            <a:chExt cx="2074130" cy="2612602"/>
          </a:xfrm>
        </p:grpSpPr>
        <p:sp>
          <p:nvSpPr>
            <p:cNvPr id="10" name="Rectangle 9">
              <a:extLst>
                <a:ext uri="{FF2B5EF4-FFF2-40B4-BE49-F238E27FC236}">
                  <a16:creationId xmlns:a16="http://schemas.microsoft.com/office/drawing/2014/main" id="{2E1B0D10-575B-4357-89B5-105C9E1D7BA9}"/>
                </a:ext>
              </a:extLst>
            </p:cNvPr>
            <p:cNvSpPr/>
            <p:nvPr/>
          </p:nvSpPr>
          <p:spPr>
            <a:xfrm>
              <a:off x="9077091" y="2759571"/>
              <a:ext cx="2074130" cy="600164"/>
            </a:xfrm>
            <a:prstGeom prst="rect">
              <a:avLst/>
            </a:prstGeom>
          </p:spPr>
          <p:txBody>
            <a:bodyPr wrap="square">
              <a:spAutoFit/>
            </a:bodyPr>
            <a:lstStyle/>
            <a:p>
              <a:pPr marL="0" lvl="1" algn="ctr">
                <a:spcBef>
                  <a:spcPts val="0"/>
                </a:spcBef>
                <a:spcAft>
                  <a:spcPts val="1200"/>
                </a:spcAft>
              </a:pPr>
              <a:r>
                <a:rPr lang="en-US" sz="1100" dirty="0">
                  <a:latin typeface="Montserrat Light" panose="00000400000000000000" pitchFamily="2" charset="0"/>
                </a:rPr>
                <a:t>Identify data in and out of the Application for each Business Process.</a:t>
              </a:r>
            </a:p>
          </p:txBody>
        </p:sp>
        <p:grpSp>
          <p:nvGrpSpPr>
            <p:cNvPr id="32" name="Group 31">
              <a:extLst>
                <a:ext uri="{FF2B5EF4-FFF2-40B4-BE49-F238E27FC236}">
                  <a16:creationId xmlns:a16="http://schemas.microsoft.com/office/drawing/2014/main" id="{D761B4B9-3474-4CD9-BA84-32F267FF6BB2}"/>
                </a:ext>
              </a:extLst>
            </p:cNvPr>
            <p:cNvGrpSpPr/>
            <p:nvPr/>
          </p:nvGrpSpPr>
          <p:grpSpPr>
            <a:xfrm>
              <a:off x="9199756" y="747133"/>
              <a:ext cx="1828800" cy="1828800"/>
              <a:chOff x="9199756" y="747133"/>
              <a:chExt cx="1828800" cy="1828800"/>
            </a:xfrm>
          </p:grpSpPr>
          <p:sp>
            <p:nvSpPr>
              <p:cNvPr id="18" name="Rectangle: Rounded Corners 17">
                <a:extLst>
                  <a:ext uri="{FF2B5EF4-FFF2-40B4-BE49-F238E27FC236}">
                    <a16:creationId xmlns:a16="http://schemas.microsoft.com/office/drawing/2014/main" id="{4DB343D0-CB67-4D48-8BBE-1CD17C60B0A3}"/>
                  </a:ext>
                </a:extLst>
              </p:cNvPr>
              <p:cNvSpPr/>
              <p:nvPr/>
            </p:nvSpPr>
            <p:spPr>
              <a:xfrm>
                <a:off x="9199756" y="747133"/>
                <a:ext cx="1828800" cy="1828800"/>
              </a:xfrm>
              <a:prstGeom prst="roundRect">
                <a:avLst>
                  <a:gd name="adj" fmla="val 4204"/>
                </a:avLst>
              </a:prstGeom>
              <a:solidFill>
                <a:schemeClr val="accent1"/>
              </a:solidFill>
              <a:ln>
                <a:noFill/>
              </a:ln>
              <a:effectLst>
                <a:outerShdw blurRad="330200" dist="495300" dir="5400000" sx="74000" sy="74000" algn="t" rotWithShape="0">
                  <a:schemeClr val="accent1">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latin typeface="Montserrat Light" panose="00000400000000000000" pitchFamily="2" charset="0"/>
                </a:endParaRPr>
              </a:p>
            </p:txBody>
          </p:sp>
          <p:pic>
            <p:nvPicPr>
              <p:cNvPr id="31" name="Picture 30">
                <a:extLst>
                  <a:ext uri="{FF2B5EF4-FFF2-40B4-BE49-F238E27FC236}">
                    <a16:creationId xmlns:a16="http://schemas.microsoft.com/office/drawing/2014/main" id="{6EDCF38C-2EB3-4C0B-8835-8DF64B6872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46800" y="1294177"/>
                <a:ext cx="734712" cy="734712"/>
              </a:xfrm>
              <a:prstGeom prst="rect">
                <a:avLst/>
              </a:prstGeom>
            </p:spPr>
          </p:pic>
        </p:grpSp>
      </p:grpSp>
      <p:grpSp>
        <p:nvGrpSpPr>
          <p:cNvPr id="45" name="Group 44">
            <a:extLst>
              <a:ext uri="{FF2B5EF4-FFF2-40B4-BE49-F238E27FC236}">
                <a16:creationId xmlns:a16="http://schemas.microsoft.com/office/drawing/2014/main" id="{2DFE606A-2E43-4134-A9CC-1434BF195A20}"/>
              </a:ext>
            </a:extLst>
          </p:cNvPr>
          <p:cNvGrpSpPr/>
          <p:nvPr/>
        </p:nvGrpSpPr>
        <p:grpSpPr>
          <a:xfrm>
            <a:off x="4616605" y="3612998"/>
            <a:ext cx="2074130" cy="2636058"/>
            <a:chOff x="4616605" y="3612998"/>
            <a:chExt cx="2074130" cy="2636058"/>
          </a:xfrm>
        </p:grpSpPr>
        <p:sp>
          <p:nvSpPr>
            <p:cNvPr id="11" name="Rectangle 10">
              <a:extLst>
                <a:ext uri="{FF2B5EF4-FFF2-40B4-BE49-F238E27FC236}">
                  <a16:creationId xmlns:a16="http://schemas.microsoft.com/office/drawing/2014/main" id="{FEB15CA6-EE87-4DF7-9E38-5FD50A7C8D00}"/>
                </a:ext>
              </a:extLst>
            </p:cNvPr>
            <p:cNvSpPr/>
            <p:nvPr/>
          </p:nvSpPr>
          <p:spPr>
            <a:xfrm>
              <a:off x="4616605" y="5648892"/>
              <a:ext cx="2074130" cy="600164"/>
            </a:xfrm>
            <a:prstGeom prst="rect">
              <a:avLst/>
            </a:prstGeom>
          </p:spPr>
          <p:txBody>
            <a:bodyPr wrap="square">
              <a:spAutoFit/>
            </a:bodyPr>
            <a:lstStyle/>
            <a:p>
              <a:pPr marL="0" lvl="1" algn="ctr">
                <a:spcBef>
                  <a:spcPts val="0"/>
                </a:spcBef>
                <a:spcAft>
                  <a:spcPts val="1200"/>
                </a:spcAft>
              </a:pPr>
              <a:r>
                <a:rPr lang="en-US" sz="1100" dirty="0">
                  <a:latin typeface="Montserrat Light" panose="00000400000000000000" pitchFamily="2" charset="0"/>
                </a:rPr>
                <a:t>Define the Business Terminology for Input / Output Data</a:t>
              </a:r>
            </a:p>
          </p:txBody>
        </p:sp>
        <p:grpSp>
          <p:nvGrpSpPr>
            <p:cNvPr id="35" name="Group 34">
              <a:extLst>
                <a:ext uri="{FF2B5EF4-FFF2-40B4-BE49-F238E27FC236}">
                  <a16:creationId xmlns:a16="http://schemas.microsoft.com/office/drawing/2014/main" id="{1635A2AF-1882-4CFF-968F-2C1EC302BCF9}"/>
                </a:ext>
              </a:extLst>
            </p:cNvPr>
            <p:cNvGrpSpPr/>
            <p:nvPr/>
          </p:nvGrpSpPr>
          <p:grpSpPr>
            <a:xfrm>
              <a:off x="4739270" y="3612998"/>
              <a:ext cx="1828800" cy="1828800"/>
              <a:chOff x="4739270" y="3612998"/>
              <a:chExt cx="1828800" cy="1828800"/>
            </a:xfrm>
          </p:grpSpPr>
          <p:sp>
            <p:nvSpPr>
              <p:cNvPr id="23" name="Rectangle: Rounded Corners 22">
                <a:extLst>
                  <a:ext uri="{FF2B5EF4-FFF2-40B4-BE49-F238E27FC236}">
                    <a16:creationId xmlns:a16="http://schemas.microsoft.com/office/drawing/2014/main" id="{543BE4F9-D6C9-4422-8305-13BA54275DFF}"/>
                  </a:ext>
                </a:extLst>
              </p:cNvPr>
              <p:cNvSpPr/>
              <p:nvPr/>
            </p:nvSpPr>
            <p:spPr>
              <a:xfrm>
                <a:off x="4739270" y="3612998"/>
                <a:ext cx="1828800" cy="1828800"/>
              </a:xfrm>
              <a:prstGeom prst="roundRect">
                <a:avLst>
                  <a:gd name="adj" fmla="val 4204"/>
                </a:avLst>
              </a:prstGeom>
              <a:solidFill>
                <a:schemeClr val="accent2"/>
              </a:solidFill>
              <a:ln>
                <a:noFill/>
              </a:ln>
              <a:effectLst>
                <a:outerShdw blurRad="330200" dist="495300" dir="5400000" sx="74000" sy="74000" algn="t" rotWithShape="0">
                  <a:schemeClr val="accent2">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latin typeface="Montserrat Light" panose="00000400000000000000" pitchFamily="2" charset="0"/>
                </a:endParaRPr>
              </a:p>
            </p:txBody>
          </p:sp>
          <p:pic>
            <p:nvPicPr>
              <p:cNvPr id="34" name="Picture 33">
                <a:extLst>
                  <a:ext uri="{FF2B5EF4-FFF2-40B4-BE49-F238E27FC236}">
                    <a16:creationId xmlns:a16="http://schemas.microsoft.com/office/drawing/2014/main" id="{0506B41E-5BA1-4760-9F0D-6F7DFFA27A6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39409" y="4113137"/>
                <a:ext cx="828522" cy="828522"/>
              </a:xfrm>
              <a:prstGeom prst="rect">
                <a:avLst/>
              </a:prstGeom>
            </p:spPr>
          </p:pic>
        </p:grpSp>
      </p:grpSp>
      <p:grpSp>
        <p:nvGrpSpPr>
          <p:cNvPr id="46" name="Group 45">
            <a:extLst>
              <a:ext uri="{FF2B5EF4-FFF2-40B4-BE49-F238E27FC236}">
                <a16:creationId xmlns:a16="http://schemas.microsoft.com/office/drawing/2014/main" id="{F74CA9C2-772F-491F-BD5D-4845BEE71930}"/>
              </a:ext>
            </a:extLst>
          </p:cNvPr>
          <p:cNvGrpSpPr/>
          <p:nvPr/>
        </p:nvGrpSpPr>
        <p:grpSpPr>
          <a:xfrm>
            <a:off x="6846848" y="3612998"/>
            <a:ext cx="2074130" cy="2466780"/>
            <a:chOff x="6846848" y="3612998"/>
            <a:chExt cx="2074130" cy="2466780"/>
          </a:xfrm>
        </p:grpSpPr>
        <p:sp>
          <p:nvSpPr>
            <p:cNvPr id="12" name="Rectangle 11">
              <a:extLst>
                <a:ext uri="{FF2B5EF4-FFF2-40B4-BE49-F238E27FC236}">
                  <a16:creationId xmlns:a16="http://schemas.microsoft.com/office/drawing/2014/main" id="{412C65A6-F175-47BB-A1DE-D57E0A98DA3E}"/>
                </a:ext>
              </a:extLst>
            </p:cNvPr>
            <p:cNvSpPr/>
            <p:nvPr/>
          </p:nvSpPr>
          <p:spPr>
            <a:xfrm>
              <a:off x="6846848" y="5648891"/>
              <a:ext cx="2074130" cy="430887"/>
            </a:xfrm>
            <a:prstGeom prst="rect">
              <a:avLst/>
            </a:prstGeom>
          </p:spPr>
          <p:txBody>
            <a:bodyPr wrap="square">
              <a:spAutoFit/>
            </a:bodyPr>
            <a:lstStyle/>
            <a:p>
              <a:pPr marL="0" lvl="1" algn="ctr">
                <a:spcBef>
                  <a:spcPts val="0"/>
                </a:spcBef>
                <a:spcAft>
                  <a:spcPts val="1200"/>
                </a:spcAft>
              </a:pPr>
              <a:r>
                <a:rPr lang="en-US" sz="1100" dirty="0">
                  <a:latin typeface="Montserrat Light" panose="00000400000000000000" pitchFamily="2" charset="0"/>
                </a:rPr>
                <a:t>Complete Data Logic Trace within Application</a:t>
              </a:r>
            </a:p>
          </p:txBody>
        </p:sp>
        <p:grpSp>
          <p:nvGrpSpPr>
            <p:cNvPr id="38" name="Group 37">
              <a:extLst>
                <a:ext uri="{FF2B5EF4-FFF2-40B4-BE49-F238E27FC236}">
                  <a16:creationId xmlns:a16="http://schemas.microsoft.com/office/drawing/2014/main" id="{24AABC81-D3E9-40B0-9FC1-F26BD93509AC}"/>
                </a:ext>
              </a:extLst>
            </p:cNvPr>
            <p:cNvGrpSpPr/>
            <p:nvPr/>
          </p:nvGrpSpPr>
          <p:grpSpPr>
            <a:xfrm>
              <a:off x="6969513" y="3612998"/>
              <a:ext cx="1828800" cy="1828800"/>
              <a:chOff x="6969513" y="3612998"/>
              <a:chExt cx="1828800" cy="1828800"/>
            </a:xfrm>
          </p:grpSpPr>
          <p:sp>
            <p:nvSpPr>
              <p:cNvPr id="19" name="Rectangle: Rounded Corners 18">
                <a:extLst>
                  <a:ext uri="{FF2B5EF4-FFF2-40B4-BE49-F238E27FC236}">
                    <a16:creationId xmlns:a16="http://schemas.microsoft.com/office/drawing/2014/main" id="{078AFD52-BE55-4098-B426-10E6E3225F9A}"/>
                  </a:ext>
                </a:extLst>
              </p:cNvPr>
              <p:cNvSpPr/>
              <p:nvPr/>
            </p:nvSpPr>
            <p:spPr>
              <a:xfrm>
                <a:off x="6969513" y="3612998"/>
                <a:ext cx="1828800" cy="1828800"/>
              </a:xfrm>
              <a:prstGeom prst="roundRect">
                <a:avLst>
                  <a:gd name="adj" fmla="val 4204"/>
                </a:avLst>
              </a:prstGeom>
              <a:solidFill>
                <a:schemeClr val="accent1"/>
              </a:solidFill>
              <a:ln>
                <a:noFill/>
              </a:ln>
              <a:effectLst>
                <a:outerShdw blurRad="330200" dist="495300" dir="5400000" sx="74000" sy="74000" algn="t" rotWithShape="0">
                  <a:schemeClr val="accent1">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latin typeface="Montserrat Light" panose="00000400000000000000" pitchFamily="2" charset="0"/>
                </a:endParaRPr>
              </a:p>
            </p:txBody>
          </p:sp>
          <p:pic>
            <p:nvPicPr>
              <p:cNvPr id="37" name="Picture 36">
                <a:extLst>
                  <a:ext uri="{FF2B5EF4-FFF2-40B4-BE49-F238E27FC236}">
                    <a16:creationId xmlns:a16="http://schemas.microsoft.com/office/drawing/2014/main" id="{56E7E2DD-4A4D-4233-989D-78E1641A9F3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69652" y="4113137"/>
                <a:ext cx="828522" cy="828522"/>
              </a:xfrm>
              <a:prstGeom prst="rect">
                <a:avLst/>
              </a:prstGeom>
            </p:spPr>
          </p:pic>
        </p:grpSp>
      </p:grpSp>
      <p:grpSp>
        <p:nvGrpSpPr>
          <p:cNvPr id="47" name="Group 46">
            <a:extLst>
              <a:ext uri="{FF2B5EF4-FFF2-40B4-BE49-F238E27FC236}">
                <a16:creationId xmlns:a16="http://schemas.microsoft.com/office/drawing/2014/main" id="{6F2F9CD5-7737-4ACF-8ACA-668854836C07}"/>
              </a:ext>
            </a:extLst>
          </p:cNvPr>
          <p:cNvGrpSpPr/>
          <p:nvPr/>
        </p:nvGrpSpPr>
        <p:grpSpPr>
          <a:xfrm>
            <a:off x="9199756" y="3612998"/>
            <a:ext cx="1828800" cy="2466779"/>
            <a:chOff x="9199756" y="3612998"/>
            <a:chExt cx="1828800" cy="2466779"/>
          </a:xfrm>
        </p:grpSpPr>
        <p:sp>
          <p:nvSpPr>
            <p:cNvPr id="13" name="Rectangle 12">
              <a:extLst>
                <a:ext uri="{FF2B5EF4-FFF2-40B4-BE49-F238E27FC236}">
                  <a16:creationId xmlns:a16="http://schemas.microsoft.com/office/drawing/2014/main" id="{5F8110DF-691B-46B7-A23E-0C969D8FBF37}"/>
                </a:ext>
              </a:extLst>
            </p:cNvPr>
            <p:cNvSpPr/>
            <p:nvPr/>
          </p:nvSpPr>
          <p:spPr>
            <a:xfrm>
              <a:off x="9199756" y="5648890"/>
              <a:ext cx="1828800" cy="430887"/>
            </a:xfrm>
            <a:prstGeom prst="rect">
              <a:avLst/>
            </a:prstGeom>
          </p:spPr>
          <p:txBody>
            <a:bodyPr wrap="square">
              <a:spAutoFit/>
            </a:bodyPr>
            <a:lstStyle/>
            <a:p>
              <a:pPr marL="0" lvl="1" algn="ctr">
                <a:spcBef>
                  <a:spcPts val="0"/>
                </a:spcBef>
                <a:spcAft>
                  <a:spcPts val="1200"/>
                </a:spcAft>
              </a:pPr>
              <a:r>
                <a:rPr lang="en-US" sz="1100" dirty="0">
                  <a:latin typeface="Montserrat Light" panose="00000400000000000000" pitchFamily="2" charset="0"/>
                </a:rPr>
                <a:t>Combine to build Business Rules</a:t>
              </a:r>
            </a:p>
          </p:txBody>
        </p:sp>
        <p:grpSp>
          <p:nvGrpSpPr>
            <p:cNvPr id="41" name="Group 40">
              <a:extLst>
                <a:ext uri="{FF2B5EF4-FFF2-40B4-BE49-F238E27FC236}">
                  <a16:creationId xmlns:a16="http://schemas.microsoft.com/office/drawing/2014/main" id="{C32F8AD4-6F8E-47DC-A4F5-C50494E24E38}"/>
                </a:ext>
              </a:extLst>
            </p:cNvPr>
            <p:cNvGrpSpPr/>
            <p:nvPr/>
          </p:nvGrpSpPr>
          <p:grpSpPr>
            <a:xfrm>
              <a:off x="9199756" y="3612998"/>
              <a:ext cx="1828800" cy="1828800"/>
              <a:chOff x="9199756" y="3612998"/>
              <a:chExt cx="1828800" cy="1828800"/>
            </a:xfrm>
          </p:grpSpPr>
          <p:sp>
            <p:nvSpPr>
              <p:cNvPr id="22" name="Rectangle: Rounded Corners 21">
                <a:extLst>
                  <a:ext uri="{FF2B5EF4-FFF2-40B4-BE49-F238E27FC236}">
                    <a16:creationId xmlns:a16="http://schemas.microsoft.com/office/drawing/2014/main" id="{6A6498DD-130A-49CB-8AFB-EEFC790C9841}"/>
                  </a:ext>
                </a:extLst>
              </p:cNvPr>
              <p:cNvSpPr/>
              <p:nvPr/>
            </p:nvSpPr>
            <p:spPr>
              <a:xfrm>
                <a:off x="9199756" y="3612998"/>
                <a:ext cx="1828800" cy="1828800"/>
              </a:xfrm>
              <a:prstGeom prst="roundRect">
                <a:avLst>
                  <a:gd name="adj" fmla="val 4204"/>
                </a:avLst>
              </a:prstGeom>
              <a:solidFill>
                <a:schemeClr val="accent2"/>
              </a:solidFill>
              <a:ln>
                <a:noFill/>
              </a:ln>
              <a:effectLst>
                <a:outerShdw blurRad="330200" dist="495300" dir="5400000" sx="74000" sy="74000" algn="t" rotWithShape="0">
                  <a:schemeClr val="accent2">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latin typeface="Montserrat Light" panose="00000400000000000000" pitchFamily="2" charset="0"/>
                </a:endParaRPr>
              </a:p>
            </p:txBody>
          </p:sp>
          <p:pic>
            <p:nvPicPr>
              <p:cNvPr id="40" name="Picture 39">
                <a:extLst>
                  <a:ext uri="{FF2B5EF4-FFF2-40B4-BE49-F238E27FC236}">
                    <a16:creationId xmlns:a16="http://schemas.microsoft.com/office/drawing/2014/main" id="{14CDDE59-C3EA-4B12-B995-6AB61C61637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703712" y="4116954"/>
                <a:ext cx="820889" cy="820889"/>
              </a:xfrm>
              <a:prstGeom prst="rect">
                <a:avLst/>
              </a:prstGeom>
            </p:spPr>
          </p:pic>
        </p:grpSp>
      </p:grpSp>
      <p:sp>
        <p:nvSpPr>
          <p:cNvPr id="2" name="Footer Placeholder 1">
            <a:extLst>
              <a:ext uri="{FF2B5EF4-FFF2-40B4-BE49-F238E27FC236}">
                <a16:creationId xmlns:a16="http://schemas.microsoft.com/office/drawing/2014/main" id="{FDFB3CE5-F65D-4357-82AE-FDE7D6C5311C}"/>
              </a:ext>
            </a:extLst>
          </p:cNvPr>
          <p:cNvSpPr>
            <a:spLocks noGrp="1"/>
          </p:cNvSpPr>
          <p:nvPr>
            <p:ph type="ftr" sz="quarter" idx="11"/>
          </p:nvPr>
        </p:nvSpPr>
        <p:spPr/>
        <p:txBody>
          <a:bodyPr/>
          <a:lstStyle/>
          <a:p>
            <a:r>
              <a:rPr lang="en-US"/>
              <a:t>©CM First Group. All rights reserved.</a:t>
            </a:r>
          </a:p>
        </p:txBody>
      </p:sp>
      <p:sp>
        <p:nvSpPr>
          <p:cNvPr id="3" name="Slide Number Placeholder 2">
            <a:extLst>
              <a:ext uri="{FF2B5EF4-FFF2-40B4-BE49-F238E27FC236}">
                <a16:creationId xmlns:a16="http://schemas.microsoft.com/office/drawing/2014/main" id="{E9DCBFDB-2FBE-481D-882F-0DEF7B0C6AFB}"/>
              </a:ext>
            </a:extLst>
          </p:cNvPr>
          <p:cNvSpPr>
            <a:spLocks noGrp="1"/>
          </p:cNvSpPr>
          <p:nvPr>
            <p:ph type="sldNum" sz="quarter" idx="12"/>
          </p:nvPr>
        </p:nvSpPr>
        <p:spPr/>
        <p:txBody>
          <a:bodyPr/>
          <a:lstStyle/>
          <a:p>
            <a:fld id="{B66EF6C8-8370-40C3-B0C2-8B9C40C16540}" type="slidenum">
              <a:rPr lang="en-US" smtClean="0"/>
              <a:t>20</a:t>
            </a:fld>
            <a:endParaRPr lang="en-US"/>
          </a:p>
        </p:txBody>
      </p:sp>
    </p:spTree>
    <p:extLst>
      <p:ext uri="{BB962C8B-B14F-4D97-AF65-F5344CB8AC3E}">
        <p14:creationId xmlns:p14="http://schemas.microsoft.com/office/powerpoint/2010/main" val="9960992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8C39DB7-5707-44D9-BAD1-E668DB45E7FC}"/>
              </a:ext>
            </a:extLst>
          </p:cNvPr>
          <p:cNvSpPr/>
          <p:nvPr/>
        </p:nvSpPr>
        <p:spPr>
          <a:xfrm>
            <a:off x="1019921" y="492758"/>
            <a:ext cx="9974359" cy="830997"/>
          </a:xfrm>
          <a:prstGeom prst="rect">
            <a:avLst/>
          </a:prstGeom>
        </p:spPr>
        <p:txBody>
          <a:bodyPr wrap="square">
            <a:spAutoFit/>
          </a:bodyPr>
          <a:lstStyle/>
          <a:p>
            <a:pPr algn="ctr"/>
            <a:r>
              <a:rPr lang="en-US" sz="4800" kern="0" cap="all" spc="-300" dirty="0">
                <a:solidFill>
                  <a:schemeClr val="accent1"/>
                </a:solidFill>
                <a:latin typeface="Roboto Condensed Light" panose="02000000000000000000" pitchFamily="2" charset="0"/>
                <a:ea typeface="Roboto Condensed Light" panose="02000000000000000000" pitchFamily="2" charset="0"/>
                <a:cs typeface="Arial" pitchFamily="34" charset="0"/>
              </a:rPr>
              <a:t>Rules Approach</a:t>
            </a:r>
          </a:p>
        </p:txBody>
      </p:sp>
      <p:grpSp>
        <p:nvGrpSpPr>
          <p:cNvPr id="4" name="Group 3">
            <a:extLst>
              <a:ext uri="{FF2B5EF4-FFF2-40B4-BE49-F238E27FC236}">
                <a16:creationId xmlns:a16="http://schemas.microsoft.com/office/drawing/2014/main" id="{6B2DA76C-7536-4C12-B967-5655D3FFB3D1}"/>
              </a:ext>
            </a:extLst>
          </p:cNvPr>
          <p:cNvGrpSpPr/>
          <p:nvPr/>
        </p:nvGrpSpPr>
        <p:grpSpPr>
          <a:xfrm>
            <a:off x="943378" y="2474217"/>
            <a:ext cx="10305244" cy="2610737"/>
            <a:chOff x="864352" y="2195439"/>
            <a:chExt cx="9600518" cy="2113916"/>
          </a:xfrm>
        </p:grpSpPr>
        <p:sp>
          <p:nvSpPr>
            <p:cNvPr id="5" name="Rectangle: Rounded Corners 4">
              <a:extLst>
                <a:ext uri="{FF2B5EF4-FFF2-40B4-BE49-F238E27FC236}">
                  <a16:creationId xmlns:a16="http://schemas.microsoft.com/office/drawing/2014/main" id="{05C32784-3C68-4790-A720-E887F444BA71}"/>
                </a:ext>
              </a:extLst>
            </p:cNvPr>
            <p:cNvSpPr/>
            <p:nvPr/>
          </p:nvSpPr>
          <p:spPr>
            <a:xfrm>
              <a:off x="869795" y="2207274"/>
              <a:ext cx="1784575" cy="902565"/>
            </a:xfrm>
            <a:prstGeom prst="roundRect">
              <a:avLst>
                <a:gd name="adj" fmla="val 4204"/>
              </a:avLst>
            </a:prstGeom>
            <a:solidFill>
              <a:schemeClr val="accent2"/>
            </a:solidFill>
            <a:ln>
              <a:noFill/>
            </a:ln>
            <a:effectLst>
              <a:outerShdw blurRad="330200" dist="495300" dir="5400000" sx="74000" sy="74000" algn="t" rotWithShape="0">
                <a:schemeClr val="accent2">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Montserrat Light" panose="00000400000000000000" pitchFamily="2" charset="0"/>
                </a:rPr>
                <a:t>Source Code Analysis</a:t>
              </a:r>
            </a:p>
          </p:txBody>
        </p:sp>
        <p:sp>
          <p:nvSpPr>
            <p:cNvPr id="6" name="Rectangle: Rounded Corners 5">
              <a:extLst>
                <a:ext uri="{FF2B5EF4-FFF2-40B4-BE49-F238E27FC236}">
                  <a16:creationId xmlns:a16="http://schemas.microsoft.com/office/drawing/2014/main" id="{1F95E693-1F19-4E23-91C0-421597F6B3E2}"/>
                </a:ext>
              </a:extLst>
            </p:cNvPr>
            <p:cNvSpPr/>
            <p:nvPr/>
          </p:nvSpPr>
          <p:spPr>
            <a:xfrm>
              <a:off x="4088398" y="2195439"/>
              <a:ext cx="1192616" cy="914400"/>
            </a:xfrm>
            <a:prstGeom prst="roundRect">
              <a:avLst>
                <a:gd name="adj" fmla="val 4204"/>
              </a:avLst>
            </a:prstGeom>
            <a:ln>
              <a:noFill/>
            </a:ln>
            <a:effectLst>
              <a:outerShdw blurRad="330200" dist="342900" dir="5400000" sx="74000" sy="74000" algn="t" rotWithShape="0">
                <a:schemeClr val="accent1">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Montserrat Light" panose="00000400000000000000" pitchFamily="2" charset="0"/>
                </a:rPr>
                <a:t>Business Process Review</a:t>
              </a:r>
            </a:p>
          </p:txBody>
        </p:sp>
        <p:sp>
          <p:nvSpPr>
            <p:cNvPr id="7" name="Rectangle: Rounded Corners 6">
              <a:extLst>
                <a:ext uri="{FF2B5EF4-FFF2-40B4-BE49-F238E27FC236}">
                  <a16:creationId xmlns:a16="http://schemas.microsoft.com/office/drawing/2014/main" id="{327174A6-D5A7-4443-AD2D-86E773C88A09}"/>
                </a:ext>
              </a:extLst>
            </p:cNvPr>
            <p:cNvSpPr/>
            <p:nvPr/>
          </p:nvSpPr>
          <p:spPr>
            <a:xfrm>
              <a:off x="5897697" y="2195439"/>
              <a:ext cx="1192616" cy="914400"/>
            </a:xfrm>
            <a:prstGeom prst="roundRect">
              <a:avLst>
                <a:gd name="adj" fmla="val 4204"/>
              </a:avLst>
            </a:prstGeom>
            <a:ln>
              <a:noFill/>
            </a:ln>
            <a:effectLst>
              <a:outerShdw blurRad="330200" dist="342900" dir="5400000" sx="74000" sy="74000" algn="t" rotWithShape="0">
                <a:schemeClr val="accent1">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Montserrat Light" panose="00000400000000000000" pitchFamily="2" charset="0"/>
                </a:rPr>
                <a:t>Align</a:t>
              </a:r>
            </a:p>
            <a:p>
              <a:pPr algn="ctr"/>
              <a:r>
                <a:rPr lang="en-US" sz="1050" dirty="0">
                  <a:solidFill>
                    <a:schemeClr val="bg1"/>
                  </a:solidFill>
                  <a:latin typeface="Montserrat Light" panose="00000400000000000000" pitchFamily="2" charset="0"/>
                </a:rPr>
                <a:t>Business</a:t>
              </a:r>
            </a:p>
            <a:p>
              <a:pPr algn="ctr"/>
              <a:r>
                <a:rPr lang="en-US" sz="1050" dirty="0">
                  <a:solidFill>
                    <a:schemeClr val="bg1"/>
                  </a:solidFill>
                  <a:latin typeface="Montserrat Light" panose="00000400000000000000" pitchFamily="2" charset="0"/>
                </a:rPr>
                <a:t>Terminology</a:t>
              </a:r>
            </a:p>
          </p:txBody>
        </p:sp>
        <p:sp>
          <p:nvSpPr>
            <p:cNvPr id="14" name="Arrow: Chevron 13">
              <a:extLst>
                <a:ext uri="{FF2B5EF4-FFF2-40B4-BE49-F238E27FC236}">
                  <a16:creationId xmlns:a16="http://schemas.microsoft.com/office/drawing/2014/main" id="{E903C054-3250-4C70-AAD6-EA270A20BF8E}"/>
                </a:ext>
              </a:extLst>
            </p:cNvPr>
            <p:cNvSpPr/>
            <p:nvPr/>
          </p:nvSpPr>
          <p:spPr>
            <a:xfrm>
              <a:off x="5467383" y="2510797"/>
              <a:ext cx="259996" cy="283685"/>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5" name="Arrow: Chevron 13">
              <a:extLst>
                <a:ext uri="{FF2B5EF4-FFF2-40B4-BE49-F238E27FC236}">
                  <a16:creationId xmlns:a16="http://schemas.microsoft.com/office/drawing/2014/main" id="{919237D4-35E8-4696-BA80-A09D413B2C93}"/>
                </a:ext>
              </a:extLst>
            </p:cNvPr>
            <p:cNvSpPr/>
            <p:nvPr/>
          </p:nvSpPr>
          <p:spPr>
            <a:xfrm>
              <a:off x="7276683" y="2510797"/>
              <a:ext cx="259996" cy="283685"/>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Arrow: Notched Right 20">
              <a:extLst>
                <a:ext uri="{FF2B5EF4-FFF2-40B4-BE49-F238E27FC236}">
                  <a16:creationId xmlns:a16="http://schemas.microsoft.com/office/drawing/2014/main" id="{056B4EBB-492E-4189-97F2-DAE6164F0491}"/>
                </a:ext>
              </a:extLst>
            </p:cNvPr>
            <p:cNvSpPr/>
            <p:nvPr/>
          </p:nvSpPr>
          <p:spPr>
            <a:xfrm>
              <a:off x="2713830" y="2252101"/>
              <a:ext cx="1312380" cy="801076"/>
            </a:xfrm>
            <a:prstGeom prst="notched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Montserrat Light" panose="00000400000000000000" pitchFamily="2" charset="0"/>
                </a:rPr>
                <a:t>Business Analysis</a:t>
              </a:r>
            </a:p>
          </p:txBody>
        </p:sp>
        <p:sp>
          <p:nvSpPr>
            <p:cNvPr id="31" name="Rectangle: Rounded Corners 30">
              <a:extLst>
                <a:ext uri="{FF2B5EF4-FFF2-40B4-BE49-F238E27FC236}">
                  <a16:creationId xmlns:a16="http://schemas.microsoft.com/office/drawing/2014/main" id="{CE49C521-41DC-4C3B-A254-5805730F6F6D}"/>
                </a:ext>
              </a:extLst>
            </p:cNvPr>
            <p:cNvSpPr/>
            <p:nvPr/>
          </p:nvSpPr>
          <p:spPr>
            <a:xfrm>
              <a:off x="7706996" y="2207274"/>
              <a:ext cx="1192616" cy="914400"/>
            </a:xfrm>
            <a:prstGeom prst="roundRect">
              <a:avLst>
                <a:gd name="adj" fmla="val 4204"/>
              </a:avLst>
            </a:prstGeom>
            <a:ln>
              <a:noFill/>
            </a:ln>
            <a:effectLst>
              <a:outerShdw blurRad="330200" dist="342900" dir="5400000" sx="74000" sy="74000" algn="t" rotWithShape="0">
                <a:schemeClr val="accent1">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Montserrat Light" panose="00000400000000000000" pitchFamily="2" charset="0"/>
                </a:rPr>
                <a:t>External</a:t>
              </a:r>
            </a:p>
            <a:p>
              <a:pPr algn="ctr"/>
              <a:r>
                <a:rPr lang="en-US" sz="1050" dirty="0">
                  <a:solidFill>
                    <a:schemeClr val="bg1"/>
                  </a:solidFill>
                  <a:latin typeface="Montserrat Light" panose="00000400000000000000" pitchFamily="2" charset="0"/>
                </a:rPr>
                <a:t>Business</a:t>
              </a:r>
            </a:p>
            <a:p>
              <a:pPr algn="ctr"/>
              <a:r>
                <a:rPr lang="en-US" sz="1050" dirty="0">
                  <a:solidFill>
                    <a:schemeClr val="bg1"/>
                  </a:solidFill>
                  <a:latin typeface="Montserrat Light" panose="00000400000000000000" pitchFamily="2" charset="0"/>
                </a:rPr>
                <a:t>Rules</a:t>
              </a:r>
            </a:p>
          </p:txBody>
        </p:sp>
        <p:grpSp>
          <p:nvGrpSpPr>
            <p:cNvPr id="2" name="Group 1">
              <a:extLst>
                <a:ext uri="{FF2B5EF4-FFF2-40B4-BE49-F238E27FC236}">
                  <a16:creationId xmlns:a16="http://schemas.microsoft.com/office/drawing/2014/main" id="{88D1287B-8B4E-4A4E-8368-9C46B131DF64}"/>
                </a:ext>
              </a:extLst>
            </p:cNvPr>
            <p:cNvGrpSpPr/>
            <p:nvPr/>
          </p:nvGrpSpPr>
          <p:grpSpPr>
            <a:xfrm>
              <a:off x="6309384" y="3178814"/>
              <a:ext cx="385293" cy="142282"/>
              <a:chOff x="5824801" y="3167663"/>
              <a:chExt cx="385293" cy="142282"/>
            </a:xfrm>
          </p:grpSpPr>
          <p:sp>
            <p:nvSpPr>
              <p:cNvPr id="23" name="Arrow: Chevron 13">
                <a:extLst>
                  <a:ext uri="{FF2B5EF4-FFF2-40B4-BE49-F238E27FC236}">
                    <a16:creationId xmlns:a16="http://schemas.microsoft.com/office/drawing/2014/main" id="{4FC1EC65-9AEA-456C-9D24-705732F5384E}"/>
                  </a:ext>
                </a:extLst>
              </p:cNvPr>
              <p:cNvSpPr/>
              <p:nvPr/>
            </p:nvSpPr>
            <p:spPr>
              <a:xfrm rot="5400000">
                <a:off x="5845100" y="3147364"/>
                <a:ext cx="142282" cy="182880"/>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6" name="Arrow: Chevron 13">
                <a:extLst>
                  <a:ext uri="{FF2B5EF4-FFF2-40B4-BE49-F238E27FC236}">
                    <a16:creationId xmlns:a16="http://schemas.microsoft.com/office/drawing/2014/main" id="{21DAAAF7-5125-4D55-BF5D-2C9EE32DC6CB}"/>
                  </a:ext>
                </a:extLst>
              </p:cNvPr>
              <p:cNvSpPr/>
              <p:nvPr/>
            </p:nvSpPr>
            <p:spPr>
              <a:xfrm rot="16200000" flipV="1">
                <a:off x="6047513" y="3147364"/>
                <a:ext cx="142282" cy="182880"/>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sp>
          <p:nvSpPr>
            <p:cNvPr id="37" name="Arrow: Chevron 13">
              <a:extLst>
                <a:ext uri="{FF2B5EF4-FFF2-40B4-BE49-F238E27FC236}">
                  <a16:creationId xmlns:a16="http://schemas.microsoft.com/office/drawing/2014/main" id="{6023FCBB-418B-4391-88B0-29BF2A62E21A}"/>
                </a:ext>
              </a:extLst>
            </p:cNvPr>
            <p:cNvSpPr/>
            <p:nvPr/>
          </p:nvSpPr>
          <p:spPr>
            <a:xfrm rot="5400000">
              <a:off x="4621591" y="3158515"/>
              <a:ext cx="142282" cy="182880"/>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Rounded Corners 37">
              <a:extLst>
                <a:ext uri="{FF2B5EF4-FFF2-40B4-BE49-F238E27FC236}">
                  <a16:creationId xmlns:a16="http://schemas.microsoft.com/office/drawing/2014/main" id="{D875166E-E700-46C9-85AA-99DC8F2D185D}"/>
                </a:ext>
              </a:extLst>
            </p:cNvPr>
            <p:cNvSpPr/>
            <p:nvPr/>
          </p:nvSpPr>
          <p:spPr>
            <a:xfrm>
              <a:off x="4078634" y="3383120"/>
              <a:ext cx="1192616" cy="914400"/>
            </a:xfrm>
            <a:prstGeom prst="roundRect">
              <a:avLst>
                <a:gd name="adj" fmla="val 4204"/>
              </a:avLst>
            </a:prstGeom>
            <a:ln>
              <a:noFill/>
            </a:ln>
            <a:effectLst>
              <a:outerShdw blurRad="330200" dist="342900" dir="5400000" sx="74000" sy="74000" algn="t" rotWithShape="0">
                <a:schemeClr val="accent1">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Montserrat Light" panose="00000400000000000000" pitchFamily="2" charset="0"/>
                </a:rPr>
                <a:t>System</a:t>
              </a:r>
            </a:p>
            <a:p>
              <a:pPr algn="ctr"/>
              <a:r>
                <a:rPr lang="en-US" sz="1050" dirty="0">
                  <a:solidFill>
                    <a:schemeClr val="bg1"/>
                  </a:solidFill>
                  <a:latin typeface="Montserrat Light" panose="00000400000000000000" pitchFamily="2" charset="0"/>
                </a:rPr>
                <a:t>Interface</a:t>
              </a:r>
            </a:p>
            <a:p>
              <a:pPr algn="ctr"/>
              <a:r>
                <a:rPr lang="en-US" sz="1050" dirty="0">
                  <a:solidFill>
                    <a:schemeClr val="bg1"/>
                  </a:solidFill>
                  <a:latin typeface="Montserrat Light" panose="00000400000000000000" pitchFamily="2" charset="0"/>
                </a:rPr>
                <a:t>Analysis</a:t>
              </a:r>
            </a:p>
          </p:txBody>
        </p:sp>
        <p:sp>
          <p:nvSpPr>
            <p:cNvPr id="39" name="Rectangle: Rounded Corners 38">
              <a:extLst>
                <a:ext uri="{FF2B5EF4-FFF2-40B4-BE49-F238E27FC236}">
                  <a16:creationId xmlns:a16="http://schemas.microsoft.com/office/drawing/2014/main" id="{4AB092A1-9099-4DD5-B4E8-E8D2D4A6CEF5}"/>
                </a:ext>
              </a:extLst>
            </p:cNvPr>
            <p:cNvSpPr/>
            <p:nvPr/>
          </p:nvSpPr>
          <p:spPr>
            <a:xfrm>
              <a:off x="5887933" y="3383120"/>
              <a:ext cx="1192616" cy="914400"/>
            </a:xfrm>
            <a:prstGeom prst="roundRect">
              <a:avLst>
                <a:gd name="adj" fmla="val 4204"/>
              </a:avLst>
            </a:prstGeom>
            <a:ln>
              <a:noFill/>
            </a:ln>
            <a:effectLst>
              <a:outerShdw blurRad="330200" dist="342900" dir="5400000" sx="74000" sy="74000" algn="t" rotWithShape="0">
                <a:schemeClr val="accent1">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Montserrat Light" panose="00000400000000000000" pitchFamily="2" charset="0"/>
                </a:rPr>
                <a:t>Data </a:t>
              </a:r>
            </a:p>
            <a:p>
              <a:pPr algn="ctr"/>
              <a:r>
                <a:rPr lang="en-US" sz="1050" dirty="0">
                  <a:solidFill>
                    <a:schemeClr val="bg1"/>
                  </a:solidFill>
                  <a:latin typeface="Montserrat Light" panose="00000400000000000000" pitchFamily="2" charset="0"/>
                </a:rPr>
                <a:t>Mapping</a:t>
              </a:r>
            </a:p>
          </p:txBody>
        </p:sp>
        <p:sp>
          <p:nvSpPr>
            <p:cNvPr id="40" name="Arrow: Chevron 13">
              <a:extLst>
                <a:ext uri="{FF2B5EF4-FFF2-40B4-BE49-F238E27FC236}">
                  <a16:creationId xmlns:a16="http://schemas.microsoft.com/office/drawing/2014/main" id="{7EDD515B-0940-4214-AB79-B6AC559E4687}"/>
                </a:ext>
              </a:extLst>
            </p:cNvPr>
            <p:cNvSpPr/>
            <p:nvPr/>
          </p:nvSpPr>
          <p:spPr>
            <a:xfrm>
              <a:off x="5457620" y="3698478"/>
              <a:ext cx="259996" cy="283685"/>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Arrow: Chevron 13">
              <a:extLst>
                <a:ext uri="{FF2B5EF4-FFF2-40B4-BE49-F238E27FC236}">
                  <a16:creationId xmlns:a16="http://schemas.microsoft.com/office/drawing/2014/main" id="{F9447E6D-A6A7-4AEE-A8B2-10A3BF7F19EF}"/>
                </a:ext>
              </a:extLst>
            </p:cNvPr>
            <p:cNvSpPr/>
            <p:nvPr/>
          </p:nvSpPr>
          <p:spPr>
            <a:xfrm>
              <a:off x="7266919" y="3698478"/>
              <a:ext cx="259996" cy="283685"/>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Rectangle: Rounded Corners 41">
              <a:extLst>
                <a:ext uri="{FF2B5EF4-FFF2-40B4-BE49-F238E27FC236}">
                  <a16:creationId xmlns:a16="http://schemas.microsoft.com/office/drawing/2014/main" id="{E4A6AA06-180D-493B-8763-9B54CE4DDBEF}"/>
                </a:ext>
              </a:extLst>
            </p:cNvPr>
            <p:cNvSpPr/>
            <p:nvPr/>
          </p:nvSpPr>
          <p:spPr>
            <a:xfrm>
              <a:off x="7697232" y="3394955"/>
              <a:ext cx="1192616" cy="914400"/>
            </a:xfrm>
            <a:prstGeom prst="roundRect">
              <a:avLst>
                <a:gd name="adj" fmla="val 4204"/>
              </a:avLst>
            </a:prstGeom>
            <a:ln>
              <a:noFill/>
            </a:ln>
            <a:effectLst>
              <a:outerShdw blurRad="330200" dist="342900" dir="5400000" sx="74000" sy="74000" algn="t" rotWithShape="0">
                <a:schemeClr val="accent1">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Montserrat Light" panose="00000400000000000000" pitchFamily="2" charset="0"/>
                </a:rPr>
                <a:t>Data </a:t>
              </a:r>
            </a:p>
            <a:p>
              <a:pPr algn="ctr"/>
              <a:r>
                <a:rPr lang="en-US" sz="1050" dirty="0">
                  <a:solidFill>
                    <a:schemeClr val="bg1"/>
                  </a:solidFill>
                  <a:latin typeface="Montserrat Light" panose="00000400000000000000" pitchFamily="2" charset="0"/>
                </a:rPr>
                <a:t>Processing</a:t>
              </a:r>
            </a:p>
            <a:p>
              <a:pPr algn="ctr"/>
              <a:r>
                <a:rPr lang="en-US" sz="1050" dirty="0">
                  <a:solidFill>
                    <a:schemeClr val="bg1"/>
                  </a:solidFill>
                  <a:latin typeface="Montserrat Light" panose="00000400000000000000" pitchFamily="2" charset="0"/>
                </a:rPr>
                <a:t>Capture</a:t>
              </a:r>
            </a:p>
          </p:txBody>
        </p:sp>
        <p:sp>
          <p:nvSpPr>
            <p:cNvPr id="43" name="Rectangle: Rounded Corners 42">
              <a:extLst>
                <a:ext uri="{FF2B5EF4-FFF2-40B4-BE49-F238E27FC236}">
                  <a16:creationId xmlns:a16="http://schemas.microsoft.com/office/drawing/2014/main" id="{8657E41C-B24B-4001-8B3A-9342B7AB2A7E}"/>
                </a:ext>
              </a:extLst>
            </p:cNvPr>
            <p:cNvSpPr/>
            <p:nvPr/>
          </p:nvSpPr>
          <p:spPr>
            <a:xfrm>
              <a:off x="9314899" y="2195439"/>
              <a:ext cx="1149971" cy="2097198"/>
            </a:xfrm>
            <a:prstGeom prst="roundRect">
              <a:avLst>
                <a:gd name="adj" fmla="val 4204"/>
              </a:avLst>
            </a:prstGeom>
            <a:solidFill>
              <a:schemeClr val="accent2"/>
            </a:solidFill>
            <a:ln>
              <a:noFill/>
            </a:ln>
            <a:effectLst>
              <a:outerShdw blurRad="330200" dist="495300" dir="5400000" sx="74000" sy="74000" algn="t" rotWithShape="0">
                <a:schemeClr val="accent2">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Montserrat Light" panose="00000400000000000000" pitchFamily="2" charset="0"/>
                </a:rPr>
                <a:t>Business</a:t>
              </a:r>
            </a:p>
            <a:p>
              <a:pPr algn="ctr"/>
              <a:r>
                <a:rPr lang="en-US" sz="1100" dirty="0">
                  <a:solidFill>
                    <a:schemeClr val="bg1"/>
                  </a:solidFill>
                  <a:latin typeface="Montserrat Light" panose="00000400000000000000" pitchFamily="2" charset="0"/>
                </a:rPr>
                <a:t>Rule</a:t>
              </a:r>
            </a:p>
            <a:p>
              <a:pPr algn="ctr"/>
              <a:r>
                <a:rPr lang="en-US" sz="1100" dirty="0">
                  <a:solidFill>
                    <a:schemeClr val="bg1"/>
                  </a:solidFill>
                  <a:latin typeface="Montserrat Light" panose="00000400000000000000" pitchFamily="2" charset="0"/>
                </a:rPr>
                <a:t>Definition</a:t>
              </a:r>
            </a:p>
          </p:txBody>
        </p:sp>
        <p:sp>
          <p:nvSpPr>
            <p:cNvPr id="44" name="Arrow: Chevron 13">
              <a:extLst>
                <a:ext uri="{FF2B5EF4-FFF2-40B4-BE49-F238E27FC236}">
                  <a16:creationId xmlns:a16="http://schemas.microsoft.com/office/drawing/2014/main" id="{BCAACF87-638B-4B07-B265-A334DE713B18}"/>
                </a:ext>
              </a:extLst>
            </p:cNvPr>
            <p:cNvSpPr/>
            <p:nvPr/>
          </p:nvSpPr>
          <p:spPr>
            <a:xfrm>
              <a:off x="8985283" y="2510797"/>
              <a:ext cx="259996" cy="283685"/>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Arrow: Chevron 13">
              <a:extLst>
                <a:ext uri="{FF2B5EF4-FFF2-40B4-BE49-F238E27FC236}">
                  <a16:creationId xmlns:a16="http://schemas.microsoft.com/office/drawing/2014/main" id="{09EFC1D4-6737-48DF-8140-1944F8544280}"/>
                </a:ext>
              </a:extLst>
            </p:cNvPr>
            <p:cNvSpPr/>
            <p:nvPr/>
          </p:nvSpPr>
          <p:spPr>
            <a:xfrm>
              <a:off x="8975520" y="3698478"/>
              <a:ext cx="259996" cy="283685"/>
            </a:xfrm>
            <a:custGeom>
              <a:avLst/>
              <a:gdLst>
                <a:gd name="connsiteX0" fmla="*/ 0 w 259996"/>
                <a:gd name="connsiteY0" fmla="*/ 0 h 283685"/>
                <a:gd name="connsiteX1" fmla="*/ 151429 w 259996"/>
                <a:gd name="connsiteY1" fmla="*/ 0 h 283685"/>
                <a:gd name="connsiteX2" fmla="*/ 259996 w 259996"/>
                <a:gd name="connsiteY2" fmla="*/ 141843 h 283685"/>
                <a:gd name="connsiteX3" fmla="*/ 151429 w 259996"/>
                <a:gd name="connsiteY3" fmla="*/ 283685 h 283685"/>
                <a:gd name="connsiteX4" fmla="*/ 0 w 259996"/>
                <a:gd name="connsiteY4" fmla="*/ 283685 h 283685"/>
                <a:gd name="connsiteX5" fmla="*/ 108567 w 259996"/>
                <a:gd name="connsiteY5" fmla="*/ 141843 h 283685"/>
                <a:gd name="connsiteX6" fmla="*/ 0 w 259996"/>
                <a:gd name="connsiteY6" fmla="*/ 0 h 283685"/>
                <a:gd name="connsiteX0" fmla="*/ 0 w 259996"/>
                <a:gd name="connsiteY0" fmla="*/ 0 h 283685"/>
                <a:gd name="connsiteX1" fmla="*/ 259996 w 259996"/>
                <a:gd name="connsiteY1" fmla="*/ 141843 h 283685"/>
                <a:gd name="connsiteX2" fmla="*/ 151429 w 259996"/>
                <a:gd name="connsiteY2" fmla="*/ 283685 h 283685"/>
                <a:gd name="connsiteX3" fmla="*/ 0 w 259996"/>
                <a:gd name="connsiteY3" fmla="*/ 283685 h 283685"/>
                <a:gd name="connsiteX4" fmla="*/ 108567 w 259996"/>
                <a:gd name="connsiteY4" fmla="*/ 141843 h 283685"/>
                <a:gd name="connsiteX5" fmla="*/ 0 w 259996"/>
                <a:gd name="connsiteY5" fmla="*/ 0 h 283685"/>
                <a:gd name="connsiteX0" fmla="*/ 0 w 259996"/>
                <a:gd name="connsiteY0" fmla="*/ 0 h 283685"/>
                <a:gd name="connsiteX1" fmla="*/ 259996 w 259996"/>
                <a:gd name="connsiteY1" fmla="*/ 141843 h 283685"/>
                <a:gd name="connsiteX2" fmla="*/ 0 w 259996"/>
                <a:gd name="connsiteY2" fmla="*/ 283685 h 283685"/>
                <a:gd name="connsiteX3" fmla="*/ 108567 w 259996"/>
                <a:gd name="connsiteY3" fmla="*/ 141843 h 283685"/>
                <a:gd name="connsiteX4" fmla="*/ 0 w 259996"/>
                <a:gd name="connsiteY4" fmla="*/ 0 h 2836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6" h="283685">
                  <a:moveTo>
                    <a:pt x="0" y="0"/>
                  </a:moveTo>
                  <a:lnTo>
                    <a:pt x="259996" y="141843"/>
                  </a:lnTo>
                  <a:lnTo>
                    <a:pt x="0" y="283685"/>
                  </a:lnTo>
                  <a:lnTo>
                    <a:pt x="108567" y="141843"/>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Arrow: Notched Right 45">
              <a:extLst>
                <a:ext uri="{FF2B5EF4-FFF2-40B4-BE49-F238E27FC236}">
                  <a16:creationId xmlns:a16="http://schemas.microsoft.com/office/drawing/2014/main" id="{024A4180-CED9-4DB2-B4F2-30D4B76659D9}"/>
                </a:ext>
              </a:extLst>
            </p:cNvPr>
            <p:cNvSpPr/>
            <p:nvPr/>
          </p:nvSpPr>
          <p:spPr>
            <a:xfrm>
              <a:off x="2695281" y="3451617"/>
              <a:ext cx="1344035" cy="801076"/>
            </a:xfrm>
            <a:prstGeom prst="notched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Montserrat Light" panose="00000400000000000000" pitchFamily="2" charset="0"/>
                </a:rPr>
                <a:t>Application Analysis</a:t>
              </a:r>
            </a:p>
          </p:txBody>
        </p:sp>
        <p:sp>
          <p:nvSpPr>
            <p:cNvPr id="47" name="Rectangle: Rounded Corners 46">
              <a:extLst>
                <a:ext uri="{FF2B5EF4-FFF2-40B4-BE49-F238E27FC236}">
                  <a16:creationId xmlns:a16="http://schemas.microsoft.com/office/drawing/2014/main" id="{15F73145-3459-48AF-8A81-2ACDC02D4D3C}"/>
                </a:ext>
              </a:extLst>
            </p:cNvPr>
            <p:cNvSpPr/>
            <p:nvPr/>
          </p:nvSpPr>
          <p:spPr>
            <a:xfrm>
              <a:off x="864352" y="3383121"/>
              <a:ext cx="1784575" cy="909516"/>
            </a:xfrm>
            <a:prstGeom prst="roundRect">
              <a:avLst>
                <a:gd name="adj" fmla="val 4204"/>
              </a:avLst>
            </a:prstGeom>
            <a:solidFill>
              <a:schemeClr val="accent2"/>
            </a:solidFill>
            <a:ln>
              <a:noFill/>
            </a:ln>
            <a:effectLst>
              <a:outerShdw blurRad="330200" dist="495300" dir="5400000" sx="74000" sy="74000" algn="t" rotWithShape="0">
                <a:schemeClr val="accent2">
                  <a:alpha val="3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Montserrat Light" panose="00000400000000000000" pitchFamily="2" charset="0"/>
                </a:rPr>
                <a:t>Parse </a:t>
              </a:r>
            </a:p>
            <a:p>
              <a:pPr algn="ctr"/>
              <a:r>
                <a:rPr lang="en-US" sz="1400" dirty="0">
                  <a:solidFill>
                    <a:schemeClr val="bg1"/>
                  </a:solidFill>
                  <a:latin typeface="Montserrat Light" panose="00000400000000000000" pitchFamily="2" charset="0"/>
                </a:rPr>
                <a:t>Technology</a:t>
              </a:r>
            </a:p>
          </p:txBody>
        </p:sp>
      </p:grpSp>
      <p:sp>
        <p:nvSpPr>
          <p:cNvPr id="8" name="Footer Placeholder 7">
            <a:extLst>
              <a:ext uri="{FF2B5EF4-FFF2-40B4-BE49-F238E27FC236}">
                <a16:creationId xmlns:a16="http://schemas.microsoft.com/office/drawing/2014/main" id="{14BE1EC7-660D-471C-B963-DBDDA85CF5CB}"/>
              </a:ext>
            </a:extLst>
          </p:cNvPr>
          <p:cNvSpPr>
            <a:spLocks noGrp="1"/>
          </p:cNvSpPr>
          <p:nvPr>
            <p:ph type="ftr" sz="quarter" idx="11"/>
          </p:nvPr>
        </p:nvSpPr>
        <p:spPr/>
        <p:txBody>
          <a:bodyPr/>
          <a:lstStyle/>
          <a:p>
            <a:r>
              <a:rPr lang="en-US"/>
              <a:t>©CM First Group. All rights reserved.</a:t>
            </a:r>
          </a:p>
        </p:txBody>
      </p:sp>
      <p:sp>
        <p:nvSpPr>
          <p:cNvPr id="9" name="Slide Number Placeholder 8">
            <a:extLst>
              <a:ext uri="{FF2B5EF4-FFF2-40B4-BE49-F238E27FC236}">
                <a16:creationId xmlns:a16="http://schemas.microsoft.com/office/drawing/2014/main" id="{7A1041FF-4983-4195-8893-173FAF789793}"/>
              </a:ext>
            </a:extLst>
          </p:cNvPr>
          <p:cNvSpPr>
            <a:spLocks noGrp="1"/>
          </p:cNvSpPr>
          <p:nvPr>
            <p:ph type="sldNum" sz="quarter" idx="12"/>
          </p:nvPr>
        </p:nvSpPr>
        <p:spPr/>
        <p:txBody>
          <a:bodyPr/>
          <a:lstStyle/>
          <a:p>
            <a:fld id="{B66EF6C8-8370-40C3-B0C2-8B9C40C16540}" type="slidenum">
              <a:rPr lang="en-US" smtClean="0"/>
              <a:t>21</a:t>
            </a:fld>
            <a:endParaRPr lang="en-US"/>
          </a:p>
        </p:txBody>
      </p:sp>
    </p:spTree>
    <p:extLst>
      <p:ext uri="{BB962C8B-B14F-4D97-AF65-F5344CB8AC3E}">
        <p14:creationId xmlns:p14="http://schemas.microsoft.com/office/powerpoint/2010/main" val="3974206452"/>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AF5B074-5674-452F-813E-981BDA4EBBBB}"/>
              </a:ext>
            </a:extLst>
          </p:cNvPr>
          <p:cNvGrpSpPr/>
          <p:nvPr/>
        </p:nvGrpSpPr>
        <p:grpSpPr>
          <a:xfrm>
            <a:off x="2976396" y="2382560"/>
            <a:ext cx="6239209" cy="2092881"/>
            <a:chOff x="2976393" y="2197008"/>
            <a:chExt cx="6239209" cy="2092881"/>
          </a:xfrm>
        </p:grpSpPr>
        <p:sp>
          <p:nvSpPr>
            <p:cNvPr id="2" name="TextBox 1">
              <a:extLst>
                <a:ext uri="{FF2B5EF4-FFF2-40B4-BE49-F238E27FC236}">
                  <a16:creationId xmlns:a16="http://schemas.microsoft.com/office/drawing/2014/main" id="{5BE73404-7ECB-43C8-AE67-64C37E93959B}"/>
                </a:ext>
              </a:extLst>
            </p:cNvPr>
            <p:cNvSpPr txBox="1"/>
            <p:nvPr/>
          </p:nvSpPr>
          <p:spPr>
            <a:xfrm>
              <a:off x="2976393" y="3643558"/>
              <a:ext cx="6239209" cy="646331"/>
            </a:xfrm>
            <a:prstGeom prst="rect">
              <a:avLst/>
            </a:prstGeom>
            <a:noFill/>
          </p:spPr>
          <p:txBody>
            <a:bodyPr wrap="none" rtlCol="0">
              <a:spAutoFit/>
            </a:bodyPr>
            <a:lstStyle/>
            <a:p>
              <a:pPr algn="ctr"/>
              <a:r>
                <a:rPr lang="en-US" sz="3600" spc="-150" dirty="0">
                  <a:solidFill>
                    <a:schemeClr val="bg1"/>
                  </a:solidFill>
                  <a:latin typeface="Montserrat Light" panose="00000400000000000000" pitchFamily="2" charset="0"/>
                </a:rPr>
                <a:t>cmevolveit.cmfirstgroup.com</a:t>
              </a:r>
            </a:p>
          </p:txBody>
        </p:sp>
        <p:sp>
          <p:nvSpPr>
            <p:cNvPr id="3" name="Rectangle 2">
              <a:extLst>
                <a:ext uri="{FF2B5EF4-FFF2-40B4-BE49-F238E27FC236}">
                  <a16:creationId xmlns:a16="http://schemas.microsoft.com/office/drawing/2014/main" id="{8DB0BE2F-D806-4445-A47E-D2783EACB97A}"/>
                </a:ext>
              </a:extLst>
            </p:cNvPr>
            <p:cNvSpPr/>
            <p:nvPr/>
          </p:nvSpPr>
          <p:spPr>
            <a:xfrm>
              <a:off x="3698546" y="2197008"/>
              <a:ext cx="4794902" cy="1446550"/>
            </a:xfrm>
            <a:prstGeom prst="rect">
              <a:avLst/>
            </a:prstGeom>
          </p:spPr>
          <p:txBody>
            <a:bodyPr wrap="none">
              <a:spAutoFit/>
            </a:bodyPr>
            <a:lstStyle/>
            <a:p>
              <a:pPr algn="ctr"/>
              <a:r>
                <a:rPr lang="en-US" sz="8800" cap="all" spc="-600" dirty="0">
                  <a:solidFill>
                    <a:schemeClr val="accent2"/>
                  </a:solidFill>
                  <a:latin typeface="Roboto Condensed Light" panose="02000000000000000000" pitchFamily="2" charset="0"/>
                  <a:ea typeface="Roboto Condensed Light" panose="02000000000000000000" pitchFamily="2" charset="0"/>
                </a:rPr>
                <a:t>Discussion</a:t>
              </a:r>
            </a:p>
          </p:txBody>
        </p:sp>
      </p:grpSp>
      <p:sp>
        <p:nvSpPr>
          <p:cNvPr id="5" name="Footer Placeholder 4">
            <a:extLst>
              <a:ext uri="{FF2B5EF4-FFF2-40B4-BE49-F238E27FC236}">
                <a16:creationId xmlns:a16="http://schemas.microsoft.com/office/drawing/2014/main" id="{03013FA9-07E3-432E-BE7E-0E77D045FBAB}"/>
              </a:ext>
            </a:extLst>
          </p:cNvPr>
          <p:cNvSpPr>
            <a:spLocks noGrp="1"/>
          </p:cNvSpPr>
          <p:nvPr>
            <p:ph type="ftr" sz="quarter" idx="11"/>
          </p:nvPr>
        </p:nvSpPr>
        <p:spPr/>
        <p:txBody>
          <a:bodyPr/>
          <a:lstStyle/>
          <a:p>
            <a:r>
              <a:rPr lang="en-US"/>
              <a:t>©CM First Group. All rights reserved.</a:t>
            </a:r>
          </a:p>
        </p:txBody>
      </p:sp>
      <p:sp>
        <p:nvSpPr>
          <p:cNvPr id="6" name="Slide Number Placeholder 5">
            <a:extLst>
              <a:ext uri="{FF2B5EF4-FFF2-40B4-BE49-F238E27FC236}">
                <a16:creationId xmlns:a16="http://schemas.microsoft.com/office/drawing/2014/main" id="{12779025-92D1-4D0A-BB1C-7E1EF9E8B173}"/>
              </a:ext>
            </a:extLst>
          </p:cNvPr>
          <p:cNvSpPr>
            <a:spLocks noGrp="1"/>
          </p:cNvSpPr>
          <p:nvPr>
            <p:ph type="sldNum" sz="quarter" idx="12"/>
          </p:nvPr>
        </p:nvSpPr>
        <p:spPr/>
        <p:txBody>
          <a:bodyPr/>
          <a:lstStyle/>
          <a:p>
            <a:fld id="{B66EF6C8-8370-40C3-B0C2-8B9C40C16540}" type="slidenum">
              <a:rPr lang="en-US" smtClean="0"/>
              <a:t>22</a:t>
            </a:fld>
            <a:endParaRPr lang="en-US"/>
          </a:p>
        </p:txBody>
      </p:sp>
    </p:spTree>
    <p:extLst>
      <p:ext uri="{BB962C8B-B14F-4D97-AF65-F5344CB8AC3E}">
        <p14:creationId xmlns:p14="http://schemas.microsoft.com/office/powerpoint/2010/main" val="2066255295"/>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pic>
        <p:nvPicPr>
          <p:cNvPr id="2" name="Picture 1" descr="CMFirst-Logo_WHITE.png">
            <a:extLst>
              <a:ext uri="{FF2B5EF4-FFF2-40B4-BE49-F238E27FC236}">
                <a16:creationId xmlns:a16="http://schemas.microsoft.com/office/drawing/2014/main" id="{3A4D5F64-9092-438B-BDB1-5F7A6E550C5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101766" y="2562992"/>
            <a:ext cx="3988468" cy="1574503"/>
          </a:xfrm>
          <a:prstGeom prst="rect">
            <a:avLst/>
          </a:prstGeom>
        </p:spPr>
      </p:pic>
      <p:sp>
        <p:nvSpPr>
          <p:cNvPr id="3" name="Footer Placeholder 2">
            <a:extLst>
              <a:ext uri="{FF2B5EF4-FFF2-40B4-BE49-F238E27FC236}">
                <a16:creationId xmlns:a16="http://schemas.microsoft.com/office/drawing/2014/main" id="{8F8EEB55-CAE8-4A2F-B62C-7EC317624839}"/>
              </a:ext>
            </a:extLst>
          </p:cNvPr>
          <p:cNvSpPr>
            <a:spLocks noGrp="1"/>
          </p:cNvSpPr>
          <p:nvPr>
            <p:ph type="ftr" sz="quarter" idx="11"/>
          </p:nvPr>
        </p:nvSpPr>
        <p:spPr/>
        <p:txBody>
          <a:bodyPr/>
          <a:lstStyle/>
          <a:p>
            <a:r>
              <a:rPr lang="en-US"/>
              <a:t>©CM First Group. All rights reserved.</a:t>
            </a:r>
          </a:p>
        </p:txBody>
      </p:sp>
      <p:sp>
        <p:nvSpPr>
          <p:cNvPr id="4" name="Slide Number Placeholder 3">
            <a:extLst>
              <a:ext uri="{FF2B5EF4-FFF2-40B4-BE49-F238E27FC236}">
                <a16:creationId xmlns:a16="http://schemas.microsoft.com/office/drawing/2014/main" id="{78BA3246-249A-4152-BD0B-106C3B9E8062}"/>
              </a:ext>
            </a:extLst>
          </p:cNvPr>
          <p:cNvSpPr>
            <a:spLocks noGrp="1"/>
          </p:cNvSpPr>
          <p:nvPr>
            <p:ph type="sldNum" sz="quarter" idx="12"/>
          </p:nvPr>
        </p:nvSpPr>
        <p:spPr/>
        <p:txBody>
          <a:bodyPr/>
          <a:lstStyle/>
          <a:p>
            <a:fld id="{B66EF6C8-8370-40C3-B0C2-8B9C40C16540}" type="slidenum">
              <a:rPr lang="en-US" smtClean="0"/>
              <a:t>23</a:t>
            </a:fld>
            <a:endParaRPr lang="en-US"/>
          </a:p>
        </p:txBody>
      </p:sp>
    </p:spTree>
    <p:extLst>
      <p:ext uri="{BB962C8B-B14F-4D97-AF65-F5344CB8AC3E}">
        <p14:creationId xmlns:p14="http://schemas.microsoft.com/office/powerpoint/2010/main" val="3608236740"/>
      </p:ext>
    </p:extLst>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grpSp>
        <p:nvGrpSpPr>
          <p:cNvPr id="53" name="Group 52">
            <a:extLst>
              <a:ext uri="{FF2B5EF4-FFF2-40B4-BE49-F238E27FC236}">
                <a16:creationId xmlns:a16="http://schemas.microsoft.com/office/drawing/2014/main" id="{E1F05915-4BD3-4C7E-BD5E-4F726B26AB3B}"/>
              </a:ext>
            </a:extLst>
          </p:cNvPr>
          <p:cNvGrpSpPr/>
          <p:nvPr/>
        </p:nvGrpSpPr>
        <p:grpSpPr>
          <a:xfrm>
            <a:off x="6205118" y="2040673"/>
            <a:ext cx="2306023" cy="1786829"/>
            <a:chOff x="6205118" y="2040674"/>
            <a:chExt cx="2306023" cy="1786829"/>
          </a:xfrm>
        </p:grpSpPr>
        <p:sp>
          <p:nvSpPr>
            <p:cNvPr id="54" name="Rectangle 53">
              <a:extLst>
                <a:ext uri="{FF2B5EF4-FFF2-40B4-BE49-F238E27FC236}">
                  <a16:creationId xmlns:a16="http://schemas.microsoft.com/office/drawing/2014/main" id="{A1309ABB-437A-4B89-B796-DF7C481BF677}"/>
                </a:ext>
              </a:extLst>
            </p:cNvPr>
            <p:cNvSpPr/>
            <p:nvPr/>
          </p:nvSpPr>
          <p:spPr>
            <a:xfrm>
              <a:off x="6205118" y="2040674"/>
              <a:ext cx="2306021" cy="1786829"/>
            </a:xfrm>
            <a:prstGeom prst="rect">
              <a:avLst/>
            </a:prstGeom>
            <a:ln>
              <a:noFill/>
            </a:ln>
            <a:effectLst>
              <a:outerShdw blurRad="457200" dist="520700" dir="5400000" sx="76000" sy="76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E181C9E3-E600-4964-9318-6D8973938CED}"/>
                </a:ext>
              </a:extLst>
            </p:cNvPr>
            <p:cNvSpPr/>
            <p:nvPr/>
          </p:nvSpPr>
          <p:spPr>
            <a:xfrm>
              <a:off x="6205119" y="3191952"/>
              <a:ext cx="2306022" cy="400110"/>
            </a:xfrm>
            <a:prstGeom prst="rect">
              <a:avLst/>
            </a:prstGeom>
          </p:spPr>
          <p:txBody>
            <a:bodyPr wrap="square">
              <a:spAutoFit/>
            </a:bodyPr>
            <a:lstStyle/>
            <a:p>
              <a:pPr algn="ctr"/>
              <a:r>
                <a:rPr lang="en-US" sz="1000" dirty="0">
                  <a:solidFill>
                    <a:schemeClr val="bg1"/>
                  </a:solidFill>
                  <a:latin typeface="Montserrat Light" panose="00000400000000000000" pitchFamily="2" charset="0"/>
                </a:rPr>
                <a:t>Focus on </a:t>
              </a:r>
            </a:p>
            <a:p>
              <a:pPr algn="ctr"/>
              <a:r>
                <a:rPr lang="en-US" sz="1000" dirty="0">
                  <a:solidFill>
                    <a:schemeClr val="bg1"/>
                  </a:solidFill>
                  <a:latin typeface="Montserrat Light" panose="00000400000000000000" pitchFamily="2" charset="0"/>
                </a:rPr>
                <a:t>Business Rules</a:t>
              </a:r>
            </a:p>
          </p:txBody>
        </p:sp>
        <p:pic>
          <p:nvPicPr>
            <p:cNvPr id="56" name="Picture 55">
              <a:extLst>
                <a:ext uri="{FF2B5EF4-FFF2-40B4-BE49-F238E27FC236}">
                  <a16:creationId xmlns:a16="http://schemas.microsoft.com/office/drawing/2014/main" id="{7401EF2A-0DD1-49A4-8CA0-72EAB14B5C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4612" y="2420494"/>
              <a:ext cx="684335" cy="684335"/>
            </a:xfrm>
            <a:prstGeom prst="rect">
              <a:avLst/>
            </a:prstGeom>
          </p:spPr>
        </p:pic>
      </p:grpSp>
      <p:sp>
        <p:nvSpPr>
          <p:cNvPr id="2" name="Rectangle 1">
            <a:extLst>
              <a:ext uri="{FF2B5EF4-FFF2-40B4-BE49-F238E27FC236}">
                <a16:creationId xmlns:a16="http://schemas.microsoft.com/office/drawing/2014/main" id="{765F077D-1F4F-466A-86CB-78166C491B85}"/>
              </a:ext>
            </a:extLst>
          </p:cNvPr>
          <p:cNvSpPr/>
          <p:nvPr/>
        </p:nvSpPr>
        <p:spPr>
          <a:xfrm>
            <a:off x="497707" y="672825"/>
            <a:ext cx="11180956" cy="733534"/>
          </a:xfrm>
          <a:prstGeom prst="rect">
            <a:avLst/>
          </a:prstGeom>
        </p:spPr>
        <p:txBody>
          <a:bodyPr wrap="square">
            <a:spAutoFit/>
          </a:bodyPr>
          <a:lstStyle/>
          <a:p>
            <a:pPr algn="ctr">
              <a:lnSpc>
                <a:spcPts val="5000"/>
              </a:lnSpc>
            </a:pPr>
            <a:r>
              <a:rPr lang="en-US" sz="4400" cap="all" spc="-200" dirty="0">
                <a:solidFill>
                  <a:schemeClr val="accent1"/>
                </a:solidFill>
                <a:latin typeface="Roboto Condensed Light" panose="02000000000000000000" pitchFamily="2" charset="0"/>
                <a:ea typeface="Roboto Condensed Light" panose="02000000000000000000" pitchFamily="2" charset="0"/>
              </a:rPr>
              <a:t>Why Customers Choose Us for Modernization</a:t>
            </a:r>
          </a:p>
        </p:txBody>
      </p:sp>
      <p:grpSp>
        <p:nvGrpSpPr>
          <p:cNvPr id="29" name="Group 28">
            <a:extLst>
              <a:ext uri="{FF2B5EF4-FFF2-40B4-BE49-F238E27FC236}">
                <a16:creationId xmlns:a16="http://schemas.microsoft.com/office/drawing/2014/main" id="{FCAFA233-C3CD-412A-871A-7715A6F402D6}"/>
              </a:ext>
            </a:extLst>
          </p:cNvPr>
          <p:cNvGrpSpPr/>
          <p:nvPr/>
        </p:nvGrpSpPr>
        <p:grpSpPr>
          <a:xfrm>
            <a:off x="1156605" y="2040674"/>
            <a:ext cx="2306022" cy="1786829"/>
            <a:chOff x="1156605" y="2040674"/>
            <a:chExt cx="2306022" cy="1786829"/>
          </a:xfrm>
        </p:grpSpPr>
        <p:sp>
          <p:nvSpPr>
            <p:cNvPr id="3" name="Rectangle 2">
              <a:extLst>
                <a:ext uri="{FF2B5EF4-FFF2-40B4-BE49-F238E27FC236}">
                  <a16:creationId xmlns:a16="http://schemas.microsoft.com/office/drawing/2014/main" id="{BBE1B201-DC52-4C3A-90A8-28414B2AF1E9}"/>
                </a:ext>
              </a:extLst>
            </p:cNvPr>
            <p:cNvSpPr/>
            <p:nvPr/>
          </p:nvSpPr>
          <p:spPr>
            <a:xfrm>
              <a:off x="1156605" y="2040674"/>
              <a:ext cx="2306021" cy="1786829"/>
            </a:xfrm>
            <a:prstGeom prst="rect">
              <a:avLst/>
            </a:prstGeom>
            <a:ln>
              <a:noFill/>
            </a:ln>
            <a:effectLst>
              <a:outerShdw blurRad="457200" dist="520700" dir="5400000" sx="76000" sy="76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C5F4019-7538-4516-803F-BFD1E570F7F8}"/>
                </a:ext>
              </a:extLst>
            </p:cNvPr>
            <p:cNvSpPr/>
            <p:nvPr/>
          </p:nvSpPr>
          <p:spPr>
            <a:xfrm>
              <a:off x="1156605" y="3191952"/>
              <a:ext cx="2306022" cy="400110"/>
            </a:xfrm>
            <a:prstGeom prst="rect">
              <a:avLst/>
            </a:prstGeom>
          </p:spPr>
          <p:txBody>
            <a:bodyPr wrap="square">
              <a:spAutoFit/>
            </a:bodyPr>
            <a:lstStyle/>
            <a:p>
              <a:pPr algn="ctr"/>
              <a:r>
                <a:rPr lang="en-US" sz="1000" dirty="0">
                  <a:solidFill>
                    <a:schemeClr val="bg1"/>
                  </a:solidFill>
                  <a:latin typeface="Montserrat Light" panose="00000400000000000000" pitchFamily="2" charset="0"/>
                </a:rPr>
                <a:t>Superior Automated Analysis </a:t>
              </a:r>
            </a:p>
            <a:p>
              <a:pPr algn="ctr"/>
              <a:r>
                <a:rPr lang="en-US" sz="1000" dirty="0">
                  <a:solidFill>
                    <a:schemeClr val="bg1"/>
                  </a:solidFill>
                  <a:latin typeface="Montserrat Light" panose="00000400000000000000" pitchFamily="2" charset="0"/>
                </a:rPr>
                <a:t>and Transformation Tooling</a:t>
              </a:r>
            </a:p>
          </p:txBody>
        </p:sp>
        <p:pic>
          <p:nvPicPr>
            <p:cNvPr id="24" name="Picture 23">
              <a:extLst>
                <a:ext uri="{FF2B5EF4-FFF2-40B4-BE49-F238E27FC236}">
                  <a16:creationId xmlns:a16="http://schemas.microsoft.com/office/drawing/2014/main" id="{2F6CF23F-6174-4F1B-8FC8-7D9A475010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67447" y="2420494"/>
              <a:ext cx="684335" cy="684335"/>
            </a:xfrm>
            <a:prstGeom prst="rect">
              <a:avLst/>
            </a:prstGeom>
          </p:spPr>
        </p:pic>
      </p:grpSp>
      <p:grpSp>
        <p:nvGrpSpPr>
          <p:cNvPr id="33" name="Group 32">
            <a:extLst>
              <a:ext uri="{FF2B5EF4-FFF2-40B4-BE49-F238E27FC236}">
                <a16:creationId xmlns:a16="http://schemas.microsoft.com/office/drawing/2014/main" id="{92D43D40-A324-479B-A078-40A4161F56D4}"/>
              </a:ext>
            </a:extLst>
          </p:cNvPr>
          <p:cNvGrpSpPr/>
          <p:nvPr/>
        </p:nvGrpSpPr>
        <p:grpSpPr>
          <a:xfrm>
            <a:off x="3680860" y="2040674"/>
            <a:ext cx="2306023" cy="1786829"/>
            <a:chOff x="3680860" y="2040674"/>
            <a:chExt cx="2306023" cy="1786829"/>
          </a:xfrm>
        </p:grpSpPr>
        <p:sp>
          <p:nvSpPr>
            <p:cNvPr id="4" name="Rectangle 3">
              <a:extLst>
                <a:ext uri="{FF2B5EF4-FFF2-40B4-BE49-F238E27FC236}">
                  <a16:creationId xmlns:a16="http://schemas.microsoft.com/office/drawing/2014/main" id="{787F5521-2FB1-44A2-B72E-FBBDD898031E}"/>
                </a:ext>
              </a:extLst>
            </p:cNvPr>
            <p:cNvSpPr/>
            <p:nvPr/>
          </p:nvSpPr>
          <p:spPr>
            <a:xfrm>
              <a:off x="3680862" y="2040674"/>
              <a:ext cx="2306021" cy="1786829"/>
            </a:xfrm>
            <a:prstGeom prst="rect">
              <a:avLst/>
            </a:prstGeom>
            <a:solidFill>
              <a:schemeClr val="accent2"/>
            </a:solidFill>
            <a:ln>
              <a:noFill/>
            </a:ln>
            <a:effectLst>
              <a:outerShdw blurRad="457200" dist="520700" dir="5400000" sx="76000" sy="76000" algn="t"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DF412C1-E5E7-42C7-A654-C8F6658F6866}"/>
                </a:ext>
              </a:extLst>
            </p:cNvPr>
            <p:cNvSpPr/>
            <p:nvPr/>
          </p:nvSpPr>
          <p:spPr>
            <a:xfrm>
              <a:off x="3680860" y="3191952"/>
              <a:ext cx="2306022" cy="400110"/>
            </a:xfrm>
            <a:prstGeom prst="rect">
              <a:avLst/>
            </a:prstGeom>
          </p:spPr>
          <p:txBody>
            <a:bodyPr wrap="square">
              <a:spAutoFit/>
            </a:bodyPr>
            <a:lstStyle/>
            <a:p>
              <a:pPr algn="ctr"/>
              <a:r>
                <a:rPr lang="en-US" sz="1000" dirty="0">
                  <a:solidFill>
                    <a:schemeClr val="bg1"/>
                  </a:solidFill>
                  <a:latin typeface="Montserrat Light" panose="00000400000000000000" pitchFamily="2" charset="0"/>
                </a:rPr>
                <a:t>Experience with both “AS IS” </a:t>
              </a:r>
            </a:p>
            <a:p>
              <a:pPr algn="ctr"/>
              <a:r>
                <a:rPr lang="en-US" sz="1000" dirty="0">
                  <a:solidFill>
                    <a:schemeClr val="bg1"/>
                  </a:solidFill>
                  <a:latin typeface="Montserrat Light" panose="00000400000000000000" pitchFamily="2" charset="0"/>
                </a:rPr>
                <a:t>and “TO BE” environments</a:t>
              </a:r>
            </a:p>
          </p:txBody>
        </p:sp>
        <p:pic>
          <p:nvPicPr>
            <p:cNvPr id="31" name="Picture 30">
              <a:extLst>
                <a:ext uri="{FF2B5EF4-FFF2-40B4-BE49-F238E27FC236}">
                  <a16:creationId xmlns:a16="http://schemas.microsoft.com/office/drawing/2014/main" id="{0E3890F7-D805-463E-9EA3-F4FBE1B6529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14419" y="2444169"/>
              <a:ext cx="638906" cy="638906"/>
            </a:xfrm>
            <a:prstGeom prst="rect">
              <a:avLst/>
            </a:prstGeom>
          </p:spPr>
        </p:pic>
      </p:grpSp>
      <p:grpSp>
        <p:nvGrpSpPr>
          <p:cNvPr id="36" name="Group 35">
            <a:extLst>
              <a:ext uri="{FF2B5EF4-FFF2-40B4-BE49-F238E27FC236}">
                <a16:creationId xmlns:a16="http://schemas.microsoft.com/office/drawing/2014/main" id="{7A5ACB25-987D-41EA-A177-22206A52A1CF}"/>
              </a:ext>
            </a:extLst>
          </p:cNvPr>
          <p:cNvGrpSpPr/>
          <p:nvPr/>
        </p:nvGrpSpPr>
        <p:grpSpPr>
          <a:xfrm>
            <a:off x="8729374" y="2040673"/>
            <a:ext cx="2306022" cy="1786829"/>
            <a:chOff x="8729374" y="2040673"/>
            <a:chExt cx="2306022" cy="1786829"/>
          </a:xfrm>
        </p:grpSpPr>
        <p:sp>
          <p:nvSpPr>
            <p:cNvPr id="6" name="Rectangle 5">
              <a:extLst>
                <a:ext uri="{FF2B5EF4-FFF2-40B4-BE49-F238E27FC236}">
                  <a16:creationId xmlns:a16="http://schemas.microsoft.com/office/drawing/2014/main" id="{02847A92-ECDD-4DAF-90F3-65874140AB95}"/>
                </a:ext>
              </a:extLst>
            </p:cNvPr>
            <p:cNvSpPr/>
            <p:nvPr/>
          </p:nvSpPr>
          <p:spPr>
            <a:xfrm>
              <a:off x="8729375" y="2040673"/>
              <a:ext cx="2306021" cy="1786829"/>
            </a:xfrm>
            <a:prstGeom prst="rect">
              <a:avLst/>
            </a:prstGeom>
            <a:solidFill>
              <a:schemeClr val="accent2"/>
            </a:solidFill>
            <a:ln>
              <a:noFill/>
            </a:ln>
            <a:effectLst>
              <a:outerShdw blurRad="457200" dist="520700" dir="5400000" sx="76000" sy="76000" algn="t"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61712A0-8FA6-4305-AE04-B02D6D8E4F6B}"/>
                </a:ext>
              </a:extLst>
            </p:cNvPr>
            <p:cNvSpPr/>
            <p:nvPr/>
          </p:nvSpPr>
          <p:spPr>
            <a:xfrm>
              <a:off x="8729374" y="3191952"/>
              <a:ext cx="2306022" cy="400110"/>
            </a:xfrm>
            <a:prstGeom prst="rect">
              <a:avLst/>
            </a:prstGeom>
          </p:spPr>
          <p:txBody>
            <a:bodyPr wrap="square">
              <a:spAutoFit/>
            </a:bodyPr>
            <a:lstStyle/>
            <a:p>
              <a:pPr algn="ctr"/>
              <a:r>
                <a:rPr lang="en-US" sz="1000" dirty="0">
                  <a:solidFill>
                    <a:schemeClr val="bg1"/>
                  </a:solidFill>
                  <a:latin typeface="Montserrat Light" panose="00000400000000000000" pitchFamily="2" charset="0"/>
                </a:rPr>
                <a:t>Track Record for </a:t>
              </a:r>
            </a:p>
            <a:p>
              <a:pPr algn="ctr"/>
              <a:r>
                <a:rPr lang="en-US" sz="1000" dirty="0">
                  <a:solidFill>
                    <a:schemeClr val="bg1"/>
                  </a:solidFill>
                  <a:latin typeface="Montserrat Light" panose="00000400000000000000" pitchFamily="2" charset="0"/>
                </a:rPr>
                <a:t>Modernization Projects</a:t>
              </a:r>
            </a:p>
          </p:txBody>
        </p:sp>
        <p:pic>
          <p:nvPicPr>
            <p:cNvPr id="35" name="Picture 34">
              <a:extLst>
                <a:ext uri="{FF2B5EF4-FFF2-40B4-BE49-F238E27FC236}">
                  <a16:creationId xmlns:a16="http://schemas.microsoft.com/office/drawing/2014/main" id="{31832F7A-A757-47F1-9D44-7BA742A924D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64962" y="2445238"/>
              <a:ext cx="634845" cy="634845"/>
            </a:xfrm>
            <a:prstGeom prst="rect">
              <a:avLst/>
            </a:prstGeom>
          </p:spPr>
        </p:pic>
      </p:grpSp>
      <p:grpSp>
        <p:nvGrpSpPr>
          <p:cNvPr id="39" name="Group 38">
            <a:extLst>
              <a:ext uri="{FF2B5EF4-FFF2-40B4-BE49-F238E27FC236}">
                <a16:creationId xmlns:a16="http://schemas.microsoft.com/office/drawing/2014/main" id="{7B60AAE2-ADDC-4EF0-92C8-EEFC94E8F539}"/>
              </a:ext>
            </a:extLst>
          </p:cNvPr>
          <p:cNvGrpSpPr/>
          <p:nvPr/>
        </p:nvGrpSpPr>
        <p:grpSpPr>
          <a:xfrm>
            <a:off x="1156605" y="4045258"/>
            <a:ext cx="2306022" cy="1786829"/>
            <a:chOff x="1156605" y="4045258"/>
            <a:chExt cx="2306022" cy="1786829"/>
          </a:xfrm>
        </p:grpSpPr>
        <p:sp>
          <p:nvSpPr>
            <p:cNvPr id="7" name="Rectangle 6">
              <a:extLst>
                <a:ext uri="{FF2B5EF4-FFF2-40B4-BE49-F238E27FC236}">
                  <a16:creationId xmlns:a16="http://schemas.microsoft.com/office/drawing/2014/main" id="{5E922BD0-E484-4713-A778-2F444F33038C}"/>
                </a:ext>
              </a:extLst>
            </p:cNvPr>
            <p:cNvSpPr/>
            <p:nvPr/>
          </p:nvSpPr>
          <p:spPr>
            <a:xfrm>
              <a:off x="1156606" y="4045258"/>
              <a:ext cx="2306021" cy="1786829"/>
            </a:xfrm>
            <a:prstGeom prst="rect">
              <a:avLst/>
            </a:prstGeom>
            <a:solidFill>
              <a:schemeClr val="accent2"/>
            </a:solidFill>
            <a:ln>
              <a:noFill/>
            </a:ln>
            <a:effectLst>
              <a:outerShdw blurRad="457200" dist="520700" dir="5400000" sx="76000" sy="76000" algn="t"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Rectangle 15">
              <a:extLst>
                <a:ext uri="{FF2B5EF4-FFF2-40B4-BE49-F238E27FC236}">
                  <a16:creationId xmlns:a16="http://schemas.microsoft.com/office/drawing/2014/main" id="{BD54DD3E-B395-4389-96E9-D81DB07A8186}"/>
                </a:ext>
              </a:extLst>
            </p:cNvPr>
            <p:cNvSpPr/>
            <p:nvPr/>
          </p:nvSpPr>
          <p:spPr>
            <a:xfrm>
              <a:off x="1156605" y="5169589"/>
              <a:ext cx="2306022" cy="400110"/>
            </a:xfrm>
            <a:prstGeom prst="rect">
              <a:avLst/>
            </a:prstGeom>
          </p:spPr>
          <p:txBody>
            <a:bodyPr wrap="square">
              <a:spAutoFit/>
            </a:bodyPr>
            <a:lstStyle/>
            <a:p>
              <a:pPr algn="ctr"/>
              <a:r>
                <a:rPr lang="en-US" sz="1000" dirty="0">
                  <a:solidFill>
                    <a:schemeClr val="bg1"/>
                  </a:solidFill>
                  <a:latin typeface="Montserrat Light" panose="00000400000000000000" pitchFamily="2" charset="0"/>
                </a:rPr>
                <a:t>Package </a:t>
              </a:r>
            </a:p>
            <a:p>
              <a:pPr algn="ctr"/>
              <a:r>
                <a:rPr lang="en-US" sz="1000" dirty="0">
                  <a:solidFill>
                    <a:schemeClr val="bg1"/>
                  </a:solidFill>
                  <a:latin typeface="Montserrat Light" panose="00000400000000000000" pitchFamily="2" charset="0"/>
                </a:rPr>
                <a:t>Implementation Support</a:t>
              </a:r>
            </a:p>
          </p:txBody>
        </p:sp>
        <p:pic>
          <p:nvPicPr>
            <p:cNvPr id="38" name="Picture 37">
              <a:extLst>
                <a:ext uri="{FF2B5EF4-FFF2-40B4-BE49-F238E27FC236}">
                  <a16:creationId xmlns:a16="http://schemas.microsoft.com/office/drawing/2014/main" id="{1B7D9C9B-D87D-4EA2-9A77-3EAEDD66AD4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97587" y="4404363"/>
              <a:ext cx="624059" cy="624059"/>
            </a:xfrm>
            <a:prstGeom prst="rect">
              <a:avLst/>
            </a:prstGeom>
          </p:spPr>
        </p:pic>
      </p:grpSp>
      <p:grpSp>
        <p:nvGrpSpPr>
          <p:cNvPr id="42" name="Group 41">
            <a:extLst>
              <a:ext uri="{FF2B5EF4-FFF2-40B4-BE49-F238E27FC236}">
                <a16:creationId xmlns:a16="http://schemas.microsoft.com/office/drawing/2014/main" id="{7FD046B6-66C0-41BA-AC30-C2DF2C851440}"/>
              </a:ext>
            </a:extLst>
          </p:cNvPr>
          <p:cNvGrpSpPr/>
          <p:nvPr/>
        </p:nvGrpSpPr>
        <p:grpSpPr>
          <a:xfrm>
            <a:off x="3680860" y="4045258"/>
            <a:ext cx="2306023" cy="1786829"/>
            <a:chOff x="3680860" y="4045258"/>
            <a:chExt cx="2306023" cy="1786829"/>
          </a:xfrm>
        </p:grpSpPr>
        <p:sp>
          <p:nvSpPr>
            <p:cNvPr id="8" name="Rectangle 7">
              <a:extLst>
                <a:ext uri="{FF2B5EF4-FFF2-40B4-BE49-F238E27FC236}">
                  <a16:creationId xmlns:a16="http://schemas.microsoft.com/office/drawing/2014/main" id="{524B5A60-F12B-4E20-8075-2C5C446A76A9}"/>
                </a:ext>
              </a:extLst>
            </p:cNvPr>
            <p:cNvSpPr/>
            <p:nvPr/>
          </p:nvSpPr>
          <p:spPr>
            <a:xfrm>
              <a:off x="3680862" y="4045258"/>
              <a:ext cx="2306021" cy="1786829"/>
            </a:xfrm>
            <a:prstGeom prst="rect">
              <a:avLst/>
            </a:prstGeom>
            <a:ln>
              <a:noFill/>
            </a:ln>
            <a:effectLst>
              <a:outerShdw blurRad="457200" dist="520700" dir="5400000" sx="76000" sy="76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7" name="Rectangle 16">
              <a:extLst>
                <a:ext uri="{FF2B5EF4-FFF2-40B4-BE49-F238E27FC236}">
                  <a16:creationId xmlns:a16="http://schemas.microsoft.com/office/drawing/2014/main" id="{2D068758-D427-4A09-9C11-23C4DD48053C}"/>
                </a:ext>
              </a:extLst>
            </p:cNvPr>
            <p:cNvSpPr/>
            <p:nvPr/>
          </p:nvSpPr>
          <p:spPr>
            <a:xfrm>
              <a:off x="3680860" y="5169589"/>
              <a:ext cx="2306022" cy="400110"/>
            </a:xfrm>
            <a:prstGeom prst="rect">
              <a:avLst/>
            </a:prstGeom>
          </p:spPr>
          <p:txBody>
            <a:bodyPr wrap="square">
              <a:spAutoFit/>
            </a:bodyPr>
            <a:lstStyle/>
            <a:p>
              <a:pPr algn="ctr"/>
              <a:r>
                <a:rPr lang="en-US" sz="1000" dirty="0">
                  <a:solidFill>
                    <a:schemeClr val="bg1"/>
                  </a:solidFill>
                  <a:latin typeface="Montserrat Light" panose="00000400000000000000" pitchFamily="2" charset="0"/>
                </a:rPr>
                <a:t>Code </a:t>
              </a:r>
            </a:p>
            <a:p>
              <a:pPr algn="ctr"/>
              <a:r>
                <a:rPr lang="en-US" sz="1000" dirty="0">
                  <a:solidFill>
                    <a:schemeClr val="bg1"/>
                  </a:solidFill>
                  <a:latin typeface="Montserrat Light" panose="00000400000000000000" pitchFamily="2" charset="0"/>
                </a:rPr>
                <a:t>Transformation</a:t>
              </a:r>
            </a:p>
          </p:txBody>
        </p:sp>
        <p:pic>
          <p:nvPicPr>
            <p:cNvPr id="41" name="Picture 40">
              <a:extLst>
                <a:ext uri="{FF2B5EF4-FFF2-40B4-BE49-F238E27FC236}">
                  <a16:creationId xmlns:a16="http://schemas.microsoft.com/office/drawing/2014/main" id="{FB5106A9-4363-4D2D-A9E8-1F16D574499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10434" y="4445769"/>
              <a:ext cx="646876" cy="646876"/>
            </a:xfrm>
            <a:prstGeom prst="rect">
              <a:avLst/>
            </a:prstGeom>
          </p:spPr>
        </p:pic>
      </p:grpSp>
      <p:grpSp>
        <p:nvGrpSpPr>
          <p:cNvPr id="45" name="Group 44">
            <a:extLst>
              <a:ext uri="{FF2B5EF4-FFF2-40B4-BE49-F238E27FC236}">
                <a16:creationId xmlns:a16="http://schemas.microsoft.com/office/drawing/2014/main" id="{0965B34C-66A3-416F-BBD1-CB1FFC202F3C}"/>
              </a:ext>
            </a:extLst>
          </p:cNvPr>
          <p:cNvGrpSpPr/>
          <p:nvPr/>
        </p:nvGrpSpPr>
        <p:grpSpPr>
          <a:xfrm>
            <a:off x="6205118" y="4045258"/>
            <a:ext cx="2306023" cy="1786829"/>
            <a:chOff x="6205118" y="4045258"/>
            <a:chExt cx="2306023" cy="1786829"/>
          </a:xfrm>
        </p:grpSpPr>
        <p:sp>
          <p:nvSpPr>
            <p:cNvPr id="9" name="Rectangle 8">
              <a:extLst>
                <a:ext uri="{FF2B5EF4-FFF2-40B4-BE49-F238E27FC236}">
                  <a16:creationId xmlns:a16="http://schemas.microsoft.com/office/drawing/2014/main" id="{75AC950F-96E9-4D35-9E5A-69E6F1DA8A83}"/>
                </a:ext>
              </a:extLst>
            </p:cNvPr>
            <p:cNvSpPr/>
            <p:nvPr/>
          </p:nvSpPr>
          <p:spPr>
            <a:xfrm>
              <a:off x="6205118" y="4045258"/>
              <a:ext cx="2306021" cy="1786829"/>
            </a:xfrm>
            <a:prstGeom prst="rect">
              <a:avLst/>
            </a:prstGeom>
            <a:solidFill>
              <a:schemeClr val="accent2"/>
            </a:solidFill>
            <a:ln>
              <a:noFill/>
            </a:ln>
            <a:effectLst>
              <a:outerShdw blurRad="457200" dist="520700" dir="5400000" sx="76000" sy="76000" algn="t"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9635ABD1-5E1E-4CFA-AAE1-2F19063DEB2B}"/>
                </a:ext>
              </a:extLst>
            </p:cNvPr>
            <p:cNvSpPr/>
            <p:nvPr/>
          </p:nvSpPr>
          <p:spPr>
            <a:xfrm>
              <a:off x="6205119" y="5092645"/>
              <a:ext cx="2306022" cy="553998"/>
            </a:xfrm>
            <a:prstGeom prst="rect">
              <a:avLst/>
            </a:prstGeom>
          </p:spPr>
          <p:txBody>
            <a:bodyPr wrap="square">
              <a:spAutoFit/>
            </a:bodyPr>
            <a:lstStyle/>
            <a:p>
              <a:pPr algn="ctr"/>
              <a:r>
                <a:rPr lang="en-US" sz="1000" dirty="0">
                  <a:solidFill>
                    <a:schemeClr val="bg1"/>
                  </a:solidFill>
                  <a:latin typeface="Montserrat Light" panose="00000400000000000000" pitchFamily="2" charset="0"/>
                </a:rPr>
                <a:t>BPM / BRE / Microservices </a:t>
              </a:r>
            </a:p>
            <a:p>
              <a:pPr algn="ctr"/>
              <a:r>
                <a:rPr lang="en-US" sz="1000" dirty="0">
                  <a:solidFill>
                    <a:schemeClr val="bg1"/>
                  </a:solidFill>
                  <a:latin typeface="Montserrat Light" panose="00000400000000000000" pitchFamily="2" charset="0"/>
                </a:rPr>
                <a:t>Layers Enable Phased </a:t>
              </a:r>
            </a:p>
            <a:p>
              <a:pPr algn="ctr"/>
              <a:r>
                <a:rPr lang="en-US" sz="1000" dirty="0">
                  <a:solidFill>
                    <a:schemeClr val="bg1"/>
                  </a:solidFill>
                  <a:latin typeface="Montserrat Light" panose="00000400000000000000" pitchFamily="2" charset="0"/>
                </a:rPr>
                <a:t>Approach and Fast Adoption</a:t>
              </a:r>
            </a:p>
          </p:txBody>
        </p:sp>
        <p:pic>
          <p:nvPicPr>
            <p:cNvPr id="44" name="Picture 43">
              <a:extLst>
                <a:ext uri="{FF2B5EF4-FFF2-40B4-BE49-F238E27FC236}">
                  <a16:creationId xmlns:a16="http://schemas.microsoft.com/office/drawing/2014/main" id="{6B506B68-B3BE-4E1F-952E-D26ACF505F3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68060" y="4393105"/>
              <a:ext cx="580137" cy="580137"/>
            </a:xfrm>
            <a:prstGeom prst="rect">
              <a:avLst/>
            </a:prstGeom>
          </p:spPr>
        </p:pic>
      </p:grpSp>
      <p:grpSp>
        <p:nvGrpSpPr>
          <p:cNvPr id="48" name="Group 47">
            <a:extLst>
              <a:ext uri="{FF2B5EF4-FFF2-40B4-BE49-F238E27FC236}">
                <a16:creationId xmlns:a16="http://schemas.microsoft.com/office/drawing/2014/main" id="{EF1454AB-7F1D-4726-BF43-A2D28C3DB596}"/>
              </a:ext>
            </a:extLst>
          </p:cNvPr>
          <p:cNvGrpSpPr/>
          <p:nvPr/>
        </p:nvGrpSpPr>
        <p:grpSpPr>
          <a:xfrm>
            <a:off x="8729374" y="4045257"/>
            <a:ext cx="2306022" cy="1786829"/>
            <a:chOff x="8729374" y="4045257"/>
            <a:chExt cx="2306022" cy="1786829"/>
          </a:xfrm>
        </p:grpSpPr>
        <p:sp>
          <p:nvSpPr>
            <p:cNvPr id="10" name="Rectangle 9">
              <a:extLst>
                <a:ext uri="{FF2B5EF4-FFF2-40B4-BE49-F238E27FC236}">
                  <a16:creationId xmlns:a16="http://schemas.microsoft.com/office/drawing/2014/main" id="{CC60EACF-2A19-4AD7-9C94-771CA36C8CE0}"/>
                </a:ext>
              </a:extLst>
            </p:cNvPr>
            <p:cNvSpPr/>
            <p:nvPr/>
          </p:nvSpPr>
          <p:spPr>
            <a:xfrm>
              <a:off x="8729375" y="4045257"/>
              <a:ext cx="2306021" cy="1786829"/>
            </a:xfrm>
            <a:prstGeom prst="rect">
              <a:avLst/>
            </a:prstGeom>
            <a:ln>
              <a:noFill/>
            </a:ln>
            <a:effectLst>
              <a:outerShdw blurRad="457200" dist="520700" dir="5400000" sx="76000" sy="76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Rectangle 18">
              <a:extLst>
                <a:ext uri="{FF2B5EF4-FFF2-40B4-BE49-F238E27FC236}">
                  <a16:creationId xmlns:a16="http://schemas.microsoft.com/office/drawing/2014/main" id="{817C38AE-34AB-4502-A2F6-D778B4782CAB}"/>
                </a:ext>
              </a:extLst>
            </p:cNvPr>
            <p:cNvSpPr/>
            <p:nvPr/>
          </p:nvSpPr>
          <p:spPr>
            <a:xfrm>
              <a:off x="8729374" y="5169589"/>
              <a:ext cx="2306022" cy="400110"/>
            </a:xfrm>
            <a:prstGeom prst="rect">
              <a:avLst/>
            </a:prstGeom>
          </p:spPr>
          <p:txBody>
            <a:bodyPr wrap="square">
              <a:spAutoFit/>
            </a:bodyPr>
            <a:lstStyle/>
            <a:p>
              <a:pPr algn="ctr"/>
              <a:r>
                <a:rPr lang="en-US" sz="1000" dirty="0">
                  <a:solidFill>
                    <a:schemeClr val="bg1"/>
                  </a:solidFill>
                  <a:latin typeface="Montserrat Light" panose="00000400000000000000" pitchFamily="2" charset="0"/>
                </a:rPr>
                <a:t>Project Architecture and Management</a:t>
              </a:r>
            </a:p>
          </p:txBody>
        </p:sp>
        <p:pic>
          <p:nvPicPr>
            <p:cNvPr id="47" name="Picture 46">
              <a:extLst>
                <a:ext uri="{FF2B5EF4-FFF2-40B4-BE49-F238E27FC236}">
                  <a16:creationId xmlns:a16="http://schemas.microsoft.com/office/drawing/2014/main" id="{DC335E16-232A-4FBA-8449-79AB168F181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570356" y="4349183"/>
              <a:ext cx="624059" cy="624059"/>
            </a:xfrm>
            <a:prstGeom prst="rect">
              <a:avLst/>
            </a:prstGeom>
          </p:spPr>
        </p:pic>
      </p:grpSp>
      <p:sp>
        <p:nvSpPr>
          <p:cNvPr id="5" name="Footer Placeholder 4">
            <a:extLst>
              <a:ext uri="{FF2B5EF4-FFF2-40B4-BE49-F238E27FC236}">
                <a16:creationId xmlns:a16="http://schemas.microsoft.com/office/drawing/2014/main" id="{E1FE34D6-2892-47F3-B535-F29957F37038}"/>
              </a:ext>
            </a:extLst>
          </p:cNvPr>
          <p:cNvSpPr>
            <a:spLocks noGrp="1"/>
          </p:cNvSpPr>
          <p:nvPr>
            <p:ph type="ftr" sz="quarter" idx="11"/>
          </p:nvPr>
        </p:nvSpPr>
        <p:spPr/>
        <p:txBody>
          <a:bodyPr/>
          <a:lstStyle/>
          <a:p>
            <a:r>
              <a:rPr lang="en-US"/>
              <a:t>©CM First Group. All rights reserved.</a:t>
            </a:r>
          </a:p>
        </p:txBody>
      </p:sp>
      <p:sp>
        <p:nvSpPr>
          <p:cNvPr id="11" name="Slide Number Placeholder 10">
            <a:extLst>
              <a:ext uri="{FF2B5EF4-FFF2-40B4-BE49-F238E27FC236}">
                <a16:creationId xmlns:a16="http://schemas.microsoft.com/office/drawing/2014/main" id="{90D62BD9-0D22-42ED-98FC-EA91509B6604}"/>
              </a:ext>
            </a:extLst>
          </p:cNvPr>
          <p:cNvSpPr>
            <a:spLocks noGrp="1"/>
          </p:cNvSpPr>
          <p:nvPr>
            <p:ph type="sldNum" sz="quarter" idx="12"/>
          </p:nvPr>
        </p:nvSpPr>
        <p:spPr/>
        <p:txBody>
          <a:bodyPr/>
          <a:lstStyle/>
          <a:p>
            <a:fld id="{B66EF6C8-8370-40C3-B0C2-8B9C40C16540}" type="slidenum">
              <a:rPr lang="en-US" smtClean="0"/>
              <a:t>3</a:t>
            </a:fld>
            <a:endParaRPr lang="en-US"/>
          </a:p>
        </p:txBody>
      </p:sp>
    </p:spTree>
    <p:extLst>
      <p:ext uri="{BB962C8B-B14F-4D97-AF65-F5344CB8AC3E}">
        <p14:creationId xmlns:p14="http://schemas.microsoft.com/office/powerpoint/2010/main" val="317202916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anim calcmode="lin" valueType="num">
                                      <p:cBhvr>
                                        <p:cTn id="14" dur="500" fill="hold"/>
                                        <p:tgtEl>
                                          <p:spTgt spid="33"/>
                                        </p:tgtEl>
                                        <p:attrNameLst>
                                          <p:attrName>ppt_x</p:attrName>
                                        </p:attrNameLst>
                                      </p:cBhvr>
                                      <p:tavLst>
                                        <p:tav tm="0">
                                          <p:val>
                                            <p:strVal val="#ppt_x"/>
                                          </p:val>
                                        </p:tav>
                                        <p:tav tm="100000">
                                          <p:val>
                                            <p:strVal val="#ppt_x"/>
                                          </p:val>
                                        </p:tav>
                                      </p:tavLst>
                                    </p:anim>
                                    <p:anim calcmode="lin" valueType="num">
                                      <p:cBhvr>
                                        <p:cTn id="15" dur="500" fill="hold"/>
                                        <p:tgtEl>
                                          <p:spTgt spid="3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anim calcmode="lin" valueType="num">
                                      <p:cBhvr>
                                        <p:cTn id="20" dur="500" fill="hold"/>
                                        <p:tgtEl>
                                          <p:spTgt spid="53"/>
                                        </p:tgtEl>
                                        <p:attrNameLst>
                                          <p:attrName>ppt_x</p:attrName>
                                        </p:attrNameLst>
                                      </p:cBhvr>
                                      <p:tavLst>
                                        <p:tav tm="0">
                                          <p:val>
                                            <p:strVal val="#ppt_x"/>
                                          </p:val>
                                        </p:tav>
                                        <p:tav tm="100000">
                                          <p:val>
                                            <p:strVal val="#ppt_x"/>
                                          </p:val>
                                        </p:tav>
                                      </p:tavLst>
                                    </p:anim>
                                    <p:anim calcmode="lin" valueType="num">
                                      <p:cBhvr>
                                        <p:cTn id="21" dur="500" fill="hold"/>
                                        <p:tgtEl>
                                          <p:spTgt spid="53"/>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anim calcmode="lin" valueType="num">
                                      <p:cBhvr>
                                        <p:cTn id="26" dur="500" fill="hold"/>
                                        <p:tgtEl>
                                          <p:spTgt spid="36"/>
                                        </p:tgtEl>
                                        <p:attrNameLst>
                                          <p:attrName>ppt_x</p:attrName>
                                        </p:attrNameLst>
                                      </p:cBhvr>
                                      <p:tavLst>
                                        <p:tav tm="0">
                                          <p:val>
                                            <p:strVal val="#ppt_x"/>
                                          </p:val>
                                        </p:tav>
                                        <p:tav tm="100000">
                                          <p:val>
                                            <p:strVal val="#ppt_x"/>
                                          </p:val>
                                        </p:tav>
                                      </p:tavLst>
                                    </p:anim>
                                    <p:anim calcmode="lin" valueType="num">
                                      <p:cBhvr>
                                        <p:cTn id="27" dur="5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anim calcmode="lin" valueType="num">
                                      <p:cBhvr>
                                        <p:cTn id="32" dur="500" fill="hold"/>
                                        <p:tgtEl>
                                          <p:spTgt spid="39"/>
                                        </p:tgtEl>
                                        <p:attrNameLst>
                                          <p:attrName>ppt_x</p:attrName>
                                        </p:attrNameLst>
                                      </p:cBhvr>
                                      <p:tavLst>
                                        <p:tav tm="0">
                                          <p:val>
                                            <p:strVal val="#ppt_x"/>
                                          </p:val>
                                        </p:tav>
                                        <p:tav tm="100000">
                                          <p:val>
                                            <p:strVal val="#ppt_x"/>
                                          </p:val>
                                        </p:tav>
                                      </p:tavLst>
                                    </p:anim>
                                    <p:anim calcmode="lin" valueType="num">
                                      <p:cBhvr>
                                        <p:cTn id="33" dur="500" fill="hold"/>
                                        <p:tgtEl>
                                          <p:spTgt spid="39"/>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anim calcmode="lin" valueType="num">
                                      <p:cBhvr>
                                        <p:cTn id="38" dur="500" fill="hold"/>
                                        <p:tgtEl>
                                          <p:spTgt spid="42"/>
                                        </p:tgtEl>
                                        <p:attrNameLst>
                                          <p:attrName>ppt_x</p:attrName>
                                        </p:attrNameLst>
                                      </p:cBhvr>
                                      <p:tavLst>
                                        <p:tav tm="0">
                                          <p:val>
                                            <p:strVal val="#ppt_x"/>
                                          </p:val>
                                        </p:tav>
                                        <p:tav tm="100000">
                                          <p:val>
                                            <p:strVal val="#ppt_x"/>
                                          </p:val>
                                        </p:tav>
                                      </p:tavLst>
                                    </p:anim>
                                    <p:anim calcmode="lin" valueType="num">
                                      <p:cBhvr>
                                        <p:cTn id="39" dur="500" fill="hold"/>
                                        <p:tgtEl>
                                          <p:spTgt spid="42"/>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anim calcmode="lin" valueType="num">
                                      <p:cBhvr>
                                        <p:cTn id="44" dur="500" fill="hold"/>
                                        <p:tgtEl>
                                          <p:spTgt spid="45"/>
                                        </p:tgtEl>
                                        <p:attrNameLst>
                                          <p:attrName>ppt_x</p:attrName>
                                        </p:attrNameLst>
                                      </p:cBhvr>
                                      <p:tavLst>
                                        <p:tav tm="0">
                                          <p:val>
                                            <p:strVal val="#ppt_x"/>
                                          </p:val>
                                        </p:tav>
                                        <p:tav tm="100000">
                                          <p:val>
                                            <p:strVal val="#ppt_x"/>
                                          </p:val>
                                        </p:tav>
                                      </p:tavLst>
                                    </p:anim>
                                    <p:anim calcmode="lin" valueType="num">
                                      <p:cBhvr>
                                        <p:cTn id="45" dur="500" fill="hold"/>
                                        <p:tgtEl>
                                          <p:spTgt spid="45"/>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anim calcmode="lin" valueType="num">
                                      <p:cBhvr>
                                        <p:cTn id="50" dur="500" fill="hold"/>
                                        <p:tgtEl>
                                          <p:spTgt spid="48"/>
                                        </p:tgtEl>
                                        <p:attrNameLst>
                                          <p:attrName>ppt_x</p:attrName>
                                        </p:attrNameLst>
                                      </p:cBhvr>
                                      <p:tavLst>
                                        <p:tav tm="0">
                                          <p:val>
                                            <p:strVal val="#ppt_x"/>
                                          </p:val>
                                        </p:tav>
                                        <p:tav tm="100000">
                                          <p:val>
                                            <p:strVal val="#ppt_x"/>
                                          </p:val>
                                        </p:tav>
                                      </p:tavLst>
                                    </p:anim>
                                    <p:anim calcmode="lin" valueType="num">
                                      <p:cBhvr>
                                        <p:cTn id="51"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E101FA-2BE6-4BAE-99FE-2F63FDE7DA14}"/>
              </a:ext>
            </a:extLst>
          </p:cNvPr>
          <p:cNvSpPr/>
          <p:nvPr/>
        </p:nvSpPr>
        <p:spPr>
          <a:xfrm>
            <a:off x="903765" y="1121249"/>
            <a:ext cx="5923968" cy="1374735"/>
          </a:xfrm>
          <a:prstGeom prst="rect">
            <a:avLst/>
          </a:prstGeom>
        </p:spPr>
        <p:txBody>
          <a:bodyPr wrap="square">
            <a:spAutoFit/>
          </a:bodyPr>
          <a:lstStyle/>
          <a:p>
            <a:pPr>
              <a:lnSpc>
                <a:spcPts val="5000"/>
              </a:lnSpc>
            </a:pPr>
            <a:r>
              <a:rPr lang="en-US" sz="6000" cap="all" spc="-300" dirty="0">
                <a:solidFill>
                  <a:schemeClr val="accent1"/>
                </a:solidFill>
                <a:latin typeface="Roboto Condensed Light" panose="02000000000000000000" pitchFamily="2" charset="0"/>
                <a:ea typeface="Roboto Condensed Light" panose="02000000000000000000" pitchFamily="2" charset="0"/>
              </a:rPr>
              <a:t>What Is Meant </a:t>
            </a:r>
          </a:p>
          <a:p>
            <a:pPr>
              <a:lnSpc>
                <a:spcPts val="5000"/>
              </a:lnSpc>
            </a:pPr>
            <a:r>
              <a:rPr lang="en-US" sz="6000" cap="all" spc="-300" dirty="0">
                <a:solidFill>
                  <a:schemeClr val="accent1"/>
                </a:solidFill>
                <a:latin typeface="Roboto Condensed Light" panose="02000000000000000000" pitchFamily="2" charset="0"/>
                <a:ea typeface="Roboto Condensed Light" panose="02000000000000000000" pitchFamily="2" charset="0"/>
              </a:rPr>
              <a:t>By Legacy? </a:t>
            </a:r>
          </a:p>
        </p:txBody>
      </p:sp>
      <p:sp>
        <p:nvSpPr>
          <p:cNvPr id="3" name="TextBox 2">
            <a:extLst>
              <a:ext uri="{FF2B5EF4-FFF2-40B4-BE49-F238E27FC236}">
                <a16:creationId xmlns:a16="http://schemas.microsoft.com/office/drawing/2014/main" id="{DEC981B6-CDDD-410B-8381-1B1A19362354}"/>
              </a:ext>
            </a:extLst>
          </p:cNvPr>
          <p:cNvSpPr txBox="1"/>
          <p:nvPr/>
        </p:nvSpPr>
        <p:spPr>
          <a:xfrm>
            <a:off x="903766" y="3143159"/>
            <a:ext cx="6627948" cy="738664"/>
          </a:xfrm>
          <a:prstGeom prst="rect">
            <a:avLst/>
          </a:prstGeom>
          <a:noFill/>
        </p:spPr>
        <p:txBody>
          <a:bodyPr wrap="square" rtlCol="0">
            <a:spAutoFit/>
          </a:bodyPr>
          <a:lstStyle/>
          <a:p>
            <a:r>
              <a:rPr lang="en-US" sz="1400" dirty="0">
                <a:latin typeface="Montserrat Light" panose="00000400000000000000" pitchFamily="2" charset="0"/>
              </a:rPr>
              <a:t>A software program that is outdated or obsolete. It may be unstable because of compatibility issues with current operating systems, browsers and information technology (IT) infrastructures.</a:t>
            </a:r>
          </a:p>
        </p:txBody>
      </p:sp>
      <p:sp>
        <p:nvSpPr>
          <p:cNvPr id="4" name="TextBox 3">
            <a:extLst>
              <a:ext uri="{FF2B5EF4-FFF2-40B4-BE49-F238E27FC236}">
                <a16:creationId xmlns:a16="http://schemas.microsoft.com/office/drawing/2014/main" id="{3ABEAD78-0B41-4F1A-B10E-258549CE8293}"/>
              </a:ext>
            </a:extLst>
          </p:cNvPr>
          <p:cNvSpPr txBox="1"/>
          <p:nvPr/>
        </p:nvSpPr>
        <p:spPr>
          <a:xfrm>
            <a:off x="903764" y="4157784"/>
            <a:ext cx="6976919" cy="954107"/>
          </a:xfrm>
          <a:prstGeom prst="rect">
            <a:avLst/>
          </a:prstGeom>
          <a:noFill/>
        </p:spPr>
        <p:txBody>
          <a:bodyPr wrap="square" rtlCol="0">
            <a:spAutoFit/>
          </a:bodyPr>
          <a:lstStyle/>
          <a:p>
            <a:r>
              <a:rPr lang="en-US" sz="1400" dirty="0">
                <a:latin typeface="Montserrat Light" panose="00000400000000000000" pitchFamily="2" charset="0"/>
              </a:rPr>
              <a:t>The app was written some time ago, its original authors moved on taking knowledge with them (lost knowledge). Subsequent authors changed the application based on insufficient / lost knowledge, introducing bugs and de-stabilizing it.</a:t>
            </a:r>
          </a:p>
        </p:txBody>
      </p:sp>
      <p:sp>
        <p:nvSpPr>
          <p:cNvPr id="5" name="TextBox 4">
            <a:extLst>
              <a:ext uri="{FF2B5EF4-FFF2-40B4-BE49-F238E27FC236}">
                <a16:creationId xmlns:a16="http://schemas.microsoft.com/office/drawing/2014/main" id="{B748ADB3-F722-4677-974D-85F6E3E32CC1}"/>
              </a:ext>
            </a:extLst>
          </p:cNvPr>
          <p:cNvSpPr txBox="1"/>
          <p:nvPr/>
        </p:nvSpPr>
        <p:spPr>
          <a:xfrm>
            <a:off x="903764" y="5348778"/>
            <a:ext cx="6976919" cy="523220"/>
          </a:xfrm>
          <a:prstGeom prst="rect">
            <a:avLst/>
          </a:prstGeom>
          <a:noFill/>
        </p:spPr>
        <p:txBody>
          <a:bodyPr wrap="square" rtlCol="0">
            <a:spAutoFit/>
          </a:bodyPr>
          <a:lstStyle/>
          <a:p>
            <a:r>
              <a:rPr lang="en-US" sz="1400" dirty="0">
                <a:latin typeface="Montserrat Light" panose="00000400000000000000" pitchFamily="2" charset="0"/>
              </a:rPr>
              <a:t>An old method, technology, computer system, or application program, "of, relating to, or being a previous or outdated computer system." </a:t>
            </a:r>
          </a:p>
        </p:txBody>
      </p:sp>
      <p:sp>
        <p:nvSpPr>
          <p:cNvPr id="6" name="Rectangle 5">
            <a:extLst>
              <a:ext uri="{FF2B5EF4-FFF2-40B4-BE49-F238E27FC236}">
                <a16:creationId xmlns:a16="http://schemas.microsoft.com/office/drawing/2014/main" id="{F74E10C2-84BF-4680-AB4B-B0736CDB4452}"/>
              </a:ext>
            </a:extLst>
          </p:cNvPr>
          <p:cNvSpPr/>
          <p:nvPr/>
        </p:nvSpPr>
        <p:spPr>
          <a:xfrm>
            <a:off x="1034393" y="2579735"/>
            <a:ext cx="613317" cy="1115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ooter Placeholder 6">
            <a:extLst>
              <a:ext uri="{FF2B5EF4-FFF2-40B4-BE49-F238E27FC236}">
                <a16:creationId xmlns:a16="http://schemas.microsoft.com/office/drawing/2014/main" id="{5086A2FA-07CD-4EB9-B398-F45BD2ADC8DE}"/>
              </a:ext>
            </a:extLst>
          </p:cNvPr>
          <p:cNvSpPr>
            <a:spLocks noGrp="1"/>
          </p:cNvSpPr>
          <p:nvPr>
            <p:ph type="ftr" sz="quarter" idx="11"/>
          </p:nvPr>
        </p:nvSpPr>
        <p:spPr/>
        <p:txBody>
          <a:bodyPr/>
          <a:lstStyle/>
          <a:p>
            <a:r>
              <a:rPr lang="en-US"/>
              <a:t>©CM First Group. All rights reserved.</a:t>
            </a:r>
          </a:p>
        </p:txBody>
      </p:sp>
      <p:sp>
        <p:nvSpPr>
          <p:cNvPr id="8" name="Slide Number Placeholder 7">
            <a:extLst>
              <a:ext uri="{FF2B5EF4-FFF2-40B4-BE49-F238E27FC236}">
                <a16:creationId xmlns:a16="http://schemas.microsoft.com/office/drawing/2014/main" id="{2B53098B-853A-4A44-ABF6-9013E89269BA}"/>
              </a:ext>
            </a:extLst>
          </p:cNvPr>
          <p:cNvSpPr>
            <a:spLocks noGrp="1"/>
          </p:cNvSpPr>
          <p:nvPr>
            <p:ph type="sldNum" sz="quarter" idx="12"/>
          </p:nvPr>
        </p:nvSpPr>
        <p:spPr/>
        <p:txBody>
          <a:bodyPr/>
          <a:lstStyle/>
          <a:p>
            <a:fld id="{B66EF6C8-8370-40C3-B0C2-8B9C40C16540}" type="slidenum">
              <a:rPr lang="en-US" smtClean="0"/>
              <a:t>4</a:t>
            </a:fld>
            <a:endParaRPr lang="en-US"/>
          </a:p>
        </p:txBody>
      </p:sp>
    </p:spTree>
    <p:extLst>
      <p:ext uri="{BB962C8B-B14F-4D97-AF65-F5344CB8AC3E}">
        <p14:creationId xmlns:p14="http://schemas.microsoft.com/office/powerpoint/2010/main" val="4161155341"/>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E101FA-2BE6-4BAE-99FE-2F63FDE7DA14}"/>
              </a:ext>
            </a:extLst>
          </p:cNvPr>
          <p:cNvSpPr/>
          <p:nvPr/>
        </p:nvSpPr>
        <p:spPr>
          <a:xfrm>
            <a:off x="903765" y="1121249"/>
            <a:ext cx="5923968" cy="1374735"/>
          </a:xfrm>
          <a:prstGeom prst="rect">
            <a:avLst/>
          </a:prstGeom>
        </p:spPr>
        <p:txBody>
          <a:bodyPr wrap="square">
            <a:spAutoFit/>
          </a:bodyPr>
          <a:lstStyle/>
          <a:p>
            <a:pPr>
              <a:lnSpc>
                <a:spcPts val="5000"/>
              </a:lnSpc>
            </a:pPr>
            <a:r>
              <a:rPr lang="en-US" sz="6000" cap="all" spc="-300" dirty="0">
                <a:solidFill>
                  <a:schemeClr val="accent1"/>
                </a:solidFill>
                <a:latin typeface="Roboto Condensed Light" panose="02000000000000000000" pitchFamily="2" charset="0"/>
                <a:ea typeface="Roboto Condensed Light" panose="02000000000000000000" pitchFamily="2" charset="0"/>
              </a:rPr>
              <a:t>What Is Meant </a:t>
            </a:r>
          </a:p>
          <a:p>
            <a:pPr>
              <a:lnSpc>
                <a:spcPts val="5000"/>
              </a:lnSpc>
            </a:pPr>
            <a:r>
              <a:rPr lang="en-US" sz="6000" cap="all" spc="-300" dirty="0">
                <a:solidFill>
                  <a:schemeClr val="accent1"/>
                </a:solidFill>
                <a:latin typeface="Roboto Condensed Light" panose="02000000000000000000" pitchFamily="2" charset="0"/>
                <a:ea typeface="Roboto Condensed Light" panose="02000000000000000000" pitchFamily="2" charset="0"/>
              </a:rPr>
              <a:t>By Legacy? </a:t>
            </a:r>
          </a:p>
        </p:txBody>
      </p:sp>
      <p:sp>
        <p:nvSpPr>
          <p:cNvPr id="3" name="TextBox 2">
            <a:extLst>
              <a:ext uri="{FF2B5EF4-FFF2-40B4-BE49-F238E27FC236}">
                <a16:creationId xmlns:a16="http://schemas.microsoft.com/office/drawing/2014/main" id="{DEC981B6-CDDD-410B-8381-1B1A19362354}"/>
              </a:ext>
            </a:extLst>
          </p:cNvPr>
          <p:cNvSpPr txBox="1"/>
          <p:nvPr/>
        </p:nvSpPr>
        <p:spPr>
          <a:xfrm>
            <a:off x="903762" y="3071990"/>
            <a:ext cx="7393793" cy="307777"/>
          </a:xfrm>
          <a:prstGeom prst="rect">
            <a:avLst/>
          </a:prstGeom>
          <a:noFill/>
        </p:spPr>
        <p:txBody>
          <a:bodyPr wrap="square" rtlCol="0">
            <a:spAutoFit/>
          </a:bodyPr>
          <a:lstStyle/>
          <a:p>
            <a:r>
              <a:rPr lang="en-US" sz="1400" dirty="0">
                <a:latin typeface="Montserrat Light" panose="00000400000000000000" pitchFamily="2" charset="0"/>
              </a:rPr>
              <a:t>Can imply that the system is out of date or in need of replacement.</a:t>
            </a:r>
          </a:p>
        </p:txBody>
      </p:sp>
      <p:sp>
        <p:nvSpPr>
          <p:cNvPr id="6" name="Rectangle 5">
            <a:extLst>
              <a:ext uri="{FF2B5EF4-FFF2-40B4-BE49-F238E27FC236}">
                <a16:creationId xmlns:a16="http://schemas.microsoft.com/office/drawing/2014/main" id="{F74E10C2-84BF-4680-AB4B-B0736CDB4452}"/>
              </a:ext>
            </a:extLst>
          </p:cNvPr>
          <p:cNvSpPr/>
          <p:nvPr/>
        </p:nvSpPr>
        <p:spPr>
          <a:xfrm>
            <a:off x="1034393" y="2579735"/>
            <a:ext cx="613317" cy="1115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580F2CA-A5F2-4BEF-BDBA-27AD8E0C40DE}"/>
              </a:ext>
            </a:extLst>
          </p:cNvPr>
          <p:cNvSpPr txBox="1"/>
          <p:nvPr/>
        </p:nvSpPr>
        <p:spPr>
          <a:xfrm>
            <a:off x="903762" y="3784298"/>
            <a:ext cx="6869368" cy="523220"/>
          </a:xfrm>
          <a:prstGeom prst="rect">
            <a:avLst/>
          </a:prstGeom>
          <a:noFill/>
        </p:spPr>
        <p:txBody>
          <a:bodyPr wrap="square" rtlCol="0">
            <a:spAutoFit/>
          </a:bodyPr>
          <a:lstStyle/>
          <a:p>
            <a:r>
              <a:rPr lang="en-US" sz="1400" dirty="0">
                <a:latin typeface="Montserrat Light" panose="00000400000000000000" pitchFamily="2" charset="0"/>
              </a:rPr>
              <a:t>The application is now fragile, and people are reluctant to change it for fear of breaking it.</a:t>
            </a:r>
          </a:p>
        </p:txBody>
      </p:sp>
      <p:sp>
        <p:nvSpPr>
          <p:cNvPr id="8" name="TextBox 7">
            <a:extLst>
              <a:ext uri="{FF2B5EF4-FFF2-40B4-BE49-F238E27FC236}">
                <a16:creationId xmlns:a16="http://schemas.microsoft.com/office/drawing/2014/main" id="{4321E733-2E03-4621-ADA8-EC0712347FAC}"/>
              </a:ext>
            </a:extLst>
          </p:cNvPr>
          <p:cNvSpPr txBox="1"/>
          <p:nvPr/>
        </p:nvSpPr>
        <p:spPr>
          <a:xfrm>
            <a:off x="903762" y="4710253"/>
            <a:ext cx="6964890" cy="523220"/>
          </a:xfrm>
          <a:prstGeom prst="rect">
            <a:avLst/>
          </a:prstGeom>
          <a:noFill/>
        </p:spPr>
        <p:txBody>
          <a:bodyPr wrap="square" rtlCol="0">
            <a:spAutoFit/>
          </a:bodyPr>
          <a:lstStyle/>
          <a:p>
            <a:r>
              <a:rPr lang="en-US" sz="1400" dirty="0">
                <a:latin typeface="Montserrat Light" panose="00000400000000000000" pitchFamily="2" charset="0"/>
              </a:rPr>
              <a:t>Associated with or implies a product, programming language, or Operating System.</a:t>
            </a:r>
          </a:p>
        </p:txBody>
      </p:sp>
      <p:sp>
        <p:nvSpPr>
          <p:cNvPr id="4" name="Footer Placeholder 3">
            <a:extLst>
              <a:ext uri="{FF2B5EF4-FFF2-40B4-BE49-F238E27FC236}">
                <a16:creationId xmlns:a16="http://schemas.microsoft.com/office/drawing/2014/main" id="{78A57B57-B275-4B26-879F-8B7996D27F8A}"/>
              </a:ext>
            </a:extLst>
          </p:cNvPr>
          <p:cNvSpPr>
            <a:spLocks noGrp="1"/>
          </p:cNvSpPr>
          <p:nvPr>
            <p:ph type="ftr" sz="quarter" idx="11"/>
          </p:nvPr>
        </p:nvSpPr>
        <p:spPr/>
        <p:txBody>
          <a:bodyPr/>
          <a:lstStyle/>
          <a:p>
            <a:r>
              <a:rPr lang="en-US"/>
              <a:t>©CM First Group. All rights reserved.</a:t>
            </a:r>
          </a:p>
        </p:txBody>
      </p:sp>
      <p:sp>
        <p:nvSpPr>
          <p:cNvPr id="5" name="Slide Number Placeholder 4">
            <a:extLst>
              <a:ext uri="{FF2B5EF4-FFF2-40B4-BE49-F238E27FC236}">
                <a16:creationId xmlns:a16="http://schemas.microsoft.com/office/drawing/2014/main" id="{6D1324A0-6C31-4969-9CAB-7DFC22A12571}"/>
              </a:ext>
            </a:extLst>
          </p:cNvPr>
          <p:cNvSpPr>
            <a:spLocks noGrp="1"/>
          </p:cNvSpPr>
          <p:nvPr>
            <p:ph type="sldNum" sz="quarter" idx="12"/>
          </p:nvPr>
        </p:nvSpPr>
        <p:spPr/>
        <p:txBody>
          <a:bodyPr/>
          <a:lstStyle/>
          <a:p>
            <a:fld id="{B66EF6C8-8370-40C3-B0C2-8B9C40C16540}" type="slidenum">
              <a:rPr lang="en-US" smtClean="0"/>
              <a:t>5</a:t>
            </a:fld>
            <a:endParaRPr lang="en-US"/>
          </a:p>
        </p:txBody>
      </p:sp>
    </p:spTree>
    <p:extLst>
      <p:ext uri="{BB962C8B-B14F-4D97-AF65-F5344CB8AC3E}">
        <p14:creationId xmlns:p14="http://schemas.microsoft.com/office/powerpoint/2010/main" val="3365681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E101FA-2BE6-4BAE-99FE-2F63FDE7DA14}"/>
              </a:ext>
            </a:extLst>
          </p:cNvPr>
          <p:cNvSpPr/>
          <p:nvPr/>
        </p:nvSpPr>
        <p:spPr>
          <a:xfrm>
            <a:off x="903765" y="1121249"/>
            <a:ext cx="5923968" cy="1374735"/>
          </a:xfrm>
          <a:prstGeom prst="rect">
            <a:avLst/>
          </a:prstGeom>
        </p:spPr>
        <p:txBody>
          <a:bodyPr wrap="square">
            <a:spAutoFit/>
          </a:bodyPr>
          <a:lstStyle/>
          <a:p>
            <a:pPr>
              <a:lnSpc>
                <a:spcPts val="5000"/>
              </a:lnSpc>
            </a:pPr>
            <a:r>
              <a:rPr lang="en-US" sz="6000" cap="all" spc="-300" dirty="0">
                <a:solidFill>
                  <a:schemeClr val="accent1"/>
                </a:solidFill>
                <a:latin typeface="Roboto Condensed Light" panose="02000000000000000000" pitchFamily="2" charset="0"/>
                <a:ea typeface="Roboto Condensed Light" panose="02000000000000000000" pitchFamily="2" charset="0"/>
              </a:rPr>
              <a:t>What Is Meant </a:t>
            </a:r>
          </a:p>
          <a:p>
            <a:pPr>
              <a:lnSpc>
                <a:spcPts val="5000"/>
              </a:lnSpc>
            </a:pPr>
            <a:r>
              <a:rPr lang="en-US" sz="6000" cap="all" spc="-300" dirty="0">
                <a:solidFill>
                  <a:schemeClr val="accent1"/>
                </a:solidFill>
                <a:latin typeface="Roboto Condensed Light" panose="02000000000000000000" pitchFamily="2" charset="0"/>
                <a:ea typeface="Roboto Condensed Light" panose="02000000000000000000" pitchFamily="2" charset="0"/>
              </a:rPr>
              <a:t>By Legacy? </a:t>
            </a:r>
          </a:p>
        </p:txBody>
      </p:sp>
      <p:sp>
        <p:nvSpPr>
          <p:cNvPr id="6" name="Rectangle 5">
            <a:extLst>
              <a:ext uri="{FF2B5EF4-FFF2-40B4-BE49-F238E27FC236}">
                <a16:creationId xmlns:a16="http://schemas.microsoft.com/office/drawing/2014/main" id="{F74E10C2-84BF-4680-AB4B-B0736CDB4452}"/>
              </a:ext>
            </a:extLst>
          </p:cNvPr>
          <p:cNvSpPr/>
          <p:nvPr/>
        </p:nvSpPr>
        <p:spPr>
          <a:xfrm>
            <a:off x="1034393" y="2579735"/>
            <a:ext cx="613317" cy="1115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0093BF2-9A36-4946-822C-AF27DFEE04CA}"/>
              </a:ext>
            </a:extLst>
          </p:cNvPr>
          <p:cNvSpPr txBox="1"/>
          <p:nvPr/>
        </p:nvSpPr>
        <p:spPr>
          <a:xfrm>
            <a:off x="903762" y="3034864"/>
            <a:ext cx="7353973" cy="307777"/>
          </a:xfrm>
          <a:prstGeom prst="rect">
            <a:avLst/>
          </a:prstGeom>
          <a:noFill/>
        </p:spPr>
        <p:txBody>
          <a:bodyPr wrap="square" rtlCol="0">
            <a:spAutoFit/>
          </a:bodyPr>
          <a:lstStyle/>
          <a:p>
            <a:r>
              <a:rPr lang="en-US" sz="1400" dirty="0">
                <a:latin typeface="Montserrat Light" panose="00000400000000000000" pitchFamily="2" charset="0"/>
              </a:rPr>
              <a:t>Means that it paved the way for the standards that would follow it.</a:t>
            </a:r>
          </a:p>
        </p:txBody>
      </p:sp>
      <p:sp>
        <p:nvSpPr>
          <p:cNvPr id="10" name="TextBox 9">
            <a:extLst>
              <a:ext uri="{FF2B5EF4-FFF2-40B4-BE49-F238E27FC236}">
                <a16:creationId xmlns:a16="http://schemas.microsoft.com/office/drawing/2014/main" id="{5460E28D-7090-4D1F-8D36-D67C160F47AF}"/>
              </a:ext>
            </a:extLst>
          </p:cNvPr>
          <p:cNvSpPr txBox="1"/>
          <p:nvPr/>
        </p:nvSpPr>
        <p:spPr>
          <a:xfrm>
            <a:off x="903763" y="3776824"/>
            <a:ext cx="6616519" cy="307777"/>
          </a:xfrm>
          <a:prstGeom prst="rect">
            <a:avLst/>
          </a:prstGeom>
          <a:noFill/>
        </p:spPr>
        <p:txBody>
          <a:bodyPr wrap="square" rtlCol="0">
            <a:spAutoFit/>
          </a:bodyPr>
          <a:lstStyle/>
          <a:p>
            <a:r>
              <a:rPr lang="en-US" sz="1400" dirty="0">
                <a:latin typeface="Montserrat Light" panose="00000400000000000000" pitchFamily="2" charset="0"/>
              </a:rPr>
              <a:t>Critical to the day-to-day operations of the company.</a:t>
            </a:r>
          </a:p>
        </p:txBody>
      </p:sp>
      <p:sp>
        <p:nvSpPr>
          <p:cNvPr id="11" name="TextBox 10">
            <a:extLst>
              <a:ext uri="{FF2B5EF4-FFF2-40B4-BE49-F238E27FC236}">
                <a16:creationId xmlns:a16="http://schemas.microsoft.com/office/drawing/2014/main" id="{14B6F93E-449C-489D-B706-96A4914449E2}"/>
              </a:ext>
            </a:extLst>
          </p:cNvPr>
          <p:cNvSpPr txBox="1"/>
          <p:nvPr/>
        </p:nvSpPr>
        <p:spPr>
          <a:xfrm>
            <a:off x="903763" y="4433997"/>
            <a:ext cx="6616519" cy="523220"/>
          </a:xfrm>
          <a:prstGeom prst="rect">
            <a:avLst/>
          </a:prstGeom>
          <a:noFill/>
        </p:spPr>
        <p:txBody>
          <a:bodyPr wrap="square" rtlCol="0">
            <a:spAutoFit/>
          </a:bodyPr>
          <a:lstStyle/>
          <a:p>
            <a:r>
              <a:rPr lang="en-US" sz="1400" dirty="0">
                <a:latin typeface="Montserrat Light" panose="00000400000000000000" pitchFamily="2" charset="0"/>
              </a:rPr>
              <a:t>An application in which a company or organization has invested considerable time and money.</a:t>
            </a:r>
          </a:p>
        </p:txBody>
      </p:sp>
      <p:sp>
        <p:nvSpPr>
          <p:cNvPr id="4" name="Footer Placeholder 3">
            <a:extLst>
              <a:ext uri="{FF2B5EF4-FFF2-40B4-BE49-F238E27FC236}">
                <a16:creationId xmlns:a16="http://schemas.microsoft.com/office/drawing/2014/main" id="{78A57B57-B275-4B26-879F-8B7996D27F8A}"/>
              </a:ext>
            </a:extLst>
          </p:cNvPr>
          <p:cNvSpPr>
            <a:spLocks noGrp="1"/>
          </p:cNvSpPr>
          <p:nvPr>
            <p:ph type="ftr" sz="quarter" idx="11"/>
          </p:nvPr>
        </p:nvSpPr>
        <p:spPr/>
        <p:txBody>
          <a:bodyPr/>
          <a:lstStyle/>
          <a:p>
            <a:r>
              <a:rPr lang="en-US"/>
              <a:t>©CM First Group. All rights reserved.</a:t>
            </a:r>
          </a:p>
        </p:txBody>
      </p:sp>
      <p:sp>
        <p:nvSpPr>
          <p:cNvPr id="5" name="Slide Number Placeholder 4">
            <a:extLst>
              <a:ext uri="{FF2B5EF4-FFF2-40B4-BE49-F238E27FC236}">
                <a16:creationId xmlns:a16="http://schemas.microsoft.com/office/drawing/2014/main" id="{6D1324A0-6C31-4969-9CAB-7DFC22A12571}"/>
              </a:ext>
            </a:extLst>
          </p:cNvPr>
          <p:cNvSpPr>
            <a:spLocks noGrp="1"/>
          </p:cNvSpPr>
          <p:nvPr>
            <p:ph type="sldNum" sz="quarter" idx="12"/>
          </p:nvPr>
        </p:nvSpPr>
        <p:spPr/>
        <p:txBody>
          <a:bodyPr/>
          <a:lstStyle/>
          <a:p>
            <a:fld id="{B66EF6C8-8370-40C3-B0C2-8B9C40C16540}" type="slidenum">
              <a:rPr lang="en-US" smtClean="0"/>
              <a:t>6</a:t>
            </a:fld>
            <a:endParaRPr lang="en-US"/>
          </a:p>
        </p:txBody>
      </p:sp>
    </p:spTree>
    <p:extLst>
      <p:ext uri="{BB962C8B-B14F-4D97-AF65-F5344CB8AC3E}">
        <p14:creationId xmlns:p14="http://schemas.microsoft.com/office/powerpoint/2010/main" val="2882836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E101FA-2BE6-4BAE-99FE-2F63FDE7DA14}"/>
              </a:ext>
            </a:extLst>
          </p:cNvPr>
          <p:cNvSpPr/>
          <p:nvPr/>
        </p:nvSpPr>
        <p:spPr>
          <a:xfrm>
            <a:off x="931054" y="1286464"/>
            <a:ext cx="6426349" cy="1404167"/>
          </a:xfrm>
          <a:prstGeom prst="rect">
            <a:avLst/>
          </a:prstGeom>
        </p:spPr>
        <p:txBody>
          <a:bodyPr wrap="square">
            <a:spAutoFit/>
          </a:bodyPr>
          <a:lstStyle/>
          <a:p>
            <a:pPr>
              <a:lnSpc>
                <a:spcPts val="5000"/>
              </a:lnSpc>
            </a:pPr>
            <a:r>
              <a:rPr lang="en-US" sz="6000" cap="all" spc="-300" dirty="0">
                <a:solidFill>
                  <a:schemeClr val="accent1"/>
                </a:solidFill>
                <a:latin typeface="Roboto Condensed Light" panose="02000000000000000000" pitchFamily="2" charset="0"/>
                <a:ea typeface="Roboto Condensed Light" panose="02000000000000000000" pitchFamily="2" charset="0"/>
              </a:rPr>
              <a:t>Issues/</a:t>
            </a:r>
            <a:r>
              <a:rPr lang="en-US" sz="6000" cap="all" spc="-300" dirty="0" err="1">
                <a:solidFill>
                  <a:schemeClr val="accent1"/>
                </a:solidFill>
                <a:latin typeface="Roboto Condensed Light" panose="02000000000000000000" pitchFamily="2" charset="0"/>
                <a:ea typeface="Roboto Condensed Light" panose="02000000000000000000" pitchFamily="2" charset="0"/>
              </a:rPr>
              <a:t>ChallengeS</a:t>
            </a:r>
            <a:r>
              <a:rPr lang="en-US" sz="6000" cap="all" spc="-300" dirty="0">
                <a:solidFill>
                  <a:schemeClr val="accent1"/>
                </a:solidFill>
                <a:latin typeface="Roboto Condensed Light" panose="02000000000000000000" pitchFamily="2" charset="0"/>
                <a:ea typeface="Roboto Condensed Light" panose="02000000000000000000" pitchFamily="2" charset="0"/>
              </a:rPr>
              <a:t>/</a:t>
            </a:r>
            <a:r>
              <a:rPr lang="en-US" sz="6000" cap="all" spc="-300" dirty="0">
                <a:solidFill>
                  <a:schemeClr val="accent1"/>
                </a:solidFill>
                <a:latin typeface="Roboto Condensed Light" panose="02000000000000000000" pitchFamily="2" charset="0"/>
                <a:ea typeface="Roboto Condensed Light" panose="02000000000000000000" pitchFamily="2" charset="0"/>
              </a:rPr>
              <a:t>Pain Points</a:t>
            </a:r>
          </a:p>
        </p:txBody>
      </p:sp>
      <p:sp>
        <p:nvSpPr>
          <p:cNvPr id="3" name="TextBox 2">
            <a:extLst>
              <a:ext uri="{FF2B5EF4-FFF2-40B4-BE49-F238E27FC236}">
                <a16:creationId xmlns:a16="http://schemas.microsoft.com/office/drawing/2014/main" id="{DEC981B6-CDDD-410B-8381-1B1A19362354}"/>
              </a:ext>
            </a:extLst>
          </p:cNvPr>
          <p:cNvSpPr txBox="1"/>
          <p:nvPr/>
        </p:nvSpPr>
        <p:spPr>
          <a:xfrm>
            <a:off x="931054" y="3105184"/>
            <a:ext cx="4651598" cy="3046988"/>
          </a:xfrm>
          <a:prstGeom prst="rect">
            <a:avLst/>
          </a:prstGeom>
          <a:noFill/>
        </p:spPr>
        <p:txBody>
          <a:bodyPr wrap="square" rtlCol="0">
            <a:spAutoFit/>
          </a:bodyPr>
          <a:lstStyle/>
          <a:p>
            <a:r>
              <a:rPr lang="en-US" sz="1200" dirty="0">
                <a:latin typeface="Montserrat Light" panose="00000400000000000000" pitchFamily="2" charset="0"/>
              </a:rPr>
              <a:t>Current employees assigned to the Legacy systems may not have the depth of skills or experience necessary to make the necessary changes.</a:t>
            </a:r>
          </a:p>
          <a:p>
            <a:endParaRPr lang="en-US" sz="1200" dirty="0">
              <a:latin typeface="Montserrat Light" panose="00000400000000000000" pitchFamily="2" charset="0"/>
            </a:endParaRPr>
          </a:p>
          <a:p>
            <a:r>
              <a:rPr lang="en-US" sz="1200" dirty="0">
                <a:latin typeface="Montserrat Light" panose="00000400000000000000" pitchFamily="2" charset="0"/>
              </a:rPr>
              <a:t>Available company documentation about the legacy applications may be inadequate and not up to date. In some cases, there might not be any documentation at all. </a:t>
            </a:r>
          </a:p>
          <a:p>
            <a:endParaRPr lang="en-US" sz="1200" dirty="0">
              <a:latin typeface="Montserrat Light" panose="00000400000000000000" pitchFamily="2" charset="0"/>
            </a:endParaRPr>
          </a:p>
          <a:p>
            <a:r>
              <a:rPr lang="en-US" sz="1200" dirty="0">
                <a:latin typeface="Montserrat Light" panose="00000400000000000000" pitchFamily="2" charset="0"/>
              </a:rPr>
              <a:t>Finding and attracting adequate resource/skills to enhance Legacy applications has become difficult.</a:t>
            </a:r>
          </a:p>
          <a:p>
            <a:endParaRPr lang="en-US" sz="1200" dirty="0">
              <a:latin typeface="Montserrat Light" panose="00000400000000000000" pitchFamily="2" charset="0"/>
            </a:endParaRPr>
          </a:p>
          <a:p>
            <a:r>
              <a:rPr lang="en-US" sz="1200" dirty="0">
                <a:latin typeface="Montserrat Light" panose="00000400000000000000" pitchFamily="2" charset="0"/>
              </a:rPr>
              <a:t>Many different application systems were probably developed by different sets of teams. There could be inconsistency between programming styles and approaches.</a:t>
            </a:r>
          </a:p>
          <a:p>
            <a:endParaRPr lang="en-US" sz="1200" dirty="0">
              <a:latin typeface="Montserrat Light" panose="00000400000000000000" pitchFamily="2" charset="0"/>
            </a:endParaRPr>
          </a:p>
        </p:txBody>
      </p:sp>
      <p:sp>
        <p:nvSpPr>
          <p:cNvPr id="6" name="Rectangle 5">
            <a:extLst>
              <a:ext uri="{FF2B5EF4-FFF2-40B4-BE49-F238E27FC236}">
                <a16:creationId xmlns:a16="http://schemas.microsoft.com/office/drawing/2014/main" id="{F74E10C2-84BF-4680-AB4B-B0736CDB4452}"/>
              </a:ext>
            </a:extLst>
          </p:cNvPr>
          <p:cNvSpPr/>
          <p:nvPr/>
        </p:nvSpPr>
        <p:spPr>
          <a:xfrm>
            <a:off x="1061683" y="2744950"/>
            <a:ext cx="613317" cy="1115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95A0B1B0-9D9F-4E1E-B6DD-FBD262279D0B}"/>
              </a:ext>
            </a:extLst>
          </p:cNvPr>
          <p:cNvSpPr>
            <a:spLocks noGrp="1"/>
          </p:cNvSpPr>
          <p:nvPr>
            <p:ph type="ftr" sz="quarter" idx="11"/>
          </p:nvPr>
        </p:nvSpPr>
        <p:spPr/>
        <p:txBody>
          <a:bodyPr/>
          <a:lstStyle/>
          <a:p>
            <a:r>
              <a:rPr lang="en-US"/>
              <a:t>©CM First Group. All rights reserved.</a:t>
            </a:r>
          </a:p>
        </p:txBody>
      </p:sp>
      <p:sp>
        <p:nvSpPr>
          <p:cNvPr id="5" name="Slide Number Placeholder 4">
            <a:extLst>
              <a:ext uri="{FF2B5EF4-FFF2-40B4-BE49-F238E27FC236}">
                <a16:creationId xmlns:a16="http://schemas.microsoft.com/office/drawing/2014/main" id="{FEB5B4E5-EB40-4F34-A6C0-E50F4E28D18F}"/>
              </a:ext>
            </a:extLst>
          </p:cNvPr>
          <p:cNvSpPr>
            <a:spLocks noGrp="1"/>
          </p:cNvSpPr>
          <p:nvPr>
            <p:ph type="sldNum" sz="quarter" idx="12"/>
          </p:nvPr>
        </p:nvSpPr>
        <p:spPr/>
        <p:txBody>
          <a:bodyPr/>
          <a:lstStyle/>
          <a:p>
            <a:fld id="{B66EF6C8-8370-40C3-B0C2-8B9C40C16540}" type="slidenum">
              <a:rPr lang="en-US" smtClean="0"/>
              <a:t>7</a:t>
            </a:fld>
            <a:endParaRPr lang="en-US"/>
          </a:p>
        </p:txBody>
      </p:sp>
    </p:spTree>
    <p:extLst>
      <p:ext uri="{BB962C8B-B14F-4D97-AF65-F5344CB8AC3E}">
        <p14:creationId xmlns:p14="http://schemas.microsoft.com/office/powerpoint/2010/main" val="2756819130"/>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E101FA-2BE6-4BAE-99FE-2F63FDE7DA14}"/>
              </a:ext>
            </a:extLst>
          </p:cNvPr>
          <p:cNvSpPr/>
          <p:nvPr/>
        </p:nvSpPr>
        <p:spPr>
          <a:xfrm>
            <a:off x="931054" y="1286464"/>
            <a:ext cx="6187197" cy="1404167"/>
          </a:xfrm>
          <a:prstGeom prst="rect">
            <a:avLst/>
          </a:prstGeom>
        </p:spPr>
        <p:txBody>
          <a:bodyPr wrap="square">
            <a:spAutoFit/>
          </a:bodyPr>
          <a:lstStyle/>
          <a:p>
            <a:pPr>
              <a:lnSpc>
                <a:spcPts val="5000"/>
              </a:lnSpc>
            </a:pPr>
            <a:r>
              <a:rPr lang="en-US" sz="6000" cap="all" spc="-300" dirty="0">
                <a:solidFill>
                  <a:schemeClr val="accent1"/>
                </a:solidFill>
                <a:latin typeface="Roboto Condensed Light" panose="02000000000000000000" pitchFamily="2" charset="0"/>
                <a:ea typeface="Roboto Condensed Light" panose="02000000000000000000" pitchFamily="2" charset="0"/>
              </a:rPr>
              <a:t>Issues/Challenge</a:t>
            </a:r>
            <a:r>
              <a:rPr lang="en-US" sz="6000" cap="all" spc="-300" dirty="0">
                <a:solidFill>
                  <a:schemeClr val="accent1"/>
                </a:solidFill>
                <a:latin typeface="Roboto Condensed Light" panose="02000000000000000000" pitchFamily="2" charset="0"/>
                <a:ea typeface="Roboto Condensed Light" panose="02000000000000000000" pitchFamily="2" charset="0"/>
              </a:rPr>
              <a:t>s</a:t>
            </a:r>
            <a:r>
              <a:rPr lang="en-US" sz="6000" cap="all" spc="-300" dirty="0">
                <a:solidFill>
                  <a:schemeClr val="accent1"/>
                </a:solidFill>
                <a:latin typeface="Roboto Condensed Light" panose="02000000000000000000" pitchFamily="2" charset="0"/>
                <a:ea typeface="Roboto Condensed Light" panose="02000000000000000000" pitchFamily="2" charset="0"/>
              </a:rPr>
              <a:t>/Pain Points</a:t>
            </a:r>
          </a:p>
        </p:txBody>
      </p:sp>
      <p:sp>
        <p:nvSpPr>
          <p:cNvPr id="3" name="TextBox 2">
            <a:extLst>
              <a:ext uri="{FF2B5EF4-FFF2-40B4-BE49-F238E27FC236}">
                <a16:creationId xmlns:a16="http://schemas.microsoft.com/office/drawing/2014/main" id="{DEC981B6-CDDD-410B-8381-1B1A19362354}"/>
              </a:ext>
            </a:extLst>
          </p:cNvPr>
          <p:cNvSpPr txBox="1"/>
          <p:nvPr/>
        </p:nvSpPr>
        <p:spPr>
          <a:xfrm>
            <a:off x="931054" y="3105184"/>
            <a:ext cx="4651598" cy="2862322"/>
          </a:xfrm>
          <a:prstGeom prst="rect">
            <a:avLst/>
          </a:prstGeom>
          <a:noFill/>
        </p:spPr>
        <p:txBody>
          <a:bodyPr wrap="square" rtlCol="0">
            <a:spAutoFit/>
          </a:bodyPr>
          <a:lstStyle/>
          <a:p>
            <a:r>
              <a:rPr lang="en-US" sz="1200" dirty="0">
                <a:latin typeface="Montserrat Light" panose="00000400000000000000" pitchFamily="2" charset="0"/>
              </a:rPr>
              <a:t>Over time, enhancements and maintenance performed on the Legacy applications may have changed the structure of the applications, the components, or even the business rules.</a:t>
            </a:r>
          </a:p>
          <a:p>
            <a:endParaRPr lang="en-US" sz="1200" dirty="0">
              <a:latin typeface="Montserrat Light" panose="00000400000000000000" pitchFamily="2" charset="0"/>
            </a:endParaRPr>
          </a:p>
          <a:p>
            <a:r>
              <a:rPr lang="en-US" sz="1200" dirty="0">
                <a:latin typeface="Montserrat Light" panose="00000400000000000000" pitchFamily="2" charset="0"/>
              </a:rPr>
              <a:t>In house resources may have been redeployed to support newer technologies.</a:t>
            </a:r>
          </a:p>
          <a:p>
            <a:endParaRPr lang="en-US" sz="1200" dirty="0">
              <a:latin typeface="Montserrat Light" panose="00000400000000000000" pitchFamily="2" charset="0"/>
            </a:endParaRPr>
          </a:p>
          <a:p>
            <a:r>
              <a:rPr lang="en-US" sz="1200" dirty="0">
                <a:latin typeface="Montserrat Light" panose="00000400000000000000" pitchFamily="2" charset="0"/>
              </a:rPr>
              <a:t>Higher percentages of the IT budget go toward managing and enhancing existing Legacy systems. </a:t>
            </a:r>
          </a:p>
          <a:p>
            <a:endParaRPr lang="en-US" sz="1200" dirty="0">
              <a:latin typeface="Montserrat Light" panose="00000400000000000000" pitchFamily="2" charset="0"/>
            </a:endParaRPr>
          </a:p>
          <a:p>
            <a:r>
              <a:rPr lang="en-US" sz="1200" dirty="0">
                <a:latin typeface="Montserrat Light" panose="00000400000000000000" pitchFamily="2" charset="0"/>
              </a:rPr>
              <a:t>Applications might not run/be supported on the most current hardware or software platform.</a:t>
            </a:r>
          </a:p>
          <a:p>
            <a:endParaRPr lang="en-US" sz="1200" dirty="0">
              <a:latin typeface="Montserrat Light" panose="00000400000000000000" pitchFamily="2" charset="0"/>
            </a:endParaRPr>
          </a:p>
          <a:p>
            <a:r>
              <a:rPr lang="en-US" sz="1200" dirty="0">
                <a:latin typeface="Montserrat Light" panose="00000400000000000000" pitchFamily="2" charset="0"/>
              </a:rPr>
              <a:t>Interest in moving to another platform.</a:t>
            </a:r>
          </a:p>
        </p:txBody>
      </p:sp>
      <p:sp>
        <p:nvSpPr>
          <p:cNvPr id="6" name="Rectangle 5">
            <a:extLst>
              <a:ext uri="{FF2B5EF4-FFF2-40B4-BE49-F238E27FC236}">
                <a16:creationId xmlns:a16="http://schemas.microsoft.com/office/drawing/2014/main" id="{F74E10C2-84BF-4680-AB4B-B0736CDB4452}"/>
              </a:ext>
            </a:extLst>
          </p:cNvPr>
          <p:cNvSpPr/>
          <p:nvPr/>
        </p:nvSpPr>
        <p:spPr>
          <a:xfrm>
            <a:off x="1061683" y="2744950"/>
            <a:ext cx="613317" cy="1115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B0592FA5-A287-4861-A2ED-D3B83D7E2103}"/>
              </a:ext>
            </a:extLst>
          </p:cNvPr>
          <p:cNvSpPr>
            <a:spLocks noGrp="1"/>
          </p:cNvSpPr>
          <p:nvPr>
            <p:ph type="ftr" sz="quarter" idx="11"/>
          </p:nvPr>
        </p:nvSpPr>
        <p:spPr/>
        <p:txBody>
          <a:bodyPr/>
          <a:lstStyle/>
          <a:p>
            <a:r>
              <a:rPr lang="en-US"/>
              <a:t>©CM First Group. All rights reserved.</a:t>
            </a:r>
          </a:p>
        </p:txBody>
      </p:sp>
      <p:sp>
        <p:nvSpPr>
          <p:cNvPr id="5" name="Slide Number Placeholder 4">
            <a:extLst>
              <a:ext uri="{FF2B5EF4-FFF2-40B4-BE49-F238E27FC236}">
                <a16:creationId xmlns:a16="http://schemas.microsoft.com/office/drawing/2014/main" id="{FA95134E-2B4F-40A4-8CA8-4ED7CA355BDE}"/>
              </a:ext>
            </a:extLst>
          </p:cNvPr>
          <p:cNvSpPr>
            <a:spLocks noGrp="1"/>
          </p:cNvSpPr>
          <p:nvPr>
            <p:ph type="sldNum" sz="quarter" idx="12"/>
          </p:nvPr>
        </p:nvSpPr>
        <p:spPr/>
        <p:txBody>
          <a:bodyPr/>
          <a:lstStyle/>
          <a:p>
            <a:fld id="{B66EF6C8-8370-40C3-B0C2-8B9C40C16540}" type="slidenum">
              <a:rPr lang="en-US" smtClean="0"/>
              <a:t>8</a:t>
            </a:fld>
            <a:endParaRPr lang="en-US"/>
          </a:p>
        </p:txBody>
      </p:sp>
    </p:spTree>
    <p:extLst>
      <p:ext uri="{BB962C8B-B14F-4D97-AF65-F5344CB8AC3E}">
        <p14:creationId xmlns:p14="http://schemas.microsoft.com/office/powerpoint/2010/main" val="1109853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b="-18000"/>
          </a:stretch>
        </a:blip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36A70FD-9705-4F84-A089-D23D731A9DD2}"/>
              </a:ext>
            </a:extLst>
          </p:cNvPr>
          <p:cNvGrpSpPr/>
          <p:nvPr/>
        </p:nvGrpSpPr>
        <p:grpSpPr>
          <a:xfrm>
            <a:off x="5685367" y="735980"/>
            <a:ext cx="5787483" cy="5374888"/>
            <a:chOff x="5685367" y="735980"/>
            <a:chExt cx="5787483" cy="5374888"/>
          </a:xfrm>
        </p:grpSpPr>
        <p:sp>
          <p:nvSpPr>
            <p:cNvPr id="4" name="Rectangle 3">
              <a:extLst>
                <a:ext uri="{FF2B5EF4-FFF2-40B4-BE49-F238E27FC236}">
                  <a16:creationId xmlns:a16="http://schemas.microsoft.com/office/drawing/2014/main" id="{C52370AB-5E30-4A92-A6BE-AA3E20E19EF5}"/>
                </a:ext>
              </a:extLst>
            </p:cNvPr>
            <p:cNvSpPr/>
            <p:nvPr/>
          </p:nvSpPr>
          <p:spPr>
            <a:xfrm>
              <a:off x="5685367" y="735980"/>
              <a:ext cx="5787483" cy="5374888"/>
            </a:xfrm>
            <a:prstGeom prst="rect">
              <a:avLst/>
            </a:prstGeom>
            <a:solidFill>
              <a:schemeClr val="accent1">
                <a:alpha val="94000"/>
              </a:schemeClr>
            </a:solidFill>
            <a:ln>
              <a:noFill/>
            </a:ln>
            <a:effectLst>
              <a:outerShdw blurRad="1270000" dist="800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80C8698-6732-42D7-9C99-160778D99A98}"/>
                </a:ext>
              </a:extLst>
            </p:cNvPr>
            <p:cNvSpPr txBox="1"/>
            <p:nvPr/>
          </p:nvSpPr>
          <p:spPr>
            <a:xfrm>
              <a:off x="6130475" y="4803579"/>
              <a:ext cx="4640997" cy="769441"/>
            </a:xfrm>
            <a:prstGeom prst="rect">
              <a:avLst/>
            </a:prstGeom>
            <a:noFill/>
          </p:spPr>
          <p:txBody>
            <a:bodyPr wrap="square" rtlCol="0">
              <a:spAutoFit/>
            </a:bodyPr>
            <a:lstStyle/>
            <a:p>
              <a:r>
                <a:rPr lang="en-US" sz="1100" dirty="0">
                  <a:solidFill>
                    <a:schemeClr val="bg1"/>
                  </a:solidFill>
                  <a:latin typeface="Montserrat Light" panose="00000400000000000000" pitchFamily="2" charset="0"/>
                </a:rPr>
                <a:t>Understand legacy system component and data dependencies to logically segment the application portfolio into manageable pieces to ensure no disruption to the rest of the application portfolio when decommissioning portions of the legacy system. .</a:t>
              </a:r>
            </a:p>
          </p:txBody>
        </p:sp>
        <p:sp>
          <p:nvSpPr>
            <p:cNvPr id="8" name="TextBox 7">
              <a:extLst>
                <a:ext uri="{FF2B5EF4-FFF2-40B4-BE49-F238E27FC236}">
                  <a16:creationId xmlns:a16="http://schemas.microsoft.com/office/drawing/2014/main" id="{695631DE-B307-4C16-9A54-3B8CB02715F0}"/>
                </a:ext>
              </a:extLst>
            </p:cNvPr>
            <p:cNvSpPr txBox="1"/>
            <p:nvPr/>
          </p:nvSpPr>
          <p:spPr>
            <a:xfrm>
              <a:off x="6130475" y="3744361"/>
              <a:ext cx="4734439" cy="769441"/>
            </a:xfrm>
            <a:prstGeom prst="rect">
              <a:avLst/>
            </a:prstGeom>
            <a:noFill/>
          </p:spPr>
          <p:txBody>
            <a:bodyPr wrap="square" rtlCol="0">
              <a:spAutoFit/>
            </a:bodyPr>
            <a:lstStyle/>
            <a:p>
              <a:r>
                <a:rPr lang="en-US" sz="1100" dirty="0">
                  <a:solidFill>
                    <a:schemeClr val="bg1"/>
                  </a:solidFill>
                  <a:latin typeface="Montserrat Light" panose="00000400000000000000" pitchFamily="2" charset="0"/>
                </a:rPr>
                <a:t>Interactive user interface: all queries, reports, diagrams, and code listings are completely interactive allowing the user to drill up or down in any direction to gather the next piece of information point-to-point. </a:t>
              </a:r>
            </a:p>
          </p:txBody>
        </p:sp>
        <p:sp>
          <p:nvSpPr>
            <p:cNvPr id="9" name="TextBox 8">
              <a:extLst>
                <a:ext uri="{FF2B5EF4-FFF2-40B4-BE49-F238E27FC236}">
                  <a16:creationId xmlns:a16="http://schemas.microsoft.com/office/drawing/2014/main" id="{4B9C0A26-E708-48D1-8F88-F31E18259FF9}"/>
                </a:ext>
              </a:extLst>
            </p:cNvPr>
            <p:cNvSpPr txBox="1"/>
            <p:nvPr/>
          </p:nvSpPr>
          <p:spPr>
            <a:xfrm>
              <a:off x="6130474" y="2515864"/>
              <a:ext cx="4807117" cy="938719"/>
            </a:xfrm>
            <a:prstGeom prst="rect">
              <a:avLst/>
            </a:prstGeom>
            <a:noFill/>
          </p:spPr>
          <p:txBody>
            <a:bodyPr wrap="square" rtlCol="0">
              <a:spAutoFit/>
            </a:bodyPr>
            <a:lstStyle/>
            <a:p>
              <a:r>
                <a:rPr lang="en-US" sz="1100" dirty="0">
                  <a:solidFill>
                    <a:schemeClr val="bg1"/>
                  </a:solidFill>
                  <a:latin typeface="Montserrat Light" panose="00000400000000000000" pitchFamily="2" charset="0"/>
                </a:rPr>
                <a:t>A product suite that contains a complete set of tools for analyzing and documenting Legacy applications.  CM </a:t>
              </a:r>
              <a:r>
                <a:rPr lang="en-US" sz="1100" dirty="0" err="1">
                  <a:solidFill>
                    <a:schemeClr val="bg1"/>
                  </a:solidFill>
                  <a:latin typeface="Montserrat Light" panose="00000400000000000000" pitchFamily="2" charset="0"/>
                </a:rPr>
                <a:t>evolveIT</a:t>
              </a:r>
              <a:r>
                <a:rPr lang="en-US" sz="1100" dirty="0">
                  <a:solidFill>
                    <a:schemeClr val="bg1"/>
                  </a:solidFill>
                  <a:latin typeface="Montserrat Light" panose="00000400000000000000" pitchFamily="2" charset="0"/>
                </a:rPr>
                <a:t> models every aspect of an application from the screens that users see down to the manipulation of individual data items deep inside the programs.</a:t>
              </a:r>
            </a:p>
          </p:txBody>
        </p:sp>
        <p:sp>
          <p:nvSpPr>
            <p:cNvPr id="10" name="TextBox 9">
              <a:extLst>
                <a:ext uri="{FF2B5EF4-FFF2-40B4-BE49-F238E27FC236}">
                  <a16:creationId xmlns:a16="http://schemas.microsoft.com/office/drawing/2014/main" id="{72CE5275-62A0-418E-8F6B-47B8F0692848}"/>
                </a:ext>
              </a:extLst>
            </p:cNvPr>
            <p:cNvSpPr txBox="1"/>
            <p:nvPr/>
          </p:nvSpPr>
          <p:spPr>
            <a:xfrm>
              <a:off x="6130475" y="1389850"/>
              <a:ext cx="4305312" cy="923330"/>
            </a:xfrm>
            <a:prstGeom prst="rect">
              <a:avLst/>
            </a:prstGeom>
            <a:noFill/>
          </p:spPr>
          <p:txBody>
            <a:bodyPr wrap="square" rtlCol="0">
              <a:spAutoFit/>
            </a:bodyPr>
            <a:lstStyle/>
            <a:p>
              <a:r>
                <a:rPr lang="en-US" sz="5400" spc="-300" dirty="0">
                  <a:solidFill>
                    <a:schemeClr val="bg1"/>
                  </a:solidFill>
                  <a:latin typeface="Roboto Condensed Light" panose="02000000000000000000" pitchFamily="2" charset="0"/>
                  <a:ea typeface="Roboto Condensed Light" panose="02000000000000000000" pitchFamily="2" charset="0"/>
                </a:rPr>
                <a:t>CM </a:t>
              </a:r>
              <a:r>
                <a:rPr lang="en-US" sz="5400" spc="-300" dirty="0" err="1">
                  <a:solidFill>
                    <a:schemeClr val="bg1"/>
                  </a:solidFill>
                  <a:latin typeface="Roboto Condensed Light" panose="02000000000000000000" pitchFamily="2" charset="0"/>
                  <a:ea typeface="Roboto Condensed Light" panose="02000000000000000000" pitchFamily="2" charset="0"/>
                </a:rPr>
                <a:t>evolveIT</a:t>
              </a:r>
              <a:endParaRPr lang="en-US" sz="4000" spc="-300" dirty="0">
                <a:solidFill>
                  <a:schemeClr val="bg1"/>
                </a:solidFill>
                <a:latin typeface="Roboto Condensed Light" panose="02000000000000000000" pitchFamily="2" charset="0"/>
                <a:ea typeface="Roboto Condensed Light" panose="02000000000000000000" pitchFamily="2" charset="0"/>
              </a:endParaRPr>
            </a:p>
          </p:txBody>
        </p:sp>
      </p:grpSp>
      <p:sp>
        <p:nvSpPr>
          <p:cNvPr id="2" name="Footer Placeholder 1">
            <a:extLst>
              <a:ext uri="{FF2B5EF4-FFF2-40B4-BE49-F238E27FC236}">
                <a16:creationId xmlns:a16="http://schemas.microsoft.com/office/drawing/2014/main" id="{BD333C7D-B28A-4A9C-8206-1D8C105D2CE0}"/>
              </a:ext>
            </a:extLst>
          </p:cNvPr>
          <p:cNvSpPr>
            <a:spLocks noGrp="1"/>
          </p:cNvSpPr>
          <p:nvPr>
            <p:ph type="ftr" sz="quarter" idx="11"/>
          </p:nvPr>
        </p:nvSpPr>
        <p:spPr/>
        <p:txBody>
          <a:bodyPr/>
          <a:lstStyle/>
          <a:p>
            <a:r>
              <a:rPr lang="en-US"/>
              <a:t>©CM First Group. All rights reserved.</a:t>
            </a:r>
          </a:p>
        </p:txBody>
      </p:sp>
      <p:sp>
        <p:nvSpPr>
          <p:cNvPr id="3" name="Slide Number Placeholder 2">
            <a:extLst>
              <a:ext uri="{FF2B5EF4-FFF2-40B4-BE49-F238E27FC236}">
                <a16:creationId xmlns:a16="http://schemas.microsoft.com/office/drawing/2014/main" id="{FA13E3B6-AC59-4AF1-B823-54B85A947E59}"/>
              </a:ext>
            </a:extLst>
          </p:cNvPr>
          <p:cNvSpPr>
            <a:spLocks noGrp="1"/>
          </p:cNvSpPr>
          <p:nvPr>
            <p:ph type="sldNum" sz="quarter" idx="12"/>
          </p:nvPr>
        </p:nvSpPr>
        <p:spPr/>
        <p:txBody>
          <a:bodyPr/>
          <a:lstStyle/>
          <a:p>
            <a:fld id="{B66EF6C8-8370-40C3-B0C2-8B9C40C16540}" type="slidenum">
              <a:rPr lang="en-US" smtClean="0"/>
              <a:t>9</a:t>
            </a:fld>
            <a:endParaRPr lang="en-US"/>
          </a:p>
        </p:txBody>
      </p:sp>
    </p:spTree>
    <p:extLst>
      <p:ext uri="{BB962C8B-B14F-4D97-AF65-F5344CB8AC3E}">
        <p14:creationId xmlns:p14="http://schemas.microsoft.com/office/powerpoint/2010/main" val="314995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201D1E"/>
      </a:dk1>
      <a:lt1>
        <a:sysClr val="window" lastClr="FFFFFF"/>
      </a:lt1>
      <a:dk2>
        <a:srgbClr val="2C414F"/>
      </a:dk2>
      <a:lt2>
        <a:srgbClr val="B7CED4"/>
      </a:lt2>
      <a:accent1>
        <a:srgbClr val="1569A8"/>
      </a:accent1>
      <a:accent2>
        <a:srgbClr val="70BE44"/>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1409</TotalTime>
  <Words>1232</Words>
  <Application>Microsoft Office PowerPoint</Application>
  <PresentationFormat>Widescreen</PresentationFormat>
  <Paragraphs>208</Paragraphs>
  <Slides>23</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23</vt:i4>
      </vt:variant>
    </vt:vector>
  </HeadingPairs>
  <TitlesOfParts>
    <vt:vector size="34" baseType="lpstr">
      <vt:lpstr>Arial</vt:lpstr>
      <vt:lpstr>Calibri</vt:lpstr>
      <vt:lpstr>Calibri Light</vt:lpstr>
      <vt:lpstr>Eras Demi ITC</vt:lpstr>
      <vt:lpstr>Montserrat Light</vt:lpstr>
      <vt:lpstr>Roboto Condensed Light</vt:lpstr>
      <vt:lpstr>Segoe UI</vt:lpstr>
      <vt:lpstr>Tahoma</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 Junaed</dc:creator>
  <cp:lastModifiedBy>Joe Zozzaro</cp:lastModifiedBy>
  <cp:revision>152</cp:revision>
  <dcterms:created xsi:type="dcterms:W3CDTF">2017-06-18T13:50:50Z</dcterms:created>
  <dcterms:modified xsi:type="dcterms:W3CDTF">2017-06-23T05:30:56Z</dcterms:modified>
</cp:coreProperties>
</file>