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41"/>
  </p:notesMasterIdLst>
  <p:handoutMasterIdLst>
    <p:handoutMasterId r:id="rId42"/>
  </p:handoutMasterIdLst>
  <p:sldIdLst>
    <p:sldId id="263" r:id="rId3"/>
    <p:sldId id="302" r:id="rId4"/>
    <p:sldId id="313" r:id="rId5"/>
    <p:sldId id="303" r:id="rId6"/>
    <p:sldId id="328" r:id="rId7"/>
    <p:sldId id="329" r:id="rId8"/>
    <p:sldId id="332" r:id="rId9"/>
    <p:sldId id="327" r:id="rId10"/>
    <p:sldId id="315" r:id="rId11"/>
    <p:sldId id="357" r:id="rId12"/>
    <p:sldId id="358" r:id="rId13"/>
    <p:sldId id="359" r:id="rId14"/>
    <p:sldId id="316" r:id="rId15"/>
    <p:sldId id="318" r:id="rId16"/>
    <p:sldId id="320" r:id="rId17"/>
    <p:sldId id="319" r:id="rId18"/>
    <p:sldId id="317" r:id="rId19"/>
    <p:sldId id="321" r:id="rId20"/>
    <p:sldId id="322" r:id="rId21"/>
    <p:sldId id="360" r:id="rId22"/>
    <p:sldId id="323" r:id="rId23"/>
    <p:sldId id="324" r:id="rId24"/>
    <p:sldId id="312" r:id="rId25"/>
    <p:sldId id="331" r:id="rId26"/>
    <p:sldId id="361" r:id="rId27"/>
    <p:sldId id="330" r:id="rId28"/>
    <p:sldId id="333" r:id="rId29"/>
    <p:sldId id="356" r:id="rId30"/>
    <p:sldId id="351" r:id="rId31"/>
    <p:sldId id="352" r:id="rId32"/>
    <p:sldId id="353" r:id="rId33"/>
    <p:sldId id="354" r:id="rId34"/>
    <p:sldId id="350" r:id="rId35"/>
    <p:sldId id="345" r:id="rId36"/>
    <p:sldId id="347" r:id="rId37"/>
    <p:sldId id="349" r:id="rId38"/>
    <p:sldId id="314" r:id="rId39"/>
    <p:sldId id="355" r:id="rId40"/>
  </p:sldIdLst>
  <p:sldSz cx="12192000" cy="6858000"/>
  <p:notesSz cx="71024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1" autoAdjust="0"/>
    <p:restoredTop sz="94619" autoAdjust="0"/>
  </p:normalViewPr>
  <p:slideViewPr>
    <p:cSldViewPr snapToGrid="0">
      <p:cViewPr varScale="1">
        <p:scale>
          <a:sx n="93" d="100"/>
          <a:sy n="93" d="100"/>
        </p:scale>
        <p:origin x="76" y="7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47"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0098"/>
          </a:xfrm>
          <a:prstGeom prst="rect">
            <a:avLst/>
          </a:prstGeom>
        </p:spPr>
        <p:txBody>
          <a:bodyPr vert="horz" lIns="94119" tIns="47060" rIns="94119" bIns="47060"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0098"/>
          </a:xfrm>
          <a:prstGeom prst="rect">
            <a:avLst/>
          </a:prstGeom>
        </p:spPr>
        <p:txBody>
          <a:bodyPr vert="horz" lIns="94119" tIns="47060" rIns="94119" bIns="47060" rtlCol="0"/>
          <a:lstStyle>
            <a:lvl1pPr algn="r">
              <a:defRPr sz="1200"/>
            </a:lvl1pPr>
          </a:lstStyle>
          <a:p>
            <a:fld id="{F5A59BC5-E673-4D94-9DEB-0939E6CEB8E1}" type="datetimeFigureOut">
              <a:rPr lang="en-US" smtClean="0"/>
              <a:t>6/24/2017</a:t>
            </a:fld>
            <a:endParaRPr lang="en-US" dirty="0"/>
          </a:p>
        </p:txBody>
      </p:sp>
      <p:sp>
        <p:nvSpPr>
          <p:cNvPr id="4" name="Footer Placeholder 3"/>
          <p:cNvSpPr>
            <a:spLocks noGrp="1"/>
          </p:cNvSpPr>
          <p:nvPr>
            <p:ph type="ftr" sz="quarter" idx="2"/>
          </p:nvPr>
        </p:nvSpPr>
        <p:spPr>
          <a:xfrm>
            <a:off x="0" y="8899328"/>
            <a:ext cx="3077739" cy="470097"/>
          </a:xfrm>
          <a:prstGeom prst="rect">
            <a:avLst/>
          </a:prstGeom>
        </p:spPr>
        <p:txBody>
          <a:bodyPr vert="horz" lIns="94119" tIns="47060" rIns="94119" bIns="4706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899328"/>
            <a:ext cx="3077739" cy="470097"/>
          </a:xfrm>
          <a:prstGeom prst="rect">
            <a:avLst/>
          </a:prstGeom>
        </p:spPr>
        <p:txBody>
          <a:bodyPr vert="horz" lIns="94119" tIns="47060" rIns="94119" bIns="47060" rtlCol="0" anchor="b"/>
          <a:lstStyle>
            <a:lvl1pPr algn="r">
              <a:defRPr sz="1200"/>
            </a:lvl1pPr>
          </a:lstStyle>
          <a:p>
            <a:fld id="{232E1F53-2966-4C93-8ECF-44E999507594}" type="slidenum">
              <a:rPr lang="en-US" smtClean="0"/>
              <a:t>‹#›</a:t>
            </a:fld>
            <a:endParaRPr lang="en-US" dirty="0"/>
          </a:p>
        </p:txBody>
      </p:sp>
    </p:spTree>
    <p:extLst>
      <p:ext uri="{BB962C8B-B14F-4D97-AF65-F5344CB8AC3E}">
        <p14:creationId xmlns:p14="http://schemas.microsoft.com/office/powerpoint/2010/main" val="2781004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0098"/>
          </a:xfrm>
          <a:prstGeom prst="rect">
            <a:avLst/>
          </a:prstGeom>
        </p:spPr>
        <p:txBody>
          <a:bodyPr vert="horz" lIns="94119" tIns="47060" rIns="94119" bIns="47060" rtlCol="0"/>
          <a:lstStyle>
            <a:lvl1pPr algn="l">
              <a:defRPr sz="1200"/>
            </a:lvl1pPr>
          </a:lstStyle>
          <a:p>
            <a:endParaRPr lang="en-US" dirty="0"/>
          </a:p>
        </p:txBody>
      </p:sp>
      <p:sp>
        <p:nvSpPr>
          <p:cNvPr id="3" name="Date Placeholder 2"/>
          <p:cNvSpPr>
            <a:spLocks noGrp="1"/>
          </p:cNvSpPr>
          <p:nvPr>
            <p:ph type="dt" idx="1"/>
          </p:nvPr>
        </p:nvSpPr>
        <p:spPr>
          <a:xfrm>
            <a:off x="4023092" y="0"/>
            <a:ext cx="3077739" cy="470098"/>
          </a:xfrm>
          <a:prstGeom prst="rect">
            <a:avLst/>
          </a:prstGeom>
        </p:spPr>
        <p:txBody>
          <a:bodyPr vert="horz" lIns="94119" tIns="47060" rIns="94119" bIns="47060" rtlCol="0"/>
          <a:lstStyle>
            <a:lvl1pPr algn="r">
              <a:defRPr sz="1200"/>
            </a:lvl1pPr>
          </a:lstStyle>
          <a:p>
            <a:fld id="{F5DC7B4C-F68A-4C91-A7AE-92B0821C7034}" type="datetimeFigureOut">
              <a:rPr lang="en-US" smtClean="0"/>
              <a:t>6/24/2017</a:t>
            </a:fld>
            <a:endParaRPr lang="en-US" dirty="0"/>
          </a:p>
        </p:txBody>
      </p:sp>
      <p:sp>
        <p:nvSpPr>
          <p:cNvPr id="4" name="Slide Image Placeholder 3"/>
          <p:cNvSpPr>
            <a:spLocks noGrp="1" noRot="1" noChangeAspect="1"/>
          </p:cNvSpPr>
          <p:nvPr>
            <p:ph type="sldImg" idx="2"/>
          </p:nvPr>
        </p:nvSpPr>
        <p:spPr>
          <a:xfrm>
            <a:off x="739775" y="1171575"/>
            <a:ext cx="5622925" cy="3162300"/>
          </a:xfrm>
          <a:prstGeom prst="rect">
            <a:avLst/>
          </a:prstGeom>
          <a:noFill/>
          <a:ln w="12700">
            <a:solidFill>
              <a:prstClr val="black"/>
            </a:solidFill>
          </a:ln>
        </p:spPr>
        <p:txBody>
          <a:bodyPr vert="horz" lIns="94119" tIns="47060" rIns="94119" bIns="47060" rtlCol="0" anchor="ctr"/>
          <a:lstStyle/>
          <a:p>
            <a:endParaRPr lang="en-US" dirty="0"/>
          </a:p>
        </p:txBody>
      </p:sp>
      <p:sp>
        <p:nvSpPr>
          <p:cNvPr id="5" name="Notes Placeholder 4"/>
          <p:cNvSpPr>
            <a:spLocks noGrp="1"/>
          </p:cNvSpPr>
          <p:nvPr>
            <p:ph type="body" sz="quarter" idx="3"/>
          </p:nvPr>
        </p:nvSpPr>
        <p:spPr>
          <a:xfrm>
            <a:off x="710248" y="4509036"/>
            <a:ext cx="5681980" cy="3689211"/>
          </a:xfrm>
          <a:prstGeom prst="rect">
            <a:avLst/>
          </a:prstGeom>
        </p:spPr>
        <p:txBody>
          <a:bodyPr vert="horz" lIns="94119" tIns="47060" rIns="94119" bIns="4706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9328"/>
            <a:ext cx="3077739" cy="470097"/>
          </a:xfrm>
          <a:prstGeom prst="rect">
            <a:avLst/>
          </a:prstGeom>
        </p:spPr>
        <p:txBody>
          <a:bodyPr vert="horz" lIns="94119" tIns="47060" rIns="94119" bIns="4706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899328"/>
            <a:ext cx="3077739" cy="470097"/>
          </a:xfrm>
          <a:prstGeom prst="rect">
            <a:avLst/>
          </a:prstGeom>
        </p:spPr>
        <p:txBody>
          <a:bodyPr vert="horz" lIns="94119" tIns="47060" rIns="94119" bIns="47060" rtlCol="0" anchor="b"/>
          <a:lstStyle>
            <a:lvl1pPr algn="r">
              <a:defRPr sz="1200"/>
            </a:lvl1pPr>
          </a:lstStyle>
          <a:p>
            <a:fld id="{89796FB5-F286-4121-97DA-F49039F845C5}" type="slidenum">
              <a:rPr lang="en-US" smtClean="0"/>
              <a:t>‹#›</a:t>
            </a:fld>
            <a:endParaRPr lang="en-US" dirty="0"/>
          </a:p>
        </p:txBody>
      </p:sp>
    </p:spTree>
    <p:extLst>
      <p:ext uri="{BB962C8B-B14F-4D97-AF65-F5344CB8AC3E}">
        <p14:creationId xmlns:p14="http://schemas.microsoft.com/office/powerpoint/2010/main" val="951766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0E7B0B00-3C0C-4B40-853E-0E61685E7BB4}" type="datetime1">
              <a:rPr lang="en-US" smtClean="0">
                <a:solidFill>
                  <a:prstClr val="white"/>
                </a:solidFill>
              </a:rPr>
              <a:pPr/>
              <a:t>6/24/2017</a:t>
            </a:fld>
            <a:endParaRPr lang="en-US" dirty="0">
              <a:solidFill>
                <a:prstClr val="white"/>
              </a:solidFill>
            </a:endParaRPr>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dirty="0">
              <a:solidFill>
                <a:prstClr val="white"/>
              </a:solidFill>
            </a:endParaRP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60571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F67CA2-5B2C-4499-8897-FEDAEE2CE2E9}" type="datetime1">
              <a:rPr lang="en-US" smtClean="0">
                <a:solidFill>
                  <a:srgbClr val="ACD433"/>
                </a:solidFill>
              </a:rPr>
              <a:pPr/>
              <a:t>6/24/2017</a:t>
            </a:fld>
            <a:endParaRPr lang="en-US" dirty="0">
              <a:solidFill>
                <a:srgbClr val="ACD433"/>
              </a:solidFill>
            </a:endParaRPr>
          </a:p>
        </p:txBody>
      </p:sp>
      <p:sp>
        <p:nvSpPr>
          <p:cNvPr id="6" name="Footer Placeholder 5"/>
          <p:cNvSpPr>
            <a:spLocks noGrp="1"/>
          </p:cNvSpPr>
          <p:nvPr>
            <p:ph type="ftr" sz="quarter" idx="11"/>
          </p:nvPr>
        </p:nvSpPr>
        <p:spPr/>
        <p:txBody>
          <a:bodyPr/>
          <a:lstStyle/>
          <a:p>
            <a:endParaRPr lang="en-US" dirty="0">
              <a:solidFill>
                <a:srgbClr val="ACD433"/>
              </a:solidFill>
            </a:endParaRP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447088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56012DF-9274-4E44-BCC1-3102F29CFC36}" type="datetime1">
              <a:rPr lang="en-US" smtClean="0">
                <a:solidFill>
                  <a:srgbClr val="ACD433"/>
                </a:solidFill>
              </a:rPr>
              <a:pPr/>
              <a:t>6/24/2017</a:t>
            </a:fld>
            <a:endParaRPr lang="en-US" dirty="0">
              <a:solidFill>
                <a:srgbClr val="ACD433"/>
              </a:solidFill>
            </a:endParaRPr>
          </a:p>
        </p:txBody>
      </p:sp>
      <p:sp>
        <p:nvSpPr>
          <p:cNvPr id="5" name="Footer Placeholder 4"/>
          <p:cNvSpPr>
            <a:spLocks noGrp="1"/>
          </p:cNvSpPr>
          <p:nvPr>
            <p:ph type="ftr" sz="quarter" idx="11"/>
          </p:nvPr>
        </p:nvSpPr>
        <p:spPr/>
        <p:txBody>
          <a:bodyPr/>
          <a:lstStyle/>
          <a:p>
            <a:endParaRPr lang="en-US" dirty="0">
              <a:solidFill>
                <a:srgbClr val="ACD433"/>
              </a:solidFill>
            </a:endParaRP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448069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r>
              <a:rPr lang="en-US" sz="9600" dirty="0">
                <a:solidFill>
                  <a:srgbClr val="ACD433"/>
                </a:solidFill>
              </a:rPr>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r>
              <a:rPr lang="en-US" sz="9600" dirty="0">
                <a:solidFill>
                  <a:srgbClr val="ACD433"/>
                </a:solidFill>
              </a:rPr>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07EB66D-A383-45FC-827C-FDCBE64887BD}" type="datetime1">
              <a:rPr lang="en-US" smtClean="0">
                <a:solidFill>
                  <a:srgbClr val="ACD433"/>
                </a:solidFill>
              </a:rPr>
              <a:pPr/>
              <a:t>6/24/2017</a:t>
            </a:fld>
            <a:endParaRPr lang="en-US" dirty="0">
              <a:solidFill>
                <a:srgbClr val="ACD433"/>
              </a:solidFill>
            </a:endParaRPr>
          </a:p>
        </p:txBody>
      </p:sp>
      <p:sp>
        <p:nvSpPr>
          <p:cNvPr id="5" name="Footer Placeholder 4"/>
          <p:cNvSpPr>
            <a:spLocks noGrp="1"/>
          </p:cNvSpPr>
          <p:nvPr>
            <p:ph type="ftr" sz="quarter" idx="11"/>
          </p:nvPr>
        </p:nvSpPr>
        <p:spPr/>
        <p:txBody>
          <a:bodyPr/>
          <a:lstStyle/>
          <a:p>
            <a:endParaRPr lang="en-US" dirty="0">
              <a:solidFill>
                <a:srgbClr val="ACD433"/>
              </a:solidFill>
            </a:endParaRPr>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50594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50712B3-479F-4105-95E9-28F891AA0BE2}" type="datetime1">
              <a:rPr lang="en-US" smtClean="0">
                <a:solidFill>
                  <a:srgbClr val="ACD433"/>
                </a:solidFill>
              </a:rPr>
              <a:pPr/>
              <a:t>6/24/2017</a:t>
            </a:fld>
            <a:endParaRPr lang="en-US" dirty="0">
              <a:solidFill>
                <a:srgbClr val="ACD433"/>
              </a:solidFill>
            </a:endParaRPr>
          </a:p>
        </p:txBody>
      </p:sp>
      <p:sp>
        <p:nvSpPr>
          <p:cNvPr id="5" name="Footer Placeholder 4"/>
          <p:cNvSpPr>
            <a:spLocks noGrp="1"/>
          </p:cNvSpPr>
          <p:nvPr>
            <p:ph type="ftr" sz="quarter" idx="11"/>
          </p:nvPr>
        </p:nvSpPr>
        <p:spPr/>
        <p:txBody>
          <a:bodyPr/>
          <a:lstStyle/>
          <a:p>
            <a:endParaRPr lang="en-US" dirty="0">
              <a:solidFill>
                <a:srgbClr val="ACD433"/>
              </a:solidFill>
            </a:endParaRP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502192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3C06F0D-4FBB-459A-9E49-785B2B905912}" type="datetime1">
              <a:rPr lang="en-US" smtClean="0">
                <a:solidFill>
                  <a:srgbClr val="ACD433"/>
                </a:solidFill>
              </a:rPr>
              <a:pPr/>
              <a:t>6/24/2017</a:t>
            </a:fld>
            <a:endParaRPr lang="en-US" dirty="0">
              <a:solidFill>
                <a:srgbClr val="ACD433"/>
              </a:solidFill>
            </a:endParaRPr>
          </a:p>
        </p:txBody>
      </p:sp>
      <p:sp>
        <p:nvSpPr>
          <p:cNvPr id="8" name="Footer Placeholder 7"/>
          <p:cNvSpPr>
            <a:spLocks noGrp="1"/>
          </p:cNvSpPr>
          <p:nvPr>
            <p:ph type="ftr" sz="quarter" idx="11"/>
          </p:nvPr>
        </p:nvSpPr>
        <p:spPr/>
        <p:txBody>
          <a:bodyPr/>
          <a:lstStyle/>
          <a:p>
            <a:endParaRPr lang="en-US" dirty="0">
              <a:solidFill>
                <a:srgbClr val="ACD433"/>
              </a:solidFill>
            </a:endParaRPr>
          </a:p>
        </p:txBody>
      </p:sp>
      <p:sp>
        <p:nvSpPr>
          <p:cNvPr id="9" name="Slide Number Placeholder 8"/>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569329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AF72D01-9F74-43EC-83D7-E6573F82A34C}" type="datetime1">
              <a:rPr lang="en-US" smtClean="0">
                <a:solidFill>
                  <a:srgbClr val="ACD433"/>
                </a:solidFill>
              </a:rPr>
              <a:pPr/>
              <a:t>6/24/2017</a:t>
            </a:fld>
            <a:endParaRPr lang="en-US" dirty="0">
              <a:solidFill>
                <a:srgbClr val="ACD433"/>
              </a:solidFill>
            </a:endParaRPr>
          </a:p>
        </p:txBody>
      </p:sp>
      <p:sp>
        <p:nvSpPr>
          <p:cNvPr id="8" name="Footer Placeholder 7"/>
          <p:cNvSpPr>
            <a:spLocks noGrp="1"/>
          </p:cNvSpPr>
          <p:nvPr>
            <p:ph type="ftr" sz="quarter" idx="11"/>
          </p:nvPr>
        </p:nvSpPr>
        <p:spPr/>
        <p:txBody>
          <a:bodyPr/>
          <a:lstStyle/>
          <a:p>
            <a:endParaRPr lang="en-US" dirty="0">
              <a:solidFill>
                <a:srgbClr val="ACD433"/>
              </a:solidFill>
            </a:endParaRPr>
          </a:p>
        </p:txBody>
      </p:sp>
      <p:sp>
        <p:nvSpPr>
          <p:cNvPr id="9" name="Slide Number Placeholder 8"/>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8977823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673952-6C62-4B7C-B421-2A33CE915175}" type="datetime1">
              <a:rPr lang="en-US" smtClean="0">
                <a:solidFill>
                  <a:srgbClr val="ACD433"/>
                </a:solidFill>
              </a:rPr>
              <a:pPr/>
              <a:t>6/24/2017</a:t>
            </a:fld>
            <a:endParaRPr lang="en-US" dirty="0">
              <a:solidFill>
                <a:srgbClr val="ACD433"/>
              </a:solidFill>
            </a:endParaRPr>
          </a:p>
        </p:txBody>
      </p:sp>
      <p:sp>
        <p:nvSpPr>
          <p:cNvPr id="5" name="Footer Placeholder 4"/>
          <p:cNvSpPr>
            <a:spLocks noGrp="1"/>
          </p:cNvSpPr>
          <p:nvPr>
            <p:ph type="ftr" sz="quarter" idx="11"/>
          </p:nvPr>
        </p:nvSpPr>
        <p:spPr/>
        <p:txBody>
          <a:bodyPr/>
          <a:lstStyle/>
          <a:p>
            <a:endParaRPr lang="en-US" dirty="0">
              <a:solidFill>
                <a:srgbClr val="ACD433"/>
              </a:solidFill>
            </a:endParaRPr>
          </a:p>
        </p:txBody>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037976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A8CAE1-8153-455F-977B-6B5FC0FEE6B6}" type="datetime1">
              <a:rPr lang="en-US" smtClean="0">
                <a:solidFill>
                  <a:srgbClr val="ACD433"/>
                </a:solidFill>
              </a:rPr>
              <a:pPr/>
              <a:t>6/24/2017</a:t>
            </a:fld>
            <a:endParaRPr lang="en-US" dirty="0">
              <a:solidFill>
                <a:srgbClr val="ACD433"/>
              </a:solidFill>
            </a:endParaRPr>
          </a:p>
        </p:txBody>
      </p:sp>
      <p:sp>
        <p:nvSpPr>
          <p:cNvPr id="5" name="Footer Placeholder 4"/>
          <p:cNvSpPr>
            <a:spLocks noGrp="1"/>
          </p:cNvSpPr>
          <p:nvPr>
            <p:ph type="ftr" sz="quarter" idx="11"/>
          </p:nvPr>
        </p:nvSpPr>
        <p:spPr/>
        <p:txBody>
          <a:bodyPr/>
          <a:lstStyle/>
          <a:p>
            <a:endParaRPr lang="en-US" dirty="0">
              <a:solidFill>
                <a:srgbClr val="ACD433"/>
              </a:solidFill>
            </a:endParaRP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5076238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 CPO Generic">
    <p:spTree>
      <p:nvGrpSpPr>
        <p:cNvPr id="1" name=""/>
        <p:cNvGrpSpPr/>
        <p:nvPr/>
      </p:nvGrpSpPr>
      <p:grpSpPr>
        <a:xfrm>
          <a:off x="0" y="0"/>
          <a:ext cx="0" cy="0"/>
          <a:chOff x="0" y="0"/>
          <a:chExt cx="0" cy="0"/>
        </a:xfrm>
      </p:grpSpPr>
      <p:sp>
        <p:nvSpPr>
          <p:cNvPr id="5" name="Text Placeholder 2"/>
          <p:cNvSpPr>
            <a:spLocks noGrp="1"/>
          </p:cNvSpPr>
          <p:nvPr>
            <p:ph type="body" idx="12" hasCustomPrompt="1"/>
          </p:nvPr>
        </p:nvSpPr>
        <p:spPr>
          <a:xfrm>
            <a:off x="462323" y="2332910"/>
            <a:ext cx="10848477"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p:txBody>
      </p:sp>
      <p:sp>
        <p:nvSpPr>
          <p:cNvPr id="6" name="Text Placeholder 2"/>
          <p:cNvSpPr>
            <a:spLocks noGrp="1"/>
          </p:cNvSpPr>
          <p:nvPr>
            <p:ph type="body" idx="15"/>
          </p:nvPr>
        </p:nvSpPr>
        <p:spPr>
          <a:xfrm>
            <a:off x="444781" y="900881"/>
            <a:ext cx="1084847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Edit Master text styles</a:t>
            </a:r>
          </a:p>
        </p:txBody>
      </p:sp>
      <p:sp>
        <p:nvSpPr>
          <p:cNvPr id="2" name="Rectangle 1"/>
          <p:cNvSpPr/>
          <p:nvPr userDrawn="1"/>
        </p:nvSpPr>
        <p:spPr bwMode="auto">
          <a:xfrm>
            <a:off x="96484" y="6446850"/>
            <a:ext cx="842037" cy="280679"/>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dirty="0">
              <a:ln>
                <a:noFill/>
              </a:ln>
              <a:solidFill>
                <a:srgbClr val="191919"/>
              </a:solidFill>
              <a:effectLst/>
              <a:latin typeface="HelvNeue Light for IBM" pitchFamily="34" charset="0"/>
            </a:endParaRPr>
          </a:p>
        </p:txBody>
      </p:sp>
      <p:sp>
        <p:nvSpPr>
          <p:cNvPr id="8" name="TextBox 3"/>
          <p:cNvSpPr txBox="1">
            <a:spLocks noChangeArrowheads="1"/>
          </p:cNvSpPr>
          <p:nvPr userDrawn="1"/>
        </p:nvSpPr>
        <p:spPr bwMode="auto">
          <a:xfrm>
            <a:off x="3502768" y="4562379"/>
            <a:ext cx="736913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200">
                <a:solidFill>
                  <a:schemeClr val="hlink"/>
                </a:solidFill>
                <a:latin typeface="Arial" panose="020B0604020202020204" pitchFamily="34" charset="0"/>
                <a:ea typeface="MS PGothic" panose="020B0600070205080204" pitchFamily="34" charset="-128"/>
              </a:defRPr>
            </a:lvl1pPr>
            <a:lvl2pPr marL="742950" indent="-285750">
              <a:defRPr sz="2200">
                <a:solidFill>
                  <a:schemeClr val="hlink"/>
                </a:solidFill>
                <a:latin typeface="Arial" panose="020B0604020202020204" pitchFamily="34" charset="0"/>
                <a:ea typeface="MS PGothic" panose="020B0600070205080204" pitchFamily="34" charset="-128"/>
              </a:defRPr>
            </a:lvl2pPr>
            <a:lvl3pPr marL="1143000" indent="-228600">
              <a:defRPr sz="2200">
                <a:solidFill>
                  <a:schemeClr val="hlink"/>
                </a:solidFill>
                <a:latin typeface="Arial" panose="020B0604020202020204" pitchFamily="34" charset="0"/>
                <a:ea typeface="MS PGothic" panose="020B0600070205080204" pitchFamily="34" charset="-128"/>
              </a:defRPr>
            </a:lvl3pPr>
            <a:lvl4pPr marL="1600200" indent="-228600">
              <a:defRPr sz="2200">
                <a:solidFill>
                  <a:schemeClr val="hlink"/>
                </a:solidFill>
                <a:latin typeface="Arial" panose="020B0604020202020204" pitchFamily="34" charset="0"/>
                <a:ea typeface="MS PGothic" panose="020B0600070205080204" pitchFamily="34" charset="-128"/>
              </a:defRPr>
            </a:lvl4pPr>
            <a:lvl5pPr marL="2057400" indent="-228600">
              <a:defRPr sz="2200">
                <a:solidFill>
                  <a:schemeClr val="hlink"/>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200">
                <a:solidFill>
                  <a:schemeClr val="hlink"/>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200">
                <a:solidFill>
                  <a:schemeClr val="hlink"/>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200">
                <a:solidFill>
                  <a:schemeClr val="hlink"/>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200">
                <a:solidFill>
                  <a:schemeClr val="hlink"/>
                </a:solidFill>
                <a:latin typeface="Arial" panose="020B0604020202020204" pitchFamily="34" charset="0"/>
                <a:ea typeface="MS PGothic" panose="020B0600070205080204" pitchFamily="34" charset="-128"/>
              </a:defRPr>
            </a:lvl9pPr>
          </a:lstStyle>
          <a:p>
            <a:pPr algn="ctr"/>
            <a:r>
              <a:rPr lang="en-US" altLang="en-US" sz="3200" b="1" dirty="0">
                <a:solidFill>
                  <a:schemeClr val="bg1"/>
                </a:solidFill>
              </a:rPr>
              <a:t>IBM Competitive Project Office</a:t>
            </a:r>
          </a:p>
          <a:p>
            <a:pPr algn="ctr"/>
            <a:r>
              <a:rPr lang="en-US" altLang="en-US" sz="3200" b="1" dirty="0">
                <a:solidFill>
                  <a:schemeClr val="bg1"/>
                </a:solidFill>
              </a:rPr>
              <a:t>Proving the Value of IBM Technology</a:t>
            </a:r>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2411" y="3490383"/>
            <a:ext cx="10874221" cy="2897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 name="TextBox 9"/>
          <p:cNvSpPr txBox="1">
            <a:spLocks noChangeArrowheads="1"/>
          </p:cNvSpPr>
          <p:nvPr userDrawn="1"/>
        </p:nvSpPr>
        <p:spPr bwMode="auto">
          <a:xfrm>
            <a:off x="455067" y="4340321"/>
            <a:ext cx="6145849"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algn="r">
              <a:defRPr/>
            </a:pPr>
            <a:r>
              <a:rPr lang="en-US" sz="2400" b="1" dirty="0">
                <a:solidFill>
                  <a:srgbClr val="002060"/>
                </a:solidFill>
              </a:rPr>
              <a:t>IBM Eagle Team – IT Economics Practice</a:t>
            </a:r>
          </a:p>
          <a:p>
            <a:pPr algn="r">
              <a:defRPr/>
            </a:pPr>
            <a:r>
              <a:rPr lang="en-US" sz="1867" b="1" dirty="0">
                <a:solidFill>
                  <a:srgbClr val="002060"/>
                </a:solidFill>
              </a:rPr>
              <a:t>IT.Economics@us.ibm.com</a:t>
            </a:r>
          </a:p>
        </p:txBody>
      </p:sp>
      <p:sp>
        <p:nvSpPr>
          <p:cNvPr id="3" name="Footer Placeholder 2"/>
          <p:cNvSpPr>
            <a:spLocks noGrp="1"/>
          </p:cNvSpPr>
          <p:nvPr>
            <p:ph type="ftr" sz="quarter" idx="16"/>
          </p:nvPr>
        </p:nvSpPr>
        <p:spPr>
          <a:xfrm>
            <a:off x="2136118" y="6518620"/>
            <a:ext cx="7756204" cy="278457"/>
          </a:xfrm>
          <a:prstGeom prst="rect">
            <a:avLst/>
          </a:prstGeom>
        </p:spPr>
        <p:txBody>
          <a:bodyPr/>
          <a:lstStyle/>
          <a:p>
            <a:pPr>
              <a:defRPr/>
            </a:pPr>
            <a:r>
              <a:rPr lang="en-US" dirty="0"/>
              <a:t>IBM Confidential</a:t>
            </a:r>
          </a:p>
        </p:txBody>
      </p:sp>
    </p:spTree>
    <p:extLst>
      <p:ext uri="{BB962C8B-B14F-4D97-AF65-F5344CB8AC3E}">
        <p14:creationId xmlns:p14="http://schemas.microsoft.com/office/powerpoint/2010/main" val="159754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38152" y="1365505"/>
            <a:ext cx="11372849" cy="5024967"/>
          </a:xfrm>
        </p:spPr>
        <p:txBody>
          <a:bodyPr/>
          <a:lstStyle>
            <a:lvl1pPr>
              <a:buClr>
                <a:srgbClr val="6D6E70"/>
              </a:buClr>
              <a:defRPr>
                <a:solidFill>
                  <a:schemeClr val="tx1">
                    <a:lumMod val="85000"/>
                    <a:lumOff val="15000"/>
                  </a:schemeClr>
                </a:solidFill>
              </a:defRPr>
            </a:lvl1pPr>
            <a:lvl2pPr>
              <a:buClr>
                <a:srgbClr val="6D6E70"/>
              </a:buClr>
              <a:defRPr/>
            </a:lvl2pPr>
            <a:lvl3pPr>
              <a:buClr>
                <a:srgbClr val="6D6E70"/>
              </a:buClr>
              <a:defRPr/>
            </a:lvl3pPr>
            <a:lvl4pPr>
              <a:buClr>
                <a:srgbClr val="6D6E70"/>
              </a:buClr>
              <a:defRPr baseline="0"/>
            </a:lvl4pPr>
            <a:lvl5pPr marL="1142971" indent="0">
              <a:buNone/>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5" name="Footer Placeholder 3"/>
          <p:cNvSpPr>
            <a:spLocks noGrp="1"/>
          </p:cNvSpPr>
          <p:nvPr>
            <p:ph type="ftr" sz="quarter" idx="3"/>
          </p:nvPr>
        </p:nvSpPr>
        <p:spPr>
          <a:xfrm>
            <a:off x="2136118" y="6518620"/>
            <a:ext cx="7756204" cy="278457"/>
          </a:xfrm>
          <a:prstGeom prst="rect">
            <a:avLst/>
          </a:prstGeom>
        </p:spPr>
        <p:txBody>
          <a:bodyPr/>
          <a:lstStyle>
            <a:lvl1pPr algn="ctr">
              <a:defRPr sz="1200" b="0">
                <a:solidFill>
                  <a:schemeClr val="accent2"/>
                </a:solidFill>
              </a:defRPr>
            </a:lvl1pPr>
          </a:lstStyle>
          <a:p>
            <a:pPr>
              <a:defRPr/>
            </a:pPr>
            <a:r>
              <a:rPr lang="en-US" dirty="0"/>
              <a:t>IBM Confidential</a:t>
            </a:r>
          </a:p>
        </p:txBody>
      </p:sp>
    </p:spTree>
    <p:extLst>
      <p:ext uri="{BB962C8B-B14F-4D97-AF65-F5344CB8AC3E}">
        <p14:creationId xmlns:p14="http://schemas.microsoft.com/office/powerpoint/2010/main" val="119655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07325F-A43F-412F-8D84-8257E02826B9}" type="datetime1">
              <a:rPr lang="en-US" smtClean="0">
                <a:solidFill>
                  <a:srgbClr val="ACD433"/>
                </a:solidFill>
              </a:rPr>
              <a:pPr/>
              <a:t>6/24/2017</a:t>
            </a:fld>
            <a:endParaRPr lang="en-US" dirty="0">
              <a:solidFill>
                <a:srgbClr val="ACD433"/>
              </a:solidFill>
            </a:endParaRPr>
          </a:p>
        </p:txBody>
      </p:sp>
      <p:sp>
        <p:nvSpPr>
          <p:cNvPr id="5" name="Footer Placeholder 4"/>
          <p:cNvSpPr>
            <a:spLocks noGrp="1"/>
          </p:cNvSpPr>
          <p:nvPr>
            <p:ph type="ftr" sz="quarter" idx="11"/>
          </p:nvPr>
        </p:nvSpPr>
        <p:spPr/>
        <p:txBody>
          <a:bodyPr/>
          <a:lstStyle/>
          <a:p>
            <a:endParaRPr lang="en-US" dirty="0">
              <a:solidFill>
                <a:srgbClr val="ACD433"/>
              </a:solidFill>
            </a:endParaRPr>
          </a:p>
        </p:txBody>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999139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38151" y="1400587"/>
            <a:ext cx="5498823" cy="5024967"/>
          </a:xfrm>
        </p:spPr>
        <p:txBody>
          <a:bodyPr/>
          <a:lstStyle>
            <a:lvl1pPr>
              <a:buClr>
                <a:srgbClr val="6D6E70"/>
              </a:buClr>
              <a:defRPr sz="2667">
                <a:solidFill>
                  <a:schemeClr val="tx1">
                    <a:lumMod val="85000"/>
                    <a:lumOff val="15000"/>
                  </a:schemeClr>
                </a:solidFill>
              </a:defRPr>
            </a:lvl1pPr>
            <a:lvl2pPr>
              <a:buClr>
                <a:srgbClr val="6D6E70"/>
              </a:buClr>
              <a:defRPr sz="2400">
                <a:solidFill>
                  <a:schemeClr val="tx1">
                    <a:lumMod val="85000"/>
                    <a:lumOff val="15000"/>
                  </a:schemeClr>
                </a:solidFill>
              </a:defRPr>
            </a:lvl2pPr>
            <a:lvl3pPr>
              <a:buClr>
                <a:srgbClr val="6D6E70"/>
              </a:buClr>
              <a:defRPr sz="2133">
                <a:solidFill>
                  <a:schemeClr val="tx1">
                    <a:lumMod val="85000"/>
                    <a:lumOff val="15000"/>
                  </a:schemeClr>
                </a:solidFill>
              </a:defRPr>
            </a:lvl3pPr>
            <a:lvl4pPr>
              <a:buClr>
                <a:srgbClr val="6D6E70"/>
              </a:buClr>
              <a:defRPr sz="1867" baseline="0">
                <a:solidFill>
                  <a:schemeClr val="tx1">
                    <a:lumMod val="85000"/>
                    <a:lumOff val="15000"/>
                  </a:schemeClr>
                </a:solidFill>
              </a:defRPr>
            </a:lvl4pPr>
            <a:lvl5pPr marL="1142971" indent="0">
              <a:buNone/>
              <a:defRPr sz="1600">
                <a:solidFill>
                  <a:schemeClr val="tx1">
                    <a:lumMod val="85000"/>
                    <a:lumOff val="15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Content Placeholder 5"/>
          <p:cNvSpPr>
            <a:spLocks noGrp="1"/>
          </p:cNvSpPr>
          <p:nvPr>
            <p:ph sz="quarter" idx="13"/>
          </p:nvPr>
        </p:nvSpPr>
        <p:spPr>
          <a:xfrm>
            <a:off x="6255802" y="1400587"/>
            <a:ext cx="5498823" cy="5024967"/>
          </a:xfrm>
        </p:spPr>
        <p:txBody>
          <a:bodyPr/>
          <a:lstStyle>
            <a:lvl1pPr>
              <a:buClr>
                <a:srgbClr val="6D6E70"/>
              </a:buClr>
              <a:defRPr sz="2667">
                <a:solidFill>
                  <a:schemeClr val="tx1">
                    <a:lumMod val="85000"/>
                    <a:lumOff val="15000"/>
                  </a:schemeClr>
                </a:solidFill>
              </a:defRPr>
            </a:lvl1pPr>
            <a:lvl2pPr>
              <a:buClr>
                <a:srgbClr val="6D6E70"/>
              </a:buClr>
              <a:defRPr sz="2400">
                <a:solidFill>
                  <a:schemeClr val="tx1">
                    <a:lumMod val="85000"/>
                    <a:lumOff val="15000"/>
                  </a:schemeClr>
                </a:solidFill>
              </a:defRPr>
            </a:lvl2pPr>
            <a:lvl3pPr>
              <a:buClr>
                <a:srgbClr val="6D6E70"/>
              </a:buClr>
              <a:defRPr sz="2133">
                <a:solidFill>
                  <a:schemeClr val="tx1">
                    <a:lumMod val="85000"/>
                    <a:lumOff val="15000"/>
                  </a:schemeClr>
                </a:solidFill>
              </a:defRPr>
            </a:lvl3pPr>
            <a:lvl4pPr>
              <a:buClr>
                <a:srgbClr val="6D6E70"/>
              </a:buClr>
              <a:defRPr sz="1867" baseline="0">
                <a:solidFill>
                  <a:schemeClr val="tx1">
                    <a:lumMod val="85000"/>
                    <a:lumOff val="15000"/>
                  </a:schemeClr>
                </a:solidFill>
              </a:defRPr>
            </a:lvl4pPr>
            <a:lvl5pPr marL="1142971" indent="0">
              <a:buNone/>
              <a:defRPr sz="1600">
                <a:solidFill>
                  <a:schemeClr val="tx1">
                    <a:lumMod val="85000"/>
                    <a:lumOff val="15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8" name="Footer Placeholder 3"/>
          <p:cNvSpPr>
            <a:spLocks noGrp="1"/>
          </p:cNvSpPr>
          <p:nvPr>
            <p:ph type="ftr" sz="quarter" idx="3"/>
          </p:nvPr>
        </p:nvSpPr>
        <p:spPr>
          <a:xfrm>
            <a:off x="2136118" y="6518620"/>
            <a:ext cx="7756204" cy="278457"/>
          </a:xfrm>
          <a:prstGeom prst="rect">
            <a:avLst/>
          </a:prstGeom>
        </p:spPr>
        <p:txBody>
          <a:bodyPr/>
          <a:lstStyle>
            <a:lvl1pPr algn="ctr">
              <a:defRPr sz="1200" b="0">
                <a:solidFill>
                  <a:schemeClr val="accent2"/>
                </a:solidFill>
              </a:defRPr>
            </a:lvl1pPr>
          </a:lstStyle>
          <a:p>
            <a:pPr>
              <a:defRPr/>
            </a:pPr>
            <a:r>
              <a:rPr lang="en-US" dirty="0"/>
              <a:t>IBM Confidential</a:t>
            </a:r>
          </a:p>
        </p:txBody>
      </p:sp>
    </p:spTree>
    <p:extLst>
      <p:ext uri="{BB962C8B-B14F-4D97-AF65-F5344CB8AC3E}">
        <p14:creationId xmlns:p14="http://schemas.microsoft.com/office/powerpoint/2010/main" val="37448632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2 Column">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438151" y="1886052"/>
            <a:ext cx="5498823" cy="4407945"/>
          </a:xfrm>
        </p:spPr>
        <p:txBody>
          <a:bodyPr/>
          <a:lstStyle>
            <a:lvl1pPr>
              <a:defRPr sz="2667">
                <a:solidFill>
                  <a:schemeClr val="tx1">
                    <a:lumMod val="85000"/>
                    <a:lumOff val="15000"/>
                  </a:schemeClr>
                </a:solidFill>
                <a:latin typeface="Calibri Light" panose="020F0302020204030204" pitchFamily="34" charset="0"/>
              </a:defRPr>
            </a:lvl1pPr>
            <a:lvl2pPr>
              <a:defRPr sz="2400">
                <a:solidFill>
                  <a:schemeClr val="tx1">
                    <a:lumMod val="85000"/>
                    <a:lumOff val="15000"/>
                  </a:schemeClr>
                </a:solidFill>
                <a:latin typeface="Calibri Light" panose="020F0302020204030204" pitchFamily="34" charset="0"/>
              </a:defRPr>
            </a:lvl2pPr>
            <a:lvl3pPr>
              <a:defRPr sz="2133">
                <a:solidFill>
                  <a:schemeClr val="tx1">
                    <a:lumMod val="85000"/>
                    <a:lumOff val="15000"/>
                  </a:schemeClr>
                </a:solidFill>
                <a:latin typeface="Calibri Light" panose="020F0302020204030204" pitchFamily="34" charset="0"/>
              </a:defRPr>
            </a:lvl3pPr>
            <a:lvl4pPr>
              <a:defRPr sz="1867" baseline="0">
                <a:solidFill>
                  <a:schemeClr val="tx1">
                    <a:lumMod val="85000"/>
                    <a:lumOff val="15000"/>
                  </a:schemeClr>
                </a:solidFill>
                <a:latin typeface="Calibri Light" panose="020F0302020204030204" pitchFamily="34" charset="0"/>
              </a:defRPr>
            </a:lvl4pPr>
            <a:lvl5pPr marL="1142971" indent="0">
              <a:buNone/>
              <a:defRPr sz="1600">
                <a:latin typeface="Calibri Light" panose="020F03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Content Placeholder 5"/>
          <p:cNvSpPr>
            <a:spLocks noGrp="1"/>
          </p:cNvSpPr>
          <p:nvPr>
            <p:ph sz="quarter" idx="13"/>
          </p:nvPr>
        </p:nvSpPr>
        <p:spPr>
          <a:xfrm>
            <a:off x="6255802" y="1886052"/>
            <a:ext cx="5498823" cy="4407945"/>
          </a:xfrm>
        </p:spPr>
        <p:txBody>
          <a:bodyPr/>
          <a:lstStyle>
            <a:lvl1pPr>
              <a:defRPr sz="2667">
                <a:solidFill>
                  <a:schemeClr val="tx1">
                    <a:lumMod val="85000"/>
                    <a:lumOff val="15000"/>
                  </a:schemeClr>
                </a:solidFill>
                <a:latin typeface="Calibri Light" panose="020F0302020204030204" pitchFamily="34" charset="0"/>
              </a:defRPr>
            </a:lvl1pPr>
            <a:lvl2pPr>
              <a:defRPr sz="2400">
                <a:solidFill>
                  <a:schemeClr val="tx1">
                    <a:lumMod val="85000"/>
                    <a:lumOff val="15000"/>
                  </a:schemeClr>
                </a:solidFill>
                <a:latin typeface="Calibri Light" panose="020F0302020204030204" pitchFamily="34" charset="0"/>
              </a:defRPr>
            </a:lvl2pPr>
            <a:lvl3pPr>
              <a:defRPr sz="2133">
                <a:solidFill>
                  <a:schemeClr val="tx1">
                    <a:lumMod val="85000"/>
                    <a:lumOff val="15000"/>
                  </a:schemeClr>
                </a:solidFill>
                <a:latin typeface="Calibri Light" panose="020F0302020204030204" pitchFamily="34" charset="0"/>
              </a:defRPr>
            </a:lvl3pPr>
            <a:lvl4pPr>
              <a:defRPr sz="1867" baseline="0">
                <a:solidFill>
                  <a:schemeClr val="tx1">
                    <a:lumMod val="85000"/>
                    <a:lumOff val="15000"/>
                  </a:schemeClr>
                </a:solidFill>
                <a:latin typeface="Calibri Light" panose="020F0302020204030204" pitchFamily="34" charset="0"/>
              </a:defRPr>
            </a:lvl4pPr>
            <a:lvl5pPr marL="1142971" indent="0">
              <a:buNone/>
              <a:defRPr sz="1600">
                <a:latin typeface="Calibri Light" panose="020F03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5" name="TextBox 4"/>
          <p:cNvSpPr txBox="1"/>
          <p:nvPr userDrawn="1"/>
        </p:nvSpPr>
        <p:spPr>
          <a:xfrm>
            <a:off x="307452" y="1324163"/>
            <a:ext cx="5629523" cy="543675"/>
          </a:xfrm>
          <a:prstGeom prst="rect">
            <a:avLst/>
          </a:prstGeom>
          <a:noFill/>
        </p:spPr>
        <p:txBody>
          <a:bodyPr wrap="square" rtlCol="0">
            <a:spAutoFit/>
          </a:bodyPr>
          <a:lstStyle/>
          <a:p>
            <a:r>
              <a:rPr lang="en-US" sz="2933" b="0" u="sng" dirty="0">
                <a:solidFill>
                  <a:schemeClr val="tx1">
                    <a:lumMod val="85000"/>
                    <a:lumOff val="15000"/>
                  </a:schemeClr>
                </a:solidFill>
                <a:latin typeface="Calibri Light" panose="020F0302020204030204" pitchFamily="34" charset="0"/>
                <a:cs typeface="Arial" panose="020B0604020202020204" pitchFamily="34" charset="0"/>
              </a:rPr>
              <a:t>Click to edit Master text styles</a:t>
            </a:r>
          </a:p>
        </p:txBody>
      </p:sp>
      <p:sp>
        <p:nvSpPr>
          <p:cNvPr id="8" name="TextBox 7"/>
          <p:cNvSpPr txBox="1"/>
          <p:nvPr userDrawn="1"/>
        </p:nvSpPr>
        <p:spPr>
          <a:xfrm>
            <a:off x="6118219" y="1336535"/>
            <a:ext cx="5629523" cy="543675"/>
          </a:xfrm>
          <a:prstGeom prst="rect">
            <a:avLst/>
          </a:prstGeom>
          <a:noFill/>
        </p:spPr>
        <p:txBody>
          <a:bodyPr wrap="square" rtlCol="0">
            <a:spAutoFit/>
          </a:bodyPr>
          <a:lstStyle/>
          <a:p>
            <a:r>
              <a:rPr lang="en-US" sz="2933" b="0" u="sng" dirty="0">
                <a:solidFill>
                  <a:schemeClr val="tx1">
                    <a:lumMod val="85000"/>
                    <a:lumOff val="15000"/>
                  </a:schemeClr>
                </a:solidFill>
                <a:latin typeface="Calibri Light" panose="020F0302020204030204" pitchFamily="34" charset="0"/>
                <a:cs typeface="Arial" panose="020B0604020202020204" pitchFamily="34" charset="0"/>
              </a:rPr>
              <a:t>Click to edit Master text styles</a:t>
            </a:r>
          </a:p>
        </p:txBody>
      </p:sp>
      <p:sp>
        <p:nvSpPr>
          <p:cNvPr id="9" name="Footer Placeholder 8"/>
          <p:cNvSpPr>
            <a:spLocks noGrp="1" noChangeArrowheads="1"/>
          </p:cNvSpPr>
          <p:nvPr>
            <p:ph type="ftr" sz="quarter" idx="11"/>
          </p:nvPr>
        </p:nvSpPr>
        <p:spPr>
          <a:xfrm>
            <a:off x="2552427" y="6518621"/>
            <a:ext cx="6927896" cy="245535"/>
          </a:xfrm>
          <a:prstGeom prst="rect">
            <a:avLst/>
          </a:prstGeom>
          <a:ln/>
        </p:spPr>
        <p:txBody>
          <a:bodyPr/>
          <a:lstStyle>
            <a:lvl1pPr>
              <a:defRPr sz="1200"/>
            </a:lvl1pPr>
          </a:lstStyle>
          <a:p>
            <a:pPr>
              <a:defRPr/>
            </a:pPr>
            <a:r>
              <a:rPr lang="en-US" dirty="0"/>
              <a:t>IBM Confidential</a:t>
            </a:r>
          </a:p>
        </p:txBody>
      </p:sp>
      <p:sp>
        <p:nvSpPr>
          <p:cNvPr id="10" name="Title 1"/>
          <p:cNvSpPr>
            <a:spLocks noGrp="1"/>
          </p:cNvSpPr>
          <p:nvPr>
            <p:ph type="title"/>
          </p:nvPr>
        </p:nvSpPr>
        <p:spPr>
          <a:xfrm>
            <a:off x="438151" y="35515"/>
            <a:ext cx="11582400" cy="1181863"/>
          </a:xfrm>
        </p:spPr>
        <p:txBody>
          <a:bodyPr/>
          <a:lstStyle>
            <a:lvl1pPr>
              <a:defRPr>
                <a:solidFill>
                  <a:schemeClr val="tx1">
                    <a:lumMod val="85000"/>
                    <a:lumOff val="15000"/>
                  </a:schemeClr>
                </a:solidFill>
              </a:defRPr>
            </a:lvl1pPr>
          </a:lstStyle>
          <a:p>
            <a:r>
              <a:rPr lang="en-US"/>
              <a:t>Click to edit Master title style</a:t>
            </a:r>
            <a:endParaRPr lang="en-US" dirty="0"/>
          </a:p>
        </p:txBody>
      </p:sp>
    </p:spTree>
    <p:extLst>
      <p:ext uri="{BB962C8B-B14F-4D97-AF65-F5344CB8AC3E}">
        <p14:creationId xmlns:p14="http://schemas.microsoft.com/office/powerpoint/2010/main" val="1368165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Chart + Comments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50" y="1434587"/>
            <a:ext cx="7732319" cy="4842456"/>
          </a:xfrm>
        </p:spPr>
        <p:txBody>
          <a:bodyPr/>
          <a:lstStyle>
            <a:lvl1pPr>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8351305" y="1434587"/>
            <a:ext cx="3360215" cy="4842456"/>
          </a:xfrm>
        </p:spPr>
        <p:txBody>
          <a:bodyPr/>
          <a:lstStyle>
            <a:lvl1pPr>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1140855" indent="-226478">
              <a:defRPr sz="1600">
                <a:latin typeface="Calibri Light" panose="020F0302020204030204" pitchFamily="34" charset="0"/>
              </a:defRPr>
            </a:lvl4pPr>
            <a:lvl5pPr marL="1140855" indent="0">
              <a:buNone/>
              <a:defRPr sz="1333"/>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6" name="Footer Placeholder 8"/>
          <p:cNvSpPr>
            <a:spLocks noGrp="1" noChangeArrowheads="1"/>
          </p:cNvSpPr>
          <p:nvPr>
            <p:ph type="ftr" sz="quarter" idx="3"/>
          </p:nvPr>
        </p:nvSpPr>
        <p:spPr>
          <a:xfrm>
            <a:off x="2534885" y="6518621"/>
            <a:ext cx="6927896" cy="245535"/>
          </a:xfrm>
          <a:prstGeom prst="rect">
            <a:avLst/>
          </a:prstGeom>
          <a:ln/>
        </p:spPr>
        <p:txBody>
          <a:bodyPr/>
          <a:lstStyle>
            <a:lvl1pPr>
              <a:defRPr sz="1200"/>
            </a:lvl1pPr>
          </a:lstStyle>
          <a:p>
            <a:pPr>
              <a:defRPr/>
            </a:pPr>
            <a:r>
              <a:rPr lang="en-US" dirty="0"/>
              <a:t>IBM Confidential</a:t>
            </a:r>
          </a:p>
        </p:txBody>
      </p:sp>
    </p:spTree>
    <p:extLst>
      <p:ext uri="{BB962C8B-B14F-4D97-AF65-F5344CB8AC3E}">
        <p14:creationId xmlns:p14="http://schemas.microsoft.com/office/powerpoint/2010/main" val="34244121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Top Object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49" y="1434587"/>
            <a:ext cx="11582401" cy="1391311"/>
          </a:xfrm>
        </p:spPr>
        <p:txBody>
          <a:bodyPr/>
          <a:lstStyle>
            <a:lvl1pPr>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6" name="Footer Placeholder 8"/>
          <p:cNvSpPr>
            <a:spLocks noGrp="1" noChangeArrowheads="1"/>
          </p:cNvSpPr>
          <p:nvPr>
            <p:ph type="ftr" sz="quarter" idx="3"/>
          </p:nvPr>
        </p:nvSpPr>
        <p:spPr>
          <a:xfrm>
            <a:off x="2534885" y="6518621"/>
            <a:ext cx="6927896" cy="245535"/>
          </a:xfrm>
          <a:prstGeom prst="rect">
            <a:avLst/>
          </a:prstGeom>
          <a:ln/>
        </p:spPr>
        <p:txBody>
          <a:bodyPr/>
          <a:lstStyle>
            <a:lvl1pPr>
              <a:defRPr sz="1200"/>
            </a:lvl1pPr>
          </a:lstStyle>
          <a:p>
            <a:pPr>
              <a:defRPr/>
            </a:pPr>
            <a:r>
              <a:rPr lang="en-US" dirty="0"/>
              <a:t>IBM Confidential</a:t>
            </a:r>
          </a:p>
        </p:txBody>
      </p:sp>
      <p:sp>
        <p:nvSpPr>
          <p:cNvPr id="7" name="Content Placeholder 2"/>
          <p:cNvSpPr>
            <a:spLocks noGrp="1"/>
          </p:cNvSpPr>
          <p:nvPr>
            <p:ph sz="half" idx="10" hasCustomPrompt="1"/>
          </p:nvPr>
        </p:nvSpPr>
        <p:spPr>
          <a:xfrm>
            <a:off x="438148" y="3043107"/>
            <a:ext cx="11460867" cy="3052893"/>
          </a:xfrm>
        </p:spPr>
        <p:txBody>
          <a:bodyPr/>
          <a:lstStyle>
            <a:lvl1pPr marL="0" indent="0">
              <a:buNone/>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dirty="0"/>
              <a:t>Object</a:t>
            </a:r>
          </a:p>
        </p:txBody>
      </p:sp>
    </p:spTree>
    <p:extLst>
      <p:ext uri="{BB962C8B-B14F-4D97-AF65-F5344CB8AC3E}">
        <p14:creationId xmlns:p14="http://schemas.microsoft.com/office/powerpoint/2010/main" val="41117736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bject Top Text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4708335"/>
            <a:ext cx="11441815" cy="1391311"/>
          </a:xfrm>
        </p:spPr>
        <p:txBody>
          <a:bodyPr/>
          <a:lstStyle>
            <a:lvl1pPr>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6" name="Footer Placeholder 8"/>
          <p:cNvSpPr>
            <a:spLocks noGrp="1" noChangeArrowheads="1"/>
          </p:cNvSpPr>
          <p:nvPr>
            <p:ph type="ftr" sz="quarter" idx="3"/>
          </p:nvPr>
        </p:nvSpPr>
        <p:spPr>
          <a:xfrm>
            <a:off x="2534885" y="6518621"/>
            <a:ext cx="6927896" cy="245535"/>
          </a:xfrm>
          <a:prstGeom prst="rect">
            <a:avLst/>
          </a:prstGeom>
          <a:ln/>
        </p:spPr>
        <p:txBody>
          <a:bodyPr/>
          <a:lstStyle>
            <a:lvl1pPr>
              <a:defRPr sz="1200"/>
            </a:lvl1pPr>
          </a:lstStyle>
          <a:p>
            <a:pPr>
              <a:defRPr/>
            </a:pPr>
            <a:r>
              <a:rPr lang="en-US" dirty="0"/>
              <a:t>IBM Confidential</a:t>
            </a:r>
          </a:p>
        </p:txBody>
      </p:sp>
      <p:sp>
        <p:nvSpPr>
          <p:cNvPr id="7" name="Content Placeholder 2"/>
          <p:cNvSpPr>
            <a:spLocks noGrp="1"/>
          </p:cNvSpPr>
          <p:nvPr>
            <p:ph sz="half" idx="10" hasCustomPrompt="1"/>
          </p:nvPr>
        </p:nvSpPr>
        <p:spPr>
          <a:xfrm>
            <a:off x="438148" y="1436410"/>
            <a:ext cx="11460867" cy="3052893"/>
          </a:xfrm>
        </p:spPr>
        <p:txBody>
          <a:bodyPr/>
          <a:lstStyle>
            <a:lvl1pPr marL="0" indent="0">
              <a:buNone/>
              <a:defRPr sz="2400">
                <a:latin typeface="Calibri Light" panose="020F0302020204030204" pitchFamily="34" charset="0"/>
                <a:cs typeface="Arial" pitchFamily="34" charset="0"/>
              </a:defRPr>
            </a:lvl1pPr>
            <a:lvl2pPr marL="531271" indent="-226478">
              <a:defRPr sz="2133">
                <a:latin typeface="Calibri Light" panose="020F0302020204030204" pitchFamily="34" charset="0"/>
                <a:cs typeface="Arial" pitchFamily="34" charset="0"/>
              </a:defRPr>
            </a:lvl2pPr>
            <a:lvl3pPr marL="836063" indent="-226478">
              <a:defRPr sz="1867">
                <a:latin typeface="Calibri Light" panose="020F0302020204030204" pitchFamily="34" charset="0"/>
                <a:cs typeface="Arial" pitchFamily="34" charset="0"/>
              </a:defRPr>
            </a:lvl3pPr>
            <a:lvl4pPr marL="992693" indent="-228594">
              <a:defRPr sz="1600" baseline="0">
                <a:latin typeface="Calibri Light" panose="020F0302020204030204" pitchFamily="34" charset="0"/>
              </a:defRPr>
            </a:lvl4pPr>
            <a:lvl5pPr marL="1071007" indent="0">
              <a:buNone/>
              <a:defRPr sz="1333"/>
            </a:lvl5pPr>
            <a:lvl6pPr>
              <a:defRPr sz="2400"/>
            </a:lvl6pPr>
            <a:lvl7pPr>
              <a:defRPr sz="2400"/>
            </a:lvl7pPr>
            <a:lvl8pPr>
              <a:defRPr sz="2400"/>
            </a:lvl8pPr>
            <a:lvl9pPr>
              <a:defRPr sz="2400"/>
            </a:lvl9pPr>
          </a:lstStyle>
          <a:p>
            <a:pPr lvl="0"/>
            <a:r>
              <a:rPr lang="en-US" dirty="0"/>
              <a:t>Object</a:t>
            </a:r>
          </a:p>
        </p:txBody>
      </p:sp>
    </p:spTree>
    <p:extLst>
      <p:ext uri="{BB962C8B-B14F-4D97-AF65-F5344CB8AC3E}">
        <p14:creationId xmlns:p14="http://schemas.microsoft.com/office/powerpoint/2010/main" val="11352789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Chart + Comments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542905" y="1443358"/>
            <a:ext cx="5184203" cy="2152844"/>
          </a:xfrm>
        </p:spPr>
        <p:txBody>
          <a:bodyPr/>
          <a:lstStyle>
            <a:lvl1pPr marL="0" indent="0">
              <a:buNone/>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p:txBody>
      </p:sp>
      <p:sp>
        <p:nvSpPr>
          <p:cNvPr id="4" name="Content Placeholder 3"/>
          <p:cNvSpPr>
            <a:spLocks noGrp="1"/>
          </p:cNvSpPr>
          <p:nvPr>
            <p:ph sz="half" idx="2"/>
          </p:nvPr>
        </p:nvSpPr>
        <p:spPr>
          <a:xfrm>
            <a:off x="467427" y="1425816"/>
            <a:ext cx="5865415"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140855" indent="-226478">
              <a:defRPr sz="1600">
                <a:solidFill>
                  <a:schemeClr val="tx1">
                    <a:lumMod val="85000"/>
                    <a:lumOff val="15000"/>
                  </a:schemeClr>
                </a:solidFill>
                <a:latin typeface="Calibri Light" panose="020F0302020204030204" pitchFamily="34" charset="0"/>
              </a:defRPr>
            </a:lvl4pPr>
            <a:lvl5pPr marL="1140855"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dirty="0"/>
              <a:t>IBM Confidential</a:t>
            </a:r>
          </a:p>
        </p:txBody>
      </p:sp>
      <p:sp>
        <p:nvSpPr>
          <p:cNvPr id="6" name="Content Placeholder 2"/>
          <p:cNvSpPr>
            <a:spLocks noGrp="1"/>
          </p:cNvSpPr>
          <p:nvPr>
            <p:ph sz="half" idx="10"/>
          </p:nvPr>
        </p:nvSpPr>
        <p:spPr>
          <a:xfrm>
            <a:off x="6542905" y="3999993"/>
            <a:ext cx="5184203" cy="2152844"/>
          </a:xfrm>
        </p:spPr>
        <p:txBody>
          <a:bodyPr/>
          <a:lstStyle>
            <a:lvl1pPr marL="0" indent="0">
              <a:buNone/>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p:txBody>
      </p:sp>
    </p:spTree>
    <p:extLst>
      <p:ext uri="{BB962C8B-B14F-4D97-AF65-F5344CB8AC3E}">
        <p14:creationId xmlns:p14="http://schemas.microsoft.com/office/powerpoint/2010/main" val="5765397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4_Chart + Comments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64463" y="1443358"/>
            <a:ext cx="5184203" cy="2152844"/>
          </a:xfrm>
        </p:spPr>
        <p:txBody>
          <a:bodyPr/>
          <a:lstStyle>
            <a:lvl1pPr marL="0" indent="0">
              <a:buNone/>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p:txBody>
      </p:sp>
      <p:sp>
        <p:nvSpPr>
          <p:cNvPr id="4" name="Content Placeholder 3"/>
          <p:cNvSpPr>
            <a:spLocks noGrp="1"/>
          </p:cNvSpPr>
          <p:nvPr>
            <p:ph sz="half" idx="2"/>
          </p:nvPr>
        </p:nvSpPr>
        <p:spPr>
          <a:xfrm>
            <a:off x="5879254" y="1425816"/>
            <a:ext cx="5865415"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140855" indent="-226478">
              <a:defRPr sz="1600">
                <a:solidFill>
                  <a:schemeClr val="tx1">
                    <a:lumMod val="85000"/>
                    <a:lumOff val="15000"/>
                  </a:schemeClr>
                </a:solidFill>
                <a:latin typeface="Calibri Light" panose="020F0302020204030204" pitchFamily="34" charset="0"/>
              </a:defRPr>
            </a:lvl4pPr>
            <a:lvl5pPr marL="1140855"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dirty="0"/>
              <a:t>IBM Confidential</a:t>
            </a:r>
          </a:p>
        </p:txBody>
      </p:sp>
      <p:sp>
        <p:nvSpPr>
          <p:cNvPr id="6" name="Content Placeholder 2"/>
          <p:cNvSpPr>
            <a:spLocks noGrp="1"/>
          </p:cNvSpPr>
          <p:nvPr>
            <p:ph sz="half" idx="10"/>
          </p:nvPr>
        </p:nvSpPr>
        <p:spPr>
          <a:xfrm>
            <a:off x="464463" y="3999993"/>
            <a:ext cx="5184203" cy="2152844"/>
          </a:xfrm>
        </p:spPr>
        <p:txBody>
          <a:bodyPr/>
          <a:lstStyle>
            <a:lvl1pPr marL="0" indent="0">
              <a:buNone/>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p:txBody>
      </p:sp>
    </p:spTree>
    <p:extLst>
      <p:ext uri="{BB962C8B-B14F-4D97-AF65-F5344CB8AC3E}">
        <p14:creationId xmlns:p14="http://schemas.microsoft.com/office/powerpoint/2010/main" val="28755076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3_Chart + Comments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51" y="1443357"/>
            <a:ext cx="3063480"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3698905" y="1443357"/>
            <a:ext cx="8012615"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140855" indent="-226478">
              <a:defRPr sz="1600">
                <a:solidFill>
                  <a:schemeClr val="tx1">
                    <a:lumMod val="85000"/>
                    <a:lumOff val="15000"/>
                  </a:schemeClr>
                </a:solidFill>
                <a:latin typeface="Calibri Light" panose="020F0302020204030204" pitchFamily="34" charset="0"/>
              </a:defRPr>
            </a:lvl4pPr>
            <a:lvl5pPr marL="1140855"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dirty="0"/>
              <a:t>IBM Confidential</a:t>
            </a:r>
          </a:p>
        </p:txBody>
      </p:sp>
    </p:spTree>
    <p:extLst>
      <p:ext uri="{BB962C8B-B14F-4D97-AF65-F5344CB8AC3E}">
        <p14:creationId xmlns:p14="http://schemas.microsoft.com/office/powerpoint/2010/main" val="21962435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Column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51" y="1443357"/>
            <a:ext cx="3543984"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dirty="0"/>
              <a:t>IBM Confidential</a:t>
            </a:r>
          </a:p>
        </p:txBody>
      </p:sp>
      <p:sp>
        <p:nvSpPr>
          <p:cNvPr id="9" name="Content Placeholder 2"/>
          <p:cNvSpPr>
            <a:spLocks noGrp="1"/>
          </p:cNvSpPr>
          <p:nvPr>
            <p:ph sz="half" idx="10"/>
          </p:nvPr>
        </p:nvSpPr>
        <p:spPr>
          <a:xfrm>
            <a:off x="4377895" y="1453592"/>
            <a:ext cx="3543984"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10" name="Content Placeholder 2"/>
          <p:cNvSpPr>
            <a:spLocks noGrp="1"/>
          </p:cNvSpPr>
          <p:nvPr>
            <p:ph sz="half" idx="11"/>
          </p:nvPr>
        </p:nvSpPr>
        <p:spPr>
          <a:xfrm>
            <a:off x="8291311" y="1463827"/>
            <a:ext cx="3543984" cy="4842456"/>
          </a:xfrm>
        </p:spPr>
        <p:txBody>
          <a:bodyPr/>
          <a:lstStyle>
            <a:lvl1pPr>
              <a:defRPr sz="2400">
                <a:solidFill>
                  <a:schemeClr val="tx1">
                    <a:lumMod val="85000"/>
                    <a:lumOff val="15000"/>
                  </a:schemeClr>
                </a:solidFill>
                <a:latin typeface="Calibri Light" panose="020F0302020204030204" pitchFamily="34" charset="0"/>
                <a:cs typeface="Arial" pitchFamily="34" charset="0"/>
              </a:defRPr>
            </a:lvl1pPr>
            <a:lvl2pPr marL="531271" indent="-226478">
              <a:defRPr sz="2133">
                <a:solidFill>
                  <a:schemeClr val="tx1">
                    <a:lumMod val="85000"/>
                    <a:lumOff val="15000"/>
                  </a:schemeClr>
                </a:solidFill>
                <a:latin typeface="Calibri Light" panose="020F0302020204030204" pitchFamily="34" charset="0"/>
                <a:cs typeface="Arial" pitchFamily="34" charset="0"/>
              </a:defRPr>
            </a:lvl2pPr>
            <a:lvl3pPr marL="836063" indent="-226478">
              <a:defRPr sz="1867">
                <a:solidFill>
                  <a:schemeClr val="tx1">
                    <a:lumMod val="85000"/>
                    <a:lumOff val="15000"/>
                  </a:schemeClr>
                </a:solidFill>
                <a:latin typeface="Calibri Light" panose="020F0302020204030204" pitchFamily="34" charset="0"/>
                <a:cs typeface="Arial" pitchFamily="34" charset="0"/>
              </a:defRPr>
            </a:lvl3pPr>
            <a:lvl4pPr marL="1071007" indent="-234945">
              <a:defRPr sz="16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912608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Column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38150" y="1443357"/>
            <a:ext cx="2789145" cy="4842456"/>
          </a:xfrm>
        </p:spPr>
        <p:txBody>
          <a:bodyPr/>
          <a:lstStyle>
            <a:lvl1pPr marL="154513" indent="-154513">
              <a:defRPr sz="1867">
                <a:solidFill>
                  <a:schemeClr val="tx1">
                    <a:lumMod val="85000"/>
                    <a:lumOff val="15000"/>
                  </a:schemeClr>
                </a:solidFill>
                <a:latin typeface="Calibri Light" panose="020F0302020204030204" pitchFamily="34" charset="0"/>
                <a:cs typeface="Arial" pitchFamily="34" charset="0"/>
              </a:defRPr>
            </a:lvl1pPr>
            <a:lvl2pPr marL="455073" indent="-150280">
              <a:defRPr sz="1600">
                <a:solidFill>
                  <a:schemeClr val="tx1">
                    <a:lumMod val="85000"/>
                    <a:lumOff val="15000"/>
                  </a:schemeClr>
                </a:solidFill>
                <a:latin typeface="Calibri Light" panose="020F0302020204030204" pitchFamily="34" charset="0"/>
                <a:cs typeface="Arial" pitchFamily="34" charset="0"/>
              </a:defRPr>
            </a:lvl2pPr>
            <a:lvl3pPr marL="681550" indent="-71965">
              <a:defRPr sz="1467">
                <a:solidFill>
                  <a:schemeClr val="tx1">
                    <a:lumMod val="85000"/>
                    <a:lumOff val="15000"/>
                  </a:schemeClr>
                </a:solidFill>
                <a:latin typeface="Calibri Light" panose="020F0302020204030204" pitchFamily="34" charset="0"/>
                <a:cs typeface="Arial" pitchFamily="34" charset="0"/>
              </a:defRPr>
            </a:lvl3pPr>
            <a:lvl4pPr marL="920728" indent="-84665">
              <a:defRPr sz="14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dirty="0"/>
              <a:t>IBM Confidential</a:t>
            </a:r>
          </a:p>
        </p:txBody>
      </p:sp>
      <p:sp>
        <p:nvSpPr>
          <p:cNvPr id="20" name="Content Placeholder 2"/>
          <p:cNvSpPr>
            <a:spLocks noGrp="1"/>
          </p:cNvSpPr>
          <p:nvPr>
            <p:ph sz="half" idx="10"/>
          </p:nvPr>
        </p:nvSpPr>
        <p:spPr>
          <a:xfrm>
            <a:off x="3378581" y="1443351"/>
            <a:ext cx="2789145" cy="4842456"/>
          </a:xfrm>
        </p:spPr>
        <p:txBody>
          <a:bodyPr/>
          <a:lstStyle>
            <a:lvl1pPr marL="154513" indent="-154513">
              <a:defRPr sz="1867">
                <a:solidFill>
                  <a:schemeClr val="tx1">
                    <a:lumMod val="85000"/>
                    <a:lumOff val="15000"/>
                  </a:schemeClr>
                </a:solidFill>
                <a:latin typeface="Calibri Light" panose="020F0302020204030204" pitchFamily="34" charset="0"/>
                <a:cs typeface="Arial" pitchFamily="34" charset="0"/>
              </a:defRPr>
            </a:lvl1pPr>
            <a:lvl2pPr marL="455073" indent="-150280">
              <a:defRPr sz="1600">
                <a:solidFill>
                  <a:schemeClr val="tx1">
                    <a:lumMod val="85000"/>
                    <a:lumOff val="15000"/>
                  </a:schemeClr>
                </a:solidFill>
                <a:latin typeface="Calibri Light" panose="020F0302020204030204" pitchFamily="34" charset="0"/>
                <a:cs typeface="Arial" pitchFamily="34" charset="0"/>
              </a:defRPr>
            </a:lvl2pPr>
            <a:lvl3pPr marL="681550" indent="-71965">
              <a:defRPr sz="1467">
                <a:solidFill>
                  <a:schemeClr val="tx1">
                    <a:lumMod val="85000"/>
                    <a:lumOff val="15000"/>
                  </a:schemeClr>
                </a:solidFill>
                <a:latin typeface="Calibri Light" panose="020F0302020204030204" pitchFamily="34" charset="0"/>
                <a:cs typeface="Arial" pitchFamily="34" charset="0"/>
              </a:defRPr>
            </a:lvl3pPr>
            <a:lvl4pPr marL="920728" indent="-84665">
              <a:defRPr sz="14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21" name="Content Placeholder 2"/>
          <p:cNvSpPr>
            <a:spLocks noGrp="1"/>
          </p:cNvSpPr>
          <p:nvPr>
            <p:ph sz="half" idx="11"/>
          </p:nvPr>
        </p:nvSpPr>
        <p:spPr>
          <a:xfrm>
            <a:off x="6319012" y="1443344"/>
            <a:ext cx="2789145" cy="4842456"/>
          </a:xfrm>
        </p:spPr>
        <p:txBody>
          <a:bodyPr/>
          <a:lstStyle>
            <a:lvl1pPr marL="154513" indent="-154513">
              <a:defRPr sz="1867">
                <a:solidFill>
                  <a:schemeClr val="tx1">
                    <a:lumMod val="85000"/>
                    <a:lumOff val="15000"/>
                  </a:schemeClr>
                </a:solidFill>
                <a:latin typeface="Calibri Light" panose="020F0302020204030204" pitchFamily="34" charset="0"/>
                <a:cs typeface="Arial" pitchFamily="34" charset="0"/>
              </a:defRPr>
            </a:lvl1pPr>
            <a:lvl2pPr marL="455073" indent="-150280">
              <a:defRPr sz="1600">
                <a:solidFill>
                  <a:schemeClr val="tx1">
                    <a:lumMod val="85000"/>
                    <a:lumOff val="15000"/>
                  </a:schemeClr>
                </a:solidFill>
                <a:latin typeface="Calibri Light" panose="020F0302020204030204" pitchFamily="34" charset="0"/>
                <a:cs typeface="Arial" pitchFamily="34" charset="0"/>
              </a:defRPr>
            </a:lvl2pPr>
            <a:lvl3pPr marL="681550" indent="-71965">
              <a:defRPr sz="1467">
                <a:solidFill>
                  <a:schemeClr val="tx1">
                    <a:lumMod val="85000"/>
                    <a:lumOff val="15000"/>
                  </a:schemeClr>
                </a:solidFill>
                <a:latin typeface="Calibri Light" panose="020F0302020204030204" pitchFamily="34" charset="0"/>
                <a:cs typeface="Arial" pitchFamily="34" charset="0"/>
              </a:defRPr>
            </a:lvl3pPr>
            <a:lvl4pPr marL="920728" indent="-84665">
              <a:defRPr sz="14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
        <p:nvSpPr>
          <p:cNvPr id="22" name="Content Placeholder 2"/>
          <p:cNvSpPr>
            <a:spLocks noGrp="1"/>
          </p:cNvSpPr>
          <p:nvPr>
            <p:ph sz="half" idx="12"/>
          </p:nvPr>
        </p:nvSpPr>
        <p:spPr>
          <a:xfrm>
            <a:off x="9259442" y="1443337"/>
            <a:ext cx="2789145" cy="4842456"/>
          </a:xfrm>
        </p:spPr>
        <p:txBody>
          <a:bodyPr/>
          <a:lstStyle>
            <a:lvl1pPr marL="154513" indent="-154513">
              <a:defRPr sz="1867">
                <a:solidFill>
                  <a:schemeClr val="tx1">
                    <a:lumMod val="85000"/>
                    <a:lumOff val="15000"/>
                  </a:schemeClr>
                </a:solidFill>
                <a:latin typeface="Calibri Light" panose="020F0302020204030204" pitchFamily="34" charset="0"/>
                <a:cs typeface="Arial" pitchFamily="34" charset="0"/>
              </a:defRPr>
            </a:lvl1pPr>
            <a:lvl2pPr marL="455073" indent="-150280">
              <a:defRPr sz="1600">
                <a:solidFill>
                  <a:schemeClr val="tx1">
                    <a:lumMod val="85000"/>
                    <a:lumOff val="15000"/>
                  </a:schemeClr>
                </a:solidFill>
                <a:latin typeface="Calibri Light" panose="020F0302020204030204" pitchFamily="34" charset="0"/>
                <a:cs typeface="Arial" pitchFamily="34" charset="0"/>
              </a:defRPr>
            </a:lvl2pPr>
            <a:lvl3pPr marL="681550" indent="-71965">
              <a:defRPr sz="1467">
                <a:solidFill>
                  <a:schemeClr val="tx1">
                    <a:lumMod val="85000"/>
                    <a:lumOff val="15000"/>
                  </a:schemeClr>
                </a:solidFill>
                <a:latin typeface="Calibri Light" panose="020F0302020204030204" pitchFamily="34" charset="0"/>
                <a:cs typeface="Arial" pitchFamily="34" charset="0"/>
              </a:defRPr>
            </a:lvl3pPr>
            <a:lvl4pPr marL="920728" indent="-84665">
              <a:defRPr sz="1400">
                <a:solidFill>
                  <a:schemeClr val="tx1">
                    <a:lumMod val="85000"/>
                    <a:lumOff val="15000"/>
                  </a:schemeClr>
                </a:solidFill>
                <a:latin typeface="Calibri Light" panose="020F0302020204030204" pitchFamily="34" charset="0"/>
              </a:defRPr>
            </a:lvl4pPr>
            <a:lvl5pPr marL="1071007" indent="0">
              <a:buNone/>
              <a:defRPr sz="1333">
                <a:latin typeface="Calibri Light" panose="020F0302020204030204" pitchFamily="34" charset="0"/>
              </a:defRPr>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909833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B068005-3701-4313-B2B4-34E5F0340323}" type="datetime1">
              <a:rPr lang="en-US" smtClean="0">
                <a:solidFill>
                  <a:srgbClr val="ACD433"/>
                </a:solidFill>
              </a:rPr>
              <a:pPr/>
              <a:t>6/24/2017</a:t>
            </a:fld>
            <a:endParaRPr lang="en-US" dirty="0">
              <a:solidFill>
                <a:srgbClr val="ACD433"/>
              </a:solidFill>
            </a:endParaRPr>
          </a:p>
        </p:txBody>
      </p:sp>
      <p:sp>
        <p:nvSpPr>
          <p:cNvPr id="5" name="Footer Placeholder 4"/>
          <p:cNvSpPr>
            <a:spLocks noGrp="1"/>
          </p:cNvSpPr>
          <p:nvPr>
            <p:ph type="ftr" sz="quarter" idx="11"/>
          </p:nvPr>
        </p:nvSpPr>
        <p:spPr/>
        <p:txBody>
          <a:bodyPr/>
          <a:lstStyle/>
          <a:p>
            <a:endParaRPr lang="en-US" dirty="0">
              <a:solidFill>
                <a:srgbClr val="ACD433"/>
              </a:solidFill>
            </a:endParaRP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1414711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a:t>Click to edit Master title style</a:t>
            </a:r>
            <a:endParaRPr lang="en-US" dirty="0"/>
          </a:p>
        </p:txBody>
      </p:sp>
      <p:sp>
        <p:nvSpPr>
          <p:cNvPr id="6" name="Footer Placeholder 8"/>
          <p:cNvSpPr>
            <a:spLocks noGrp="1" noChangeArrowheads="1"/>
          </p:cNvSpPr>
          <p:nvPr>
            <p:ph type="ftr" sz="quarter" idx="3"/>
          </p:nvPr>
        </p:nvSpPr>
        <p:spPr>
          <a:xfrm>
            <a:off x="2561197" y="6518621"/>
            <a:ext cx="6927896" cy="245535"/>
          </a:xfrm>
          <a:prstGeom prst="rect">
            <a:avLst/>
          </a:prstGeom>
          <a:ln/>
        </p:spPr>
        <p:txBody>
          <a:bodyPr/>
          <a:lstStyle>
            <a:lvl1pPr>
              <a:defRPr sz="1200"/>
            </a:lvl1pPr>
          </a:lstStyle>
          <a:p>
            <a:pPr>
              <a:defRPr/>
            </a:pPr>
            <a:r>
              <a:rPr lang="en-US" dirty="0"/>
              <a:t>IBM Confidential</a:t>
            </a:r>
          </a:p>
        </p:txBody>
      </p:sp>
    </p:spTree>
    <p:extLst>
      <p:ext uri="{BB962C8B-B14F-4D97-AF65-F5344CB8AC3E}">
        <p14:creationId xmlns:p14="http://schemas.microsoft.com/office/powerpoint/2010/main" val="557983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able of contents/Agenda">
    <p:spTree>
      <p:nvGrpSpPr>
        <p:cNvPr id="1" name=""/>
        <p:cNvGrpSpPr/>
        <p:nvPr/>
      </p:nvGrpSpPr>
      <p:grpSpPr>
        <a:xfrm>
          <a:off x="0" y="0"/>
          <a:ext cx="0" cy="0"/>
          <a:chOff x="0" y="0"/>
          <a:chExt cx="0" cy="0"/>
        </a:xfrm>
      </p:grpSpPr>
      <p:sp>
        <p:nvSpPr>
          <p:cNvPr id="13" name="Text Placeholder 12"/>
          <p:cNvSpPr>
            <a:spLocks noGrp="1"/>
          </p:cNvSpPr>
          <p:nvPr>
            <p:ph type="body" sz="quarter" idx="13" hasCustomPrompt="1"/>
          </p:nvPr>
        </p:nvSpPr>
        <p:spPr>
          <a:xfrm>
            <a:off x="438912" y="1397350"/>
            <a:ext cx="11115525" cy="5181599"/>
          </a:xfrm>
        </p:spPr>
        <p:txBody>
          <a:bodyPr/>
          <a:lstStyle>
            <a:lvl1pPr marL="0" indent="0">
              <a:buNone/>
              <a:defRPr sz="2667">
                <a:solidFill>
                  <a:schemeClr val="tx1">
                    <a:lumMod val="85000"/>
                    <a:lumOff val="15000"/>
                  </a:schemeClr>
                </a:solidFill>
              </a:defRPr>
            </a:lvl1pPr>
          </a:lstStyle>
          <a:p>
            <a:pPr lvl="0"/>
            <a:r>
              <a:rPr lang="en-US" dirty="0"/>
              <a:t>Content heading</a:t>
            </a:r>
          </a:p>
        </p:txBody>
      </p:sp>
      <p:sp>
        <p:nvSpPr>
          <p:cNvPr id="7" name="Footer Placeholder 8"/>
          <p:cNvSpPr>
            <a:spLocks noGrp="1" noChangeArrowheads="1"/>
          </p:cNvSpPr>
          <p:nvPr>
            <p:ph type="ftr" sz="quarter" idx="3"/>
          </p:nvPr>
        </p:nvSpPr>
        <p:spPr>
          <a:xfrm>
            <a:off x="2552427" y="6518621"/>
            <a:ext cx="6927896" cy="245535"/>
          </a:xfrm>
          <a:prstGeom prst="rect">
            <a:avLst/>
          </a:prstGeom>
          <a:ln/>
        </p:spPr>
        <p:txBody>
          <a:bodyPr/>
          <a:lstStyle>
            <a:lvl1pPr>
              <a:defRPr sz="1200"/>
            </a:lvl1pPr>
          </a:lstStyle>
          <a:p>
            <a:pPr>
              <a:defRPr/>
            </a:pPr>
            <a:r>
              <a:rPr lang="en-US" dirty="0"/>
              <a:t>IBM Confidential</a:t>
            </a:r>
          </a:p>
        </p:txBody>
      </p:sp>
      <p:sp>
        <p:nvSpPr>
          <p:cNvPr id="5" name="Title 1"/>
          <p:cNvSpPr>
            <a:spLocks noGrp="1"/>
          </p:cNvSpPr>
          <p:nvPr>
            <p:ph type="title" hasCustomPrompt="1"/>
          </p:nvPr>
        </p:nvSpPr>
        <p:spPr>
          <a:xfrm>
            <a:off x="438151" y="35515"/>
            <a:ext cx="11582400" cy="1181863"/>
          </a:xfrm>
        </p:spPr>
        <p:txBody>
          <a:bodyPr/>
          <a:lstStyle>
            <a:lvl1pPr>
              <a:defRPr>
                <a:solidFill>
                  <a:schemeClr val="tx1">
                    <a:lumMod val="85000"/>
                    <a:lumOff val="15000"/>
                  </a:schemeClr>
                </a:solidFill>
                <a:latin typeface="Arial" panose="020B0604020202020204" pitchFamily="34" charset="0"/>
                <a:cs typeface="Arial" pitchFamily="34" charset="0"/>
              </a:defRPr>
            </a:lvl1pPr>
          </a:lstStyle>
          <a:p>
            <a:r>
              <a:rPr lang="en-US" dirty="0"/>
              <a:t>Click to edit Master title style (Table of Contents)</a:t>
            </a:r>
          </a:p>
        </p:txBody>
      </p:sp>
    </p:spTree>
    <p:extLst>
      <p:ext uri="{BB962C8B-B14F-4D97-AF65-F5344CB8AC3E}">
        <p14:creationId xmlns:p14="http://schemas.microsoft.com/office/powerpoint/2010/main" val="28465891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erformance Resul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3" name="Footer Placeholder 2"/>
          <p:cNvSpPr>
            <a:spLocks noGrp="1"/>
          </p:cNvSpPr>
          <p:nvPr>
            <p:ph type="ftr" sz="quarter" idx="10"/>
          </p:nvPr>
        </p:nvSpPr>
        <p:spPr>
          <a:xfrm>
            <a:off x="2136118" y="6518620"/>
            <a:ext cx="7756204" cy="278457"/>
          </a:xfrm>
          <a:prstGeom prst="rect">
            <a:avLst/>
          </a:prstGeom>
        </p:spPr>
        <p:txBody>
          <a:bodyPr/>
          <a:lstStyle>
            <a:lvl1pPr>
              <a:defRPr sz="1200" b="0">
                <a:latin typeface="Arial" panose="020B0604020202020204" pitchFamily="34" charset="0"/>
                <a:cs typeface="Arial" panose="020B0604020202020204" pitchFamily="34" charset="0"/>
              </a:defRPr>
            </a:lvl1pPr>
          </a:lstStyle>
          <a:p>
            <a:pPr>
              <a:defRPr/>
            </a:pPr>
            <a:r>
              <a:rPr lang="en-US" dirty="0"/>
              <a:t>IBM Confidential</a:t>
            </a:r>
          </a:p>
        </p:txBody>
      </p:sp>
      <p:sp>
        <p:nvSpPr>
          <p:cNvPr id="4" name="AutoShape 15"/>
          <p:cNvSpPr>
            <a:spLocks noChangeArrowheads="1"/>
          </p:cNvSpPr>
          <p:nvPr userDrawn="1"/>
        </p:nvSpPr>
        <p:spPr bwMode="auto">
          <a:xfrm>
            <a:off x="6137858" y="1573516"/>
            <a:ext cx="3375121" cy="1937003"/>
          </a:xfrm>
          <a:prstGeom prst="roundRect">
            <a:avLst>
              <a:gd name="adj" fmla="val 7241"/>
            </a:avLst>
          </a:prstGeom>
          <a:gradFill rotWithShape="1">
            <a:gsLst>
              <a:gs pos="0">
                <a:srgbClr val="FFFFB7"/>
              </a:gs>
              <a:gs pos="100000">
                <a:srgbClr val="E3E3A3"/>
              </a:gs>
            </a:gsLst>
            <a:lin ang="5400000" scaled="1"/>
          </a:gradFill>
          <a:ln w="19050">
            <a:solidFill>
              <a:srgbClr val="FFFF00"/>
            </a:solidFill>
            <a:round/>
            <a:headEnd/>
            <a:tailEnd/>
          </a:ln>
        </p:spPr>
        <p:txBody>
          <a:bodyPr wrap="none" lIns="87135" tIns="43567" rIns="87135" bIns="43567" anchor="ctr"/>
          <a:lstStyle>
            <a:lvl1pPr algn="l" defTabSz="407988">
              <a:defRPr>
                <a:solidFill>
                  <a:schemeClr val="tx1"/>
                </a:solidFill>
                <a:latin typeface="Arial" panose="020B0604020202020204" pitchFamily="34" charset="0"/>
                <a:cs typeface="Arial" panose="020B0604020202020204" pitchFamily="34" charset="0"/>
              </a:defRPr>
            </a:lvl1pPr>
            <a:lvl2pPr marL="742950" indent="-285750" algn="l" defTabSz="407988">
              <a:defRPr>
                <a:solidFill>
                  <a:schemeClr val="tx1"/>
                </a:solidFill>
                <a:latin typeface="Arial" panose="020B0604020202020204" pitchFamily="34" charset="0"/>
                <a:cs typeface="Arial" panose="020B0604020202020204" pitchFamily="34" charset="0"/>
              </a:defRPr>
            </a:lvl2pPr>
            <a:lvl3pPr marL="1143000" indent="-228600" algn="l" defTabSz="407988">
              <a:defRPr>
                <a:solidFill>
                  <a:schemeClr val="tx1"/>
                </a:solidFill>
                <a:latin typeface="Arial" panose="020B0604020202020204" pitchFamily="34" charset="0"/>
                <a:cs typeface="Arial" panose="020B0604020202020204" pitchFamily="34" charset="0"/>
              </a:defRPr>
            </a:lvl3pPr>
            <a:lvl4pPr marL="1600200" indent="-228600" algn="l" defTabSz="407988">
              <a:defRPr>
                <a:solidFill>
                  <a:schemeClr val="tx1"/>
                </a:solidFill>
                <a:latin typeface="Arial" panose="020B0604020202020204" pitchFamily="34" charset="0"/>
                <a:cs typeface="Arial" panose="020B0604020202020204" pitchFamily="34" charset="0"/>
              </a:defRPr>
            </a:lvl4pPr>
            <a:lvl5pPr marL="2057400" indent="-228600" algn="l" defTabSz="407988">
              <a:defRPr>
                <a:solidFill>
                  <a:schemeClr val="tx1"/>
                </a:solidFill>
                <a:latin typeface="Arial" panose="020B0604020202020204" pitchFamily="34" charset="0"/>
                <a:cs typeface="Arial" panose="020B0604020202020204" pitchFamily="34" charset="0"/>
              </a:defRPr>
            </a:lvl5pPr>
            <a:lvl6pPr marL="25146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hangingPunct="0">
              <a:lnSpc>
                <a:spcPct val="93000"/>
              </a:lnSpc>
              <a:buSzPct val="45000"/>
              <a:buFont typeface="StarSymbol" charset="0"/>
              <a:buNone/>
              <a:defRPr/>
            </a:pPr>
            <a:endParaRPr lang="en-US" sz="2312" dirty="0">
              <a:solidFill>
                <a:schemeClr val="hlink"/>
              </a:solidFill>
            </a:endParaRPr>
          </a:p>
        </p:txBody>
      </p:sp>
      <p:sp>
        <p:nvSpPr>
          <p:cNvPr id="10" name="AutoShape 2"/>
          <p:cNvSpPr>
            <a:spLocks noChangeArrowheads="1"/>
          </p:cNvSpPr>
          <p:nvPr userDrawn="1"/>
        </p:nvSpPr>
        <p:spPr bwMode="auto">
          <a:xfrm>
            <a:off x="474703" y="1540629"/>
            <a:ext cx="5362863" cy="1973264"/>
          </a:xfrm>
          <a:prstGeom prst="roundRect">
            <a:avLst>
              <a:gd name="adj" fmla="val 4861"/>
            </a:avLst>
          </a:prstGeom>
          <a:gradFill rotWithShape="1">
            <a:gsLst>
              <a:gs pos="0">
                <a:srgbClr val="DCE1E9"/>
              </a:gs>
              <a:gs pos="100000">
                <a:srgbClr val="9AAAC0"/>
              </a:gs>
            </a:gsLst>
            <a:lin ang="5400000" scaled="1"/>
          </a:gradFill>
          <a:ln w="19050">
            <a:solidFill>
              <a:srgbClr val="6699FF"/>
            </a:solidFill>
            <a:round/>
            <a:headEnd/>
            <a:tailEnd/>
          </a:ln>
        </p:spPr>
        <p:txBody>
          <a:bodyPr wrap="none" lIns="87135" tIns="43567" rIns="87135" bIns="43567" anchor="ctr"/>
          <a:lstStyle>
            <a:lvl1pPr algn="l" defTabSz="407988">
              <a:defRPr>
                <a:solidFill>
                  <a:schemeClr val="tx1"/>
                </a:solidFill>
                <a:latin typeface="Arial" panose="020B0604020202020204" pitchFamily="34" charset="0"/>
                <a:cs typeface="Arial" panose="020B0604020202020204" pitchFamily="34" charset="0"/>
              </a:defRPr>
            </a:lvl1pPr>
            <a:lvl2pPr marL="742950" indent="-285750" algn="l" defTabSz="407988">
              <a:defRPr>
                <a:solidFill>
                  <a:schemeClr val="tx1"/>
                </a:solidFill>
                <a:latin typeface="Arial" panose="020B0604020202020204" pitchFamily="34" charset="0"/>
                <a:cs typeface="Arial" panose="020B0604020202020204" pitchFamily="34" charset="0"/>
              </a:defRPr>
            </a:lvl2pPr>
            <a:lvl3pPr marL="1143000" indent="-228600" algn="l" defTabSz="407988">
              <a:defRPr>
                <a:solidFill>
                  <a:schemeClr val="tx1"/>
                </a:solidFill>
                <a:latin typeface="Arial" panose="020B0604020202020204" pitchFamily="34" charset="0"/>
                <a:cs typeface="Arial" panose="020B0604020202020204" pitchFamily="34" charset="0"/>
              </a:defRPr>
            </a:lvl3pPr>
            <a:lvl4pPr marL="1600200" indent="-228600" algn="l" defTabSz="407988">
              <a:defRPr>
                <a:solidFill>
                  <a:schemeClr val="tx1"/>
                </a:solidFill>
                <a:latin typeface="Arial" panose="020B0604020202020204" pitchFamily="34" charset="0"/>
                <a:cs typeface="Arial" panose="020B0604020202020204" pitchFamily="34" charset="0"/>
              </a:defRPr>
            </a:lvl4pPr>
            <a:lvl5pPr marL="2057400" indent="-228600" algn="l" defTabSz="407988">
              <a:defRPr>
                <a:solidFill>
                  <a:schemeClr val="tx1"/>
                </a:solidFill>
                <a:latin typeface="Arial" panose="020B0604020202020204" pitchFamily="34" charset="0"/>
                <a:cs typeface="Arial" panose="020B0604020202020204" pitchFamily="34" charset="0"/>
              </a:defRPr>
            </a:lvl5pPr>
            <a:lvl6pPr marL="25146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hangingPunct="0">
              <a:lnSpc>
                <a:spcPct val="93000"/>
              </a:lnSpc>
              <a:buSzPct val="45000"/>
              <a:buFont typeface="StarSymbol" charset="0"/>
              <a:buNone/>
              <a:defRPr/>
            </a:pPr>
            <a:endParaRPr lang="en-US" sz="2312" dirty="0">
              <a:solidFill>
                <a:schemeClr val="hlink"/>
              </a:solidFill>
            </a:endParaRPr>
          </a:p>
        </p:txBody>
      </p:sp>
      <p:sp>
        <p:nvSpPr>
          <p:cNvPr id="76" name="Flowchart: Alternate Process 75"/>
          <p:cNvSpPr/>
          <p:nvPr/>
        </p:nvSpPr>
        <p:spPr bwMode="auto">
          <a:xfrm rot="16200000">
            <a:off x="9369109" y="1946750"/>
            <a:ext cx="2919859" cy="1943015"/>
          </a:xfrm>
          <a:prstGeom prst="flowChartAlternateProcess">
            <a:avLst/>
          </a:prstGeom>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ln w="19050" cap="flat" cmpd="sng" algn="ctr">
            <a:solidFill>
              <a:srgbClr val="F19027"/>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934585" eaLnBrk="0" fontAlgn="base" hangingPunct="0">
              <a:spcBef>
                <a:spcPct val="0"/>
              </a:spcBef>
              <a:spcAft>
                <a:spcPct val="0"/>
              </a:spcAft>
            </a:pPr>
            <a:endParaRPr lang="en-US" sz="3333" dirty="0">
              <a:solidFill>
                <a:schemeClr val="bg1"/>
              </a:solidFill>
              <a:latin typeface="Times" charset="0"/>
              <a:ea typeface="Arial" charset="0"/>
              <a:cs typeface="Arial" charset="0"/>
            </a:endParaRPr>
          </a:p>
        </p:txBody>
      </p:sp>
      <p:sp>
        <p:nvSpPr>
          <p:cNvPr id="82" name="Text Box 74"/>
          <p:cNvSpPr txBox="1">
            <a:spLocks noChangeArrowheads="1"/>
          </p:cNvSpPr>
          <p:nvPr userDrawn="1"/>
        </p:nvSpPr>
        <p:spPr bwMode="auto">
          <a:xfrm>
            <a:off x="52625" y="5976093"/>
            <a:ext cx="11903004" cy="605615"/>
          </a:xfrm>
          <a:prstGeom prst="rect">
            <a:avLst/>
          </a:prstGeom>
          <a:noFill/>
          <a:ln>
            <a:noFill/>
          </a:ln>
          <a:effectLst>
            <a:prstShdw prst="shdw17" dist="17961" dir="2700000">
              <a:schemeClr val="accent1">
                <a:gamma/>
                <a:shade val="60000"/>
                <a:invGamma/>
              </a:schemeClr>
            </a:prstShdw>
          </a:effectLst>
          <a:extLst/>
        </p:spPr>
        <p:txBody>
          <a:bodyPr wrap="square">
            <a:spAutoFit/>
          </a:bodyPr>
          <a:lstStyle/>
          <a:p>
            <a:pPr>
              <a:defRPr/>
            </a:pPr>
            <a:r>
              <a:rPr lang="en-US" sz="667" dirty="0"/>
              <a:t>This is an IBM internal study designed to replicate a typical IBM customer workload usage in the marketplace. It consists of a POWER8 S824 with 24 cores, 256GB Memory, 3.52 GHz, RHEL BE 7.0, WAS 8.5.5.2, DB2 9.7, JDK 7.0 FP1 compared to a Haswell EP 24 cores, 384GB Memory,  2.5 GHz, RHEL 7.0, WAS 8.5.5.2, DB2 9.7, JDK 7.0 FP1. The results were obtained under laboratory conditions, and not in an actual customer environment. IBM's internal workload studies are not benchmark applications, nor are they based on any benchmark standard. As such, customer applications, differences in the stack deployed, and other systems variations or testing conditions may produce different results and may vary based on actual configuration, applications, specific queries and other variables in a production environment. Prices, where applicable, are based on published US list prices for both IBM and competitor, and the Total Cost of Acquisition (TCA) includes the list HW and SW prices and 3 years of service &amp; support which is then divided by the number of transactions to get $ per user interaction per second.</a:t>
            </a:r>
          </a:p>
          <a:p>
            <a:pPr>
              <a:defRPr/>
            </a:pPr>
            <a:endParaRPr lang="en-US" sz="267" dirty="0">
              <a:latin typeface="Helv"/>
              <a:ea typeface="MS Mincho" panose="02020609040205080304" pitchFamily="49" charset="-128"/>
              <a:cs typeface="Helv"/>
            </a:endParaRPr>
          </a:p>
          <a:p>
            <a:pPr>
              <a:defRPr/>
            </a:pPr>
            <a:endParaRPr lang="en-US" sz="400" dirty="0">
              <a:solidFill>
                <a:srgbClr val="000000"/>
              </a:solidFill>
              <a:latin typeface="Helv"/>
              <a:ea typeface="MS Mincho" panose="02020609040205080304" pitchFamily="49" charset="-128"/>
              <a:cs typeface="Helv"/>
            </a:endParaRPr>
          </a:p>
        </p:txBody>
      </p:sp>
      <p:sp>
        <p:nvSpPr>
          <p:cNvPr id="85" name="AutoShape 2"/>
          <p:cNvSpPr>
            <a:spLocks noChangeArrowheads="1"/>
          </p:cNvSpPr>
          <p:nvPr userDrawn="1"/>
        </p:nvSpPr>
        <p:spPr bwMode="auto">
          <a:xfrm>
            <a:off x="450928" y="3857047"/>
            <a:ext cx="5362863" cy="1973264"/>
          </a:xfrm>
          <a:prstGeom prst="roundRect">
            <a:avLst>
              <a:gd name="adj" fmla="val 4861"/>
            </a:avLst>
          </a:prstGeom>
          <a:gradFill rotWithShape="1">
            <a:gsLst>
              <a:gs pos="0">
                <a:srgbClr val="DCE1E9"/>
              </a:gs>
              <a:gs pos="100000">
                <a:srgbClr val="9AAAC0"/>
              </a:gs>
            </a:gsLst>
            <a:lin ang="5400000" scaled="1"/>
          </a:gradFill>
          <a:ln w="19050">
            <a:solidFill>
              <a:srgbClr val="6699FF"/>
            </a:solidFill>
            <a:round/>
            <a:headEnd/>
            <a:tailEnd/>
          </a:ln>
        </p:spPr>
        <p:txBody>
          <a:bodyPr wrap="none" lIns="87135" tIns="43567" rIns="87135" bIns="43567" anchor="ctr"/>
          <a:lstStyle>
            <a:lvl1pPr algn="l" defTabSz="407988">
              <a:defRPr>
                <a:solidFill>
                  <a:schemeClr val="tx1"/>
                </a:solidFill>
                <a:latin typeface="Arial" panose="020B0604020202020204" pitchFamily="34" charset="0"/>
                <a:cs typeface="Arial" panose="020B0604020202020204" pitchFamily="34" charset="0"/>
              </a:defRPr>
            </a:lvl1pPr>
            <a:lvl2pPr marL="742950" indent="-285750" algn="l" defTabSz="407988">
              <a:defRPr>
                <a:solidFill>
                  <a:schemeClr val="tx1"/>
                </a:solidFill>
                <a:latin typeface="Arial" panose="020B0604020202020204" pitchFamily="34" charset="0"/>
                <a:cs typeface="Arial" panose="020B0604020202020204" pitchFamily="34" charset="0"/>
              </a:defRPr>
            </a:lvl2pPr>
            <a:lvl3pPr marL="1143000" indent="-228600" algn="l" defTabSz="407988">
              <a:defRPr>
                <a:solidFill>
                  <a:schemeClr val="tx1"/>
                </a:solidFill>
                <a:latin typeface="Arial" panose="020B0604020202020204" pitchFamily="34" charset="0"/>
                <a:cs typeface="Arial" panose="020B0604020202020204" pitchFamily="34" charset="0"/>
              </a:defRPr>
            </a:lvl3pPr>
            <a:lvl4pPr marL="1600200" indent="-228600" algn="l" defTabSz="407988">
              <a:defRPr>
                <a:solidFill>
                  <a:schemeClr val="tx1"/>
                </a:solidFill>
                <a:latin typeface="Arial" panose="020B0604020202020204" pitchFamily="34" charset="0"/>
                <a:cs typeface="Arial" panose="020B0604020202020204" pitchFamily="34" charset="0"/>
              </a:defRPr>
            </a:lvl4pPr>
            <a:lvl5pPr marL="2057400" indent="-228600" algn="l" defTabSz="407988">
              <a:defRPr>
                <a:solidFill>
                  <a:schemeClr val="tx1"/>
                </a:solidFill>
                <a:latin typeface="Arial" panose="020B0604020202020204" pitchFamily="34" charset="0"/>
                <a:cs typeface="Arial" panose="020B0604020202020204" pitchFamily="34" charset="0"/>
              </a:defRPr>
            </a:lvl5pPr>
            <a:lvl6pPr marL="25146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hangingPunct="0">
              <a:lnSpc>
                <a:spcPct val="93000"/>
              </a:lnSpc>
              <a:buSzPct val="45000"/>
              <a:buFont typeface="StarSymbol" charset="0"/>
              <a:buNone/>
              <a:defRPr/>
            </a:pPr>
            <a:endParaRPr lang="en-US" sz="2312" dirty="0">
              <a:solidFill>
                <a:schemeClr val="hlink"/>
              </a:solidFill>
            </a:endParaRPr>
          </a:p>
        </p:txBody>
      </p:sp>
      <p:sp>
        <p:nvSpPr>
          <p:cNvPr id="86" name="AutoShape 15"/>
          <p:cNvSpPr>
            <a:spLocks noChangeArrowheads="1"/>
          </p:cNvSpPr>
          <p:nvPr userDrawn="1"/>
        </p:nvSpPr>
        <p:spPr bwMode="auto">
          <a:xfrm>
            <a:off x="6135686" y="3862511"/>
            <a:ext cx="3375121" cy="1937003"/>
          </a:xfrm>
          <a:prstGeom prst="roundRect">
            <a:avLst>
              <a:gd name="adj" fmla="val 7241"/>
            </a:avLst>
          </a:prstGeom>
          <a:gradFill rotWithShape="1">
            <a:gsLst>
              <a:gs pos="0">
                <a:srgbClr val="FFFFB7"/>
              </a:gs>
              <a:gs pos="100000">
                <a:srgbClr val="E3E3A3"/>
              </a:gs>
            </a:gsLst>
            <a:lin ang="5400000" scaled="1"/>
          </a:gradFill>
          <a:ln w="19050">
            <a:solidFill>
              <a:srgbClr val="FFFF00"/>
            </a:solidFill>
            <a:round/>
            <a:headEnd/>
            <a:tailEnd/>
          </a:ln>
        </p:spPr>
        <p:txBody>
          <a:bodyPr wrap="none" lIns="87135" tIns="43567" rIns="87135" bIns="43567" anchor="ctr"/>
          <a:lstStyle>
            <a:lvl1pPr algn="l" defTabSz="407988">
              <a:defRPr>
                <a:solidFill>
                  <a:schemeClr val="tx1"/>
                </a:solidFill>
                <a:latin typeface="Arial" panose="020B0604020202020204" pitchFamily="34" charset="0"/>
                <a:cs typeface="Arial" panose="020B0604020202020204" pitchFamily="34" charset="0"/>
              </a:defRPr>
            </a:lvl1pPr>
            <a:lvl2pPr marL="742950" indent="-285750" algn="l" defTabSz="407988">
              <a:defRPr>
                <a:solidFill>
                  <a:schemeClr val="tx1"/>
                </a:solidFill>
                <a:latin typeface="Arial" panose="020B0604020202020204" pitchFamily="34" charset="0"/>
                <a:cs typeface="Arial" panose="020B0604020202020204" pitchFamily="34" charset="0"/>
              </a:defRPr>
            </a:lvl2pPr>
            <a:lvl3pPr marL="1143000" indent="-228600" algn="l" defTabSz="407988">
              <a:defRPr>
                <a:solidFill>
                  <a:schemeClr val="tx1"/>
                </a:solidFill>
                <a:latin typeface="Arial" panose="020B0604020202020204" pitchFamily="34" charset="0"/>
                <a:cs typeface="Arial" panose="020B0604020202020204" pitchFamily="34" charset="0"/>
              </a:defRPr>
            </a:lvl3pPr>
            <a:lvl4pPr marL="1600200" indent="-228600" algn="l" defTabSz="407988">
              <a:defRPr>
                <a:solidFill>
                  <a:schemeClr val="tx1"/>
                </a:solidFill>
                <a:latin typeface="Arial" panose="020B0604020202020204" pitchFamily="34" charset="0"/>
                <a:cs typeface="Arial" panose="020B0604020202020204" pitchFamily="34" charset="0"/>
              </a:defRPr>
            </a:lvl4pPr>
            <a:lvl5pPr marL="2057400" indent="-228600" algn="l" defTabSz="407988">
              <a:defRPr>
                <a:solidFill>
                  <a:schemeClr val="tx1"/>
                </a:solidFill>
                <a:latin typeface="Arial" panose="020B0604020202020204" pitchFamily="34" charset="0"/>
                <a:cs typeface="Arial" panose="020B0604020202020204" pitchFamily="34" charset="0"/>
              </a:defRPr>
            </a:lvl5pPr>
            <a:lvl6pPr marL="25146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07988"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hangingPunct="0">
              <a:lnSpc>
                <a:spcPct val="93000"/>
              </a:lnSpc>
              <a:buSzPct val="45000"/>
              <a:buFont typeface="StarSymbol" charset="0"/>
              <a:buNone/>
              <a:defRPr/>
            </a:pPr>
            <a:endParaRPr lang="en-US" sz="2312" dirty="0">
              <a:solidFill>
                <a:schemeClr val="hlink"/>
              </a:solidFill>
            </a:endParaRPr>
          </a:p>
        </p:txBody>
      </p:sp>
    </p:spTree>
    <p:extLst>
      <p:ext uri="{BB962C8B-B14F-4D97-AF65-F5344CB8AC3E}">
        <p14:creationId xmlns:p14="http://schemas.microsoft.com/office/powerpoint/2010/main" val="1202271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 z Systems">
    <p:spTree>
      <p:nvGrpSpPr>
        <p:cNvPr id="1" name=""/>
        <p:cNvGrpSpPr/>
        <p:nvPr/>
      </p:nvGrpSpPr>
      <p:grpSpPr>
        <a:xfrm>
          <a:off x="0" y="0"/>
          <a:ext cx="0" cy="0"/>
          <a:chOff x="0" y="0"/>
          <a:chExt cx="0" cy="0"/>
        </a:xfrm>
      </p:grpSpPr>
      <p:sp>
        <p:nvSpPr>
          <p:cNvPr id="4" name="Text Placeholder 2"/>
          <p:cNvSpPr>
            <a:spLocks noGrp="1"/>
          </p:cNvSpPr>
          <p:nvPr>
            <p:ph type="body" idx="12" hasCustomPrompt="1"/>
          </p:nvPr>
        </p:nvSpPr>
        <p:spPr>
          <a:xfrm>
            <a:off x="637736" y="2171643"/>
            <a:ext cx="11171301" cy="1025213"/>
          </a:xfrm>
          <a:prstGeom prst="rect">
            <a:avLst/>
          </a:prstGeom>
        </p:spPr>
        <p:txBody>
          <a:bodyPr anchor="t"/>
          <a:lstStyle>
            <a:lvl1pPr marL="0" indent="0" algn="l">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6" name="Text Placeholder 2"/>
          <p:cNvSpPr>
            <a:spLocks noGrp="1"/>
          </p:cNvSpPr>
          <p:nvPr>
            <p:ph type="body" idx="15"/>
          </p:nvPr>
        </p:nvSpPr>
        <p:spPr>
          <a:xfrm>
            <a:off x="628966" y="892110"/>
            <a:ext cx="11171301"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Edit Master text styles</a:t>
            </a:r>
          </a:p>
        </p:txBody>
      </p:sp>
      <p:sp>
        <p:nvSpPr>
          <p:cNvPr id="2" name="Rectangle 1"/>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dirty="0">
              <a:ln>
                <a:noFill/>
              </a:ln>
              <a:solidFill>
                <a:srgbClr val="191919"/>
              </a:solidFill>
              <a:effectLst/>
              <a:latin typeface="HelvNeue Light for IBM" pitchFamily="34" charset="0"/>
            </a:endParaRPr>
          </a:p>
        </p:txBody>
      </p:sp>
      <p:pic>
        <p:nvPicPr>
          <p:cNvPr id="8" name="Picture 7" descr="z_Systems_PrimaryGraphic_Opt1 copy"/>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4046426" y="3290067"/>
            <a:ext cx="7762612" cy="3049640"/>
          </a:xfrm>
          <a:prstGeom prst="rect">
            <a:avLst/>
          </a:prstGeom>
          <a:noFill/>
        </p:spPr>
      </p:pic>
    </p:spTree>
    <p:extLst>
      <p:ext uri="{BB962C8B-B14F-4D97-AF65-F5344CB8AC3E}">
        <p14:creationId xmlns:p14="http://schemas.microsoft.com/office/powerpoint/2010/main" val="2590740575"/>
      </p:ext>
    </p:extLst>
  </p:cSld>
  <p:clrMapOvr>
    <a:masterClrMapping/>
  </p:clrMapOvr>
  <p:extLst mod="1">
    <p:ext uri="{DCECCB84-F9BA-43D5-87BE-67443E8EF086}">
      <p15:sldGuideLst xmlns:p15="http://schemas.microsoft.com/office/powerpoint/2012/main">
        <p15:guide id="1" orient="horz" pos="1896">
          <p15:clr>
            <a:srgbClr val="FBAE40"/>
          </p15:clr>
        </p15:guide>
        <p15:guide id="2" pos="31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 Storage">
    <p:spTree>
      <p:nvGrpSpPr>
        <p:cNvPr id="1" name=""/>
        <p:cNvGrpSpPr/>
        <p:nvPr/>
      </p:nvGrpSpPr>
      <p:grpSpPr>
        <a:xfrm>
          <a:off x="0" y="0"/>
          <a:ext cx="0" cy="0"/>
          <a:chOff x="0" y="0"/>
          <a:chExt cx="0" cy="0"/>
        </a:xfrm>
      </p:grpSpPr>
      <p:pic>
        <p:nvPicPr>
          <p:cNvPr id="8" name="Picture 10"/>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29253" y="3086695"/>
            <a:ext cx="7579783" cy="326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a:spLocks noGrp="1"/>
          </p:cNvSpPr>
          <p:nvPr>
            <p:ph type="body" idx="15" hasCustomPrompt="1"/>
          </p:nvPr>
        </p:nvSpPr>
        <p:spPr>
          <a:xfrm>
            <a:off x="558799" y="892110"/>
            <a:ext cx="11250236"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558799" y="2171643"/>
            <a:ext cx="11250236"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dirty="0">
              <a:ln>
                <a:noFill/>
              </a:ln>
              <a:solidFill>
                <a:srgbClr val="191919"/>
              </a:solidFill>
              <a:effectLst/>
              <a:latin typeface="HelvNeue Light for IBM" pitchFamily="34" charset="0"/>
            </a:endParaRPr>
          </a:p>
        </p:txBody>
      </p:sp>
    </p:spTree>
    <p:extLst>
      <p:ext uri="{BB962C8B-B14F-4D97-AF65-F5344CB8AC3E}">
        <p14:creationId xmlns:p14="http://schemas.microsoft.com/office/powerpoint/2010/main" val="3360522017"/>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Slide - Social Solutions">
    <p:spTree>
      <p:nvGrpSpPr>
        <p:cNvPr id="1" name=""/>
        <p:cNvGrpSpPr/>
        <p:nvPr/>
      </p:nvGrpSpPr>
      <p:grpSpPr>
        <a:xfrm>
          <a:off x="0" y="0"/>
          <a:ext cx="0" cy="0"/>
          <a:chOff x="0" y="0"/>
          <a:chExt cx="0" cy="0"/>
        </a:xfrm>
      </p:grpSpPr>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dirty="0">
              <a:ln>
                <a:noFill/>
              </a:ln>
              <a:solidFill>
                <a:srgbClr val="191919"/>
              </a:solidFill>
              <a:effectLst/>
              <a:latin typeface="HelvNeue Light for IBM" pitchFamily="34" charset="0"/>
            </a:endParaRPr>
          </a:p>
        </p:txBody>
      </p:sp>
      <p:pic>
        <p:nvPicPr>
          <p:cNvPr id="7" name="Picture 4" descr="TitlePage.png"/>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561117" y="3360651"/>
            <a:ext cx="8256689" cy="309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1710210"/>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itle Slide - DevOps / Cloud">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7730" y="3363496"/>
            <a:ext cx="9630803" cy="3020528"/>
          </a:xfrm>
          <a:prstGeom prst="rect">
            <a:avLst/>
          </a:prstGeom>
        </p:spPr>
      </p:pic>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dirty="0">
              <a:ln>
                <a:noFill/>
              </a:ln>
              <a:solidFill>
                <a:srgbClr val="191919"/>
              </a:solidFill>
              <a:effectLst/>
              <a:latin typeface="HelvNeue Light for IBM" pitchFamily="34" charset="0"/>
            </a:endParaRPr>
          </a:p>
        </p:txBody>
      </p:sp>
    </p:spTree>
    <p:extLst>
      <p:ext uri="{BB962C8B-B14F-4D97-AF65-F5344CB8AC3E}">
        <p14:creationId xmlns:p14="http://schemas.microsoft.com/office/powerpoint/2010/main" val="3725654321"/>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Slide - Middleware">
    <p:spTree>
      <p:nvGrpSpPr>
        <p:cNvPr id="1" name=""/>
        <p:cNvGrpSpPr/>
        <p:nvPr/>
      </p:nvGrpSpPr>
      <p:grpSpPr>
        <a:xfrm>
          <a:off x="0" y="0"/>
          <a:ext cx="0" cy="0"/>
          <a:chOff x="0" y="0"/>
          <a:chExt cx="0" cy="0"/>
        </a:xfrm>
      </p:grpSpPr>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dirty="0">
              <a:ln>
                <a:noFill/>
              </a:ln>
              <a:solidFill>
                <a:srgbClr val="191919"/>
              </a:solidFill>
              <a:effectLst/>
              <a:latin typeface="HelvNeue Light for IBM" pitchFamily="34" charset="0"/>
            </a:endParaRPr>
          </a:p>
        </p:txBody>
      </p:sp>
      <p:pic>
        <p:nvPicPr>
          <p:cNvPr id="7" name="Picture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48425" y="2899637"/>
            <a:ext cx="3143075" cy="342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5443863"/>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Title Slide - Power">
    <p:spTree>
      <p:nvGrpSpPr>
        <p:cNvPr id="1" name=""/>
        <p:cNvGrpSpPr/>
        <p:nvPr/>
      </p:nvGrpSpPr>
      <p:grpSpPr>
        <a:xfrm>
          <a:off x="0" y="0"/>
          <a:ext cx="0" cy="0"/>
          <a:chOff x="0" y="0"/>
          <a:chExt cx="0" cy="0"/>
        </a:xfrm>
      </p:grpSpPr>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3733"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5213"/>
          </a:xfrm>
          <a:prstGeom prst="rect">
            <a:avLst/>
          </a:prstGeom>
        </p:spPr>
        <p:txBody>
          <a:bodyPr anchor="t"/>
          <a:lstStyle>
            <a:lvl1pPr marL="0" indent="0" algn="l">
              <a:spcBef>
                <a:spcPts val="0"/>
              </a:spcBef>
              <a:buNone/>
              <a:defRPr sz="3200"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dirty="0">
              <a:ln>
                <a:noFill/>
              </a:ln>
              <a:solidFill>
                <a:srgbClr val="191919"/>
              </a:solidFill>
              <a:effectLst/>
              <a:latin typeface="HelvNeue Light for IBM" pitchFamily="34" charset="0"/>
            </a:endParaRPr>
          </a:p>
        </p:txBody>
      </p:sp>
      <p:pic>
        <p:nvPicPr>
          <p:cNvPr id="8" name="Large logo" descr="Cover_art"/>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27159" b="50380"/>
          <a:stretch>
            <a:fillRect/>
          </a:stretch>
        </p:blipFill>
        <p:spPr bwMode="auto">
          <a:xfrm>
            <a:off x="7244363" y="3196856"/>
            <a:ext cx="4590991" cy="3127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6"/>
          </p:nvPr>
        </p:nvSpPr>
        <p:spPr>
          <a:xfrm>
            <a:off x="2136118" y="6518620"/>
            <a:ext cx="7756204" cy="278457"/>
          </a:xfrm>
          <a:prstGeom prst="rect">
            <a:avLst/>
          </a:prstGeom>
        </p:spPr>
        <p:txBody>
          <a:bodyPr/>
          <a:lstStyle/>
          <a:p>
            <a:pPr>
              <a:defRPr/>
            </a:pPr>
            <a:r>
              <a:rPr lang="en-US" dirty="0"/>
              <a:t>IBM Confidential</a:t>
            </a:r>
          </a:p>
        </p:txBody>
      </p:sp>
    </p:spTree>
    <p:extLst>
      <p:ext uri="{BB962C8B-B14F-4D97-AF65-F5344CB8AC3E}">
        <p14:creationId xmlns:p14="http://schemas.microsoft.com/office/powerpoint/2010/main" val="1416598026"/>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Title Slide - Analytics / Info Mgmt">
    <p:spTree>
      <p:nvGrpSpPr>
        <p:cNvPr id="1" name=""/>
        <p:cNvGrpSpPr/>
        <p:nvPr/>
      </p:nvGrpSpPr>
      <p:grpSpPr>
        <a:xfrm>
          <a:off x="0" y="0"/>
          <a:ext cx="0" cy="0"/>
          <a:chOff x="0" y="0"/>
          <a:chExt cx="0" cy="0"/>
        </a:xfrm>
      </p:grpSpPr>
      <p:sp>
        <p:nvSpPr>
          <p:cNvPr id="6" name="Text Placeholder 2"/>
          <p:cNvSpPr>
            <a:spLocks noGrp="1"/>
          </p:cNvSpPr>
          <p:nvPr>
            <p:ph type="body" idx="15" hasCustomPrompt="1"/>
          </p:nvPr>
        </p:nvSpPr>
        <p:spPr>
          <a:xfrm>
            <a:off x="453551" y="892110"/>
            <a:ext cx="11337949" cy="965607"/>
          </a:xfrm>
          <a:prstGeom prst="rect">
            <a:avLst/>
          </a:prstGeom>
        </p:spPr>
        <p:txBody>
          <a:bodyPr anchor="b"/>
          <a:lstStyle>
            <a:lvl1pPr marL="0" indent="0" algn="l">
              <a:lnSpc>
                <a:spcPct val="90000"/>
              </a:lnSpc>
              <a:buNone/>
              <a:defRPr lang="en-US" sz="4267" b="0" kern="1200" dirty="0" smtClean="0">
                <a:solidFill>
                  <a:schemeClr val="tx1">
                    <a:lumMod val="85000"/>
                    <a:lumOff val="15000"/>
                  </a:schemeClr>
                </a:solidFill>
                <a:latin typeface="Arial" panose="020B0604020202020204" pitchFamily="34" charset="0"/>
                <a:ea typeface="MS PGothic" pitchFamily="34" charset="-128"/>
                <a:cs typeface="Arial" panose="020B0604020202020204" pitchFamily="34" charset="0"/>
                <a:sym typeface="Gill San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Title styles</a:t>
            </a:r>
          </a:p>
        </p:txBody>
      </p:sp>
      <p:sp>
        <p:nvSpPr>
          <p:cNvPr id="4" name="Text Placeholder 2"/>
          <p:cNvSpPr>
            <a:spLocks noGrp="1"/>
          </p:cNvSpPr>
          <p:nvPr>
            <p:ph type="body" idx="12" hasCustomPrompt="1"/>
          </p:nvPr>
        </p:nvSpPr>
        <p:spPr>
          <a:xfrm>
            <a:off x="453551" y="2171643"/>
            <a:ext cx="11337949" cy="1024128"/>
          </a:xfrm>
          <a:prstGeom prst="rect">
            <a:avLst/>
          </a:prstGeom>
        </p:spPr>
        <p:txBody>
          <a:bodyPr anchor="t"/>
          <a:lstStyle>
            <a:lvl1pPr marL="0" indent="0" algn="l">
              <a:spcBef>
                <a:spcPts val="0"/>
              </a:spcBef>
              <a:buNone/>
              <a:defRPr sz="3733" b="0" i="0">
                <a:solidFill>
                  <a:schemeClr val="tx1">
                    <a:lumMod val="85000"/>
                    <a:lumOff val="15000"/>
                  </a:schemeClr>
                </a:solidFill>
                <a:latin typeface="Calibri Light" panose="020F0302020204030204" pitchFamily="34" charset="0"/>
                <a:cs typeface="Arial" panose="020B0604020202020204"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dirty="0"/>
              <a:t>Click to edit Master text styles</a:t>
            </a:r>
            <a:br>
              <a:rPr lang="en-US" dirty="0"/>
            </a:br>
            <a:r>
              <a:rPr lang="en-US" dirty="0"/>
              <a:t>line two will look like this</a:t>
            </a:r>
          </a:p>
          <a:p>
            <a:pPr lvl="0"/>
            <a:endParaRPr lang="en-US" dirty="0"/>
          </a:p>
          <a:p>
            <a:pPr lvl="0"/>
            <a:endParaRPr lang="en-US" dirty="0"/>
          </a:p>
        </p:txBody>
      </p:sp>
      <p:sp>
        <p:nvSpPr>
          <p:cNvPr id="5" name="Rectangle 4"/>
          <p:cNvSpPr/>
          <p:nvPr userDrawn="1"/>
        </p:nvSpPr>
        <p:spPr bwMode="auto">
          <a:xfrm>
            <a:off x="280680" y="6499476"/>
            <a:ext cx="379721" cy="254365"/>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1219170" rtl="0" eaLnBrk="1" fontAlgn="base" latinLnBrk="0" hangingPunct="1">
              <a:lnSpc>
                <a:spcPct val="90000"/>
              </a:lnSpc>
              <a:spcBef>
                <a:spcPct val="0"/>
              </a:spcBef>
              <a:spcAft>
                <a:spcPct val="0"/>
              </a:spcAft>
              <a:buClrTx/>
              <a:buSzTx/>
              <a:buFontTx/>
              <a:buNone/>
              <a:tabLst/>
            </a:pPr>
            <a:endParaRPr kumimoji="0" lang="en-US" sz="2667" b="0" i="0" u="none" strike="noStrike" cap="none" normalizeH="0" baseline="0" dirty="0">
              <a:ln>
                <a:noFill/>
              </a:ln>
              <a:solidFill>
                <a:srgbClr val="191919"/>
              </a:solidFill>
              <a:effectLst/>
              <a:latin typeface="HelvNeue Light for IBM" pitchFamily="34" charset="0"/>
            </a:endParaRPr>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543655" y="3360458"/>
            <a:ext cx="9247844" cy="2990455"/>
          </a:xfrm>
          <a:prstGeom prst="rect">
            <a:avLst/>
          </a:prstGeom>
        </p:spPr>
      </p:pic>
    </p:spTree>
    <p:extLst>
      <p:ext uri="{BB962C8B-B14F-4D97-AF65-F5344CB8AC3E}">
        <p14:creationId xmlns:p14="http://schemas.microsoft.com/office/powerpoint/2010/main" val="3450542398"/>
      </p:ext>
    </p:extLst>
  </p:cSld>
  <p:clrMapOvr>
    <a:masterClrMapping/>
  </p:clrMapOvr>
  <p:extLst mod="1">
    <p:ext uri="{DCECCB84-F9BA-43D5-87BE-67443E8EF086}">
      <p15:sldGuideLst xmlns:p15="http://schemas.microsoft.com/office/powerpoint/2012/main">
        <p15:guide id="1" orient="horz" pos="1896">
          <p15:clr>
            <a:srgbClr val="FBAE40"/>
          </p15:clr>
        </p15:guide>
        <p15:guide id="2" pos="26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D67839-D8B9-4ACA-9C99-FFB60644C122}" type="datetime1">
              <a:rPr lang="en-US" smtClean="0">
                <a:solidFill>
                  <a:srgbClr val="ACD433"/>
                </a:solidFill>
              </a:rPr>
              <a:pPr/>
              <a:t>6/24/2017</a:t>
            </a:fld>
            <a:endParaRPr lang="en-US" dirty="0">
              <a:solidFill>
                <a:srgbClr val="ACD433"/>
              </a:solidFill>
            </a:endParaRPr>
          </a:p>
        </p:txBody>
      </p:sp>
      <p:sp>
        <p:nvSpPr>
          <p:cNvPr id="6" name="Footer Placeholder 5"/>
          <p:cNvSpPr>
            <a:spLocks noGrp="1"/>
          </p:cNvSpPr>
          <p:nvPr>
            <p:ph type="ftr" sz="quarter" idx="11"/>
          </p:nvPr>
        </p:nvSpPr>
        <p:spPr/>
        <p:txBody>
          <a:bodyPr/>
          <a:lstStyle/>
          <a:p>
            <a:endParaRPr lang="en-US" dirty="0">
              <a:solidFill>
                <a:srgbClr val="ACD433"/>
              </a:solidFill>
            </a:endParaRPr>
          </a:p>
        </p:txBody>
      </p:sp>
      <p:sp>
        <p:nvSpPr>
          <p:cNvPr id="7" name="Slide Number Placeholder 6"/>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0235666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2" descr="ThankYou_Graphi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622" y="758022"/>
            <a:ext cx="10342033" cy="5467351"/>
          </a:xfrm>
          <a:prstGeom prst="rect">
            <a:avLst/>
          </a:prstGeom>
          <a:noFill/>
          <a:ln w="9525">
            <a:noFill/>
            <a:miter lim="800000"/>
            <a:headEnd/>
            <a:tailEnd/>
          </a:ln>
        </p:spPr>
      </p:pic>
      <p:sp>
        <p:nvSpPr>
          <p:cNvPr id="7" name="Footer Placeholder 8"/>
          <p:cNvSpPr>
            <a:spLocks noGrp="1" noChangeArrowheads="1"/>
          </p:cNvSpPr>
          <p:nvPr>
            <p:ph type="ftr" sz="quarter" idx="3"/>
          </p:nvPr>
        </p:nvSpPr>
        <p:spPr>
          <a:xfrm>
            <a:off x="2561197" y="6518621"/>
            <a:ext cx="6927896" cy="245535"/>
          </a:xfrm>
          <a:prstGeom prst="rect">
            <a:avLst/>
          </a:prstGeom>
          <a:ln/>
        </p:spPr>
        <p:txBody>
          <a:bodyPr/>
          <a:lstStyle>
            <a:lvl1pPr>
              <a:defRPr sz="1200"/>
            </a:lvl1pPr>
          </a:lstStyle>
          <a:p>
            <a:pPr>
              <a:defRPr/>
            </a:pPr>
            <a:r>
              <a:rPr lang="en-US" dirty="0"/>
              <a:t>IBM Confidential</a:t>
            </a:r>
          </a:p>
        </p:txBody>
      </p:sp>
    </p:spTree>
    <p:extLst>
      <p:ext uri="{BB962C8B-B14F-4D97-AF65-F5344CB8AC3E}">
        <p14:creationId xmlns:p14="http://schemas.microsoft.com/office/powerpoint/2010/main" val="32870085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243417" y="1874839"/>
            <a:ext cx="11582400" cy="4479925"/>
          </a:xfrm>
        </p:spPr>
        <p:txBody>
          <a:bodyPr/>
          <a:lstStyle/>
          <a:p>
            <a:pPr lvl="0"/>
            <a:endParaRPr lang="en-US" noProof="0" dirty="0"/>
          </a:p>
        </p:txBody>
      </p:sp>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38706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D6B0D6-6857-411D-828B-CE11B056E251}" type="datetime1">
              <a:rPr lang="en-US" smtClean="0">
                <a:solidFill>
                  <a:srgbClr val="ACD433"/>
                </a:solidFill>
              </a:rPr>
              <a:pPr/>
              <a:t>6/24/2017</a:t>
            </a:fld>
            <a:endParaRPr lang="en-US" dirty="0">
              <a:solidFill>
                <a:srgbClr val="ACD433"/>
              </a:solidFill>
            </a:endParaRPr>
          </a:p>
        </p:txBody>
      </p:sp>
      <p:sp>
        <p:nvSpPr>
          <p:cNvPr id="8" name="Footer Placeholder 7"/>
          <p:cNvSpPr>
            <a:spLocks noGrp="1"/>
          </p:cNvSpPr>
          <p:nvPr>
            <p:ph type="ftr" sz="quarter" idx="11"/>
          </p:nvPr>
        </p:nvSpPr>
        <p:spPr/>
        <p:txBody>
          <a:bodyPr/>
          <a:lstStyle/>
          <a:p>
            <a:endParaRPr lang="en-US" dirty="0">
              <a:solidFill>
                <a:srgbClr val="ACD433"/>
              </a:solidFill>
            </a:endParaRPr>
          </a:p>
        </p:txBody>
      </p:sp>
      <p:sp>
        <p:nvSpPr>
          <p:cNvPr id="9" name="Slide Number Placeholder 8"/>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38143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FAA4445-540A-42BF-9096-F447FEA6A161}" type="datetime1">
              <a:rPr lang="en-US" smtClean="0">
                <a:solidFill>
                  <a:srgbClr val="ACD433"/>
                </a:solidFill>
              </a:rPr>
              <a:pPr/>
              <a:t>6/24/2017</a:t>
            </a:fld>
            <a:endParaRPr lang="en-US" dirty="0">
              <a:solidFill>
                <a:srgbClr val="ACD433"/>
              </a:solidFill>
            </a:endParaRPr>
          </a:p>
        </p:txBody>
      </p:sp>
      <p:sp>
        <p:nvSpPr>
          <p:cNvPr id="4" name="Footer Placeholder 3"/>
          <p:cNvSpPr>
            <a:spLocks noGrp="1"/>
          </p:cNvSpPr>
          <p:nvPr>
            <p:ph type="ftr" sz="quarter" idx="11"/>
          </p:nvPr>
        </p:nvSpPr>
        <p:spPr/>
        <p:txBody>
          <a:bodyPr/>
          <a:lstStyle/>
          <a:p>
            <a:endParaRPr lang="en-US" dirty="0">
              <a:solidFill>
                <a:srgbClr val="ACD433"/>
              </a:solidFill>
            </a:endParaRPr>
          </a:p>
        </p:txBody>
      </p:sp>
      <p:sp>
        <p:nvSpPr>
          <p:cNvPr id="5" name="Slide Number Placeholder 4"/>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9726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6C99AC-C980-43E2-8F2E-2F7EFECA734D}" type="datetime1">
              <a:rPr lang="en-US" smtClean="0">
                <a:solidFill>
                  <a:srgbClr val="ACD433"/>
                </a:solidFill>
              </a:rPr>
              <a:pPr/>
              <a:t>6/24/2017</a:t>
            </a:fld>
            <a:endParaRPr lang="en-US" dirty="0">
              <a:solidFill>
                <a:srgbClr val="ACD433"/>
              </a:solidFill>
            </a:endParaRPr>
          </a:p>
        </p:txBody>
      </p:sp>
      <p:sp>
        <p:nvSpPr>
          <p:cNvPr id="3" name="Footer Placeholder 2"/>
          <p:cNvSpPr>
            <a:spLocks noGrp="1"/>
          </p:cNvSpPr>
          <p:nvPr>
            <p:ph type="ftr" sz="quarter" idx="11"/>
          </p:nvPr>
        </p:nvSpPr>
        <p:spPr/>
        <p:txBody>
          <a:bodyPr/>
          <a:lstStyle/>
          <a:p>
            <a:endParaRPr lang="en-US" dirty="0">
              <a:solidFill>
                <a:srgbClr val="ACD433"/>
              </a:solidFill>
            </a:endParaRP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532677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46CE8D-77B5-42A2-80A0-1BEADD59AD80}" type="datetime1">
              <a:rPr lang="en-US" smtClean="0">
                <a:solidFill>
                  <a:srgbClr val="ACD433"/>
                </a:solidFill>
              </a:rPr>
              <a:pPr/>
              <a:t>6/24/2017</a:t>
            </a:fld>
            <a:endParaRPr lang="en-US" dirty="0">
              <a:solidFill>
                <a:srgbClr val="ACD433"/>
              </a:solidFill>
            </a:endParaRPr>
          </a:p>
        </p:txBody>
      </p:sp>
      <p:sp>
        <p:nvSpPr>
          <p:cNvPr id="6" name="Footer Placeholder 5"/>
          <p:cNvSpPr>
            <a:spLocks noGrp="1"/>
          </p:cNvSpPr>
          <p:nvPr>
            <p:ph type="ftr" sz="quarter" idx="11"/>
          </p:nvPr>
        </p:nvSpPr>
        <p:spPr/>
        <p:txBody>
          <a:bodyPr/>
          <a:lstStyle/>
          <a:p>
            <a:endParaRPr lang="en-US" dirty="0">
              <a:solidFill>
                <a:srgbClr val="ACD433"/>
              </a:solidFill>
            </a:endParaRP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63839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24B0CB1-C20C-4724-872F-878D9206A719}" type="datetime1">
              <a:rPr lang="en-US" smtClean="0">
                <a:solidFill>
                  <a:srgbClr val="ACD433"/>
                </a:solidFill>
              </a:rPr>
              <a:pPr/>
              <a:t>6/24/2017</a:t>
            </a:fld>
            <a:endParaRPr lang="en-US" dirty="0">
              <a:solidFill>
                <a:srgbClr val="ACD433"/>
              </a:solidFill>
            </a:endParaRPr>
          </a:p>
        </p:txBody>
      </p:sp>
      <p:sp>
        <p:nvSpPr>
          <p:cNvPr id="6" name="Footer Placeholder 5"/>
          <p:cNvSpPr>
            <a:spLocks noGrp="1"/>
          </p:cNvSpPr>
          <p:nvPr>
            <p:ph type="ftr" sz="quarter" idx="11"/>
          </p:nvPr>
        </p:nvSpPr>
        <p:spPr/>
        <p:txBody>
          <a:bodyPr/>
          <a:lstStyle/>
          <a:p>
            <a:endParaRPr lang="en-US" dirty="0">
              <a:solidFill>
                <a:srgbClr val="ACD433"/>
              </a:solidFill>
            </a:endParaRP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93082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image" Target="../media/image2.gif"/><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9905E04C-55D0-470B-B2F5-D08FFF141527}" type="datetime1">
              <a:rPr lang="en-US" smtClean="0">
                <a:solidFill>
                  <a:srgbClr val="ACD433"/>
                </a:solidFill>
              </a:rPr>
              <a:pPr/>
              <a:t>6/24/2017</a:t>
            </a:fld>
            <a:endParaRPr lang="en-US" dirty="0">
              <a:solidFill>
                <a:srgbClr val="ACD433"/>
              </a:solidFill>
            </a:endParaRPr>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dirty="0">
              <a:solidFill>
                <a:srgbClr val="ACD433"/>
              </a:solidFill>
            </a:endParaRPr>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B9EEBC82-3FCC-46C3-870B-6BEC932561D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945253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7587" name="Rectangle 3"/>
          <p:cNvSpPr>
            <a:spLocks noGrp="1" noChangeArrowheads="1"/>
          </p:cNvSpPr>
          <p:nvPr>
            <p:ph type="body" idx="1"/>
          </p:nvPr>
        </p:nvSpPr>
        <p:spPr bwMode="auto">
          <a:xfrm>
            <a:off x="438153" y="1362075"/>
            <a:ext cx="11273367" cy="49625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 (avoid using this)</a:t>
            </a:r>
          </a:p>
        </p:txBody>
      </p:sp>
      <p:sp>
        <p:nvSpPr>
          <p:cNvPr id="67597" name="Rectangle 13"/>
          <p:cNvSpPr>
            <a:spLocks noGrp="1" noChangeArrowheads="1"/>
          </p:cNvSpPr>
          <p:nvPr>
            <p:ph type="title"/>
          </p:nvPr>
        </p:nvSpPr>
        <p:spPr bwMode="auto">
          <a:xfrm>
            <a:off x="438151" y="35515"/>
            <a:ext cx="11582400" cy="1181863"/>
          </a:xfrm>
          <a:prstGeom prst="rect">
            <a:avLst/>
          </a:prstGeom>
          <a:noFill/>
          <a:ln w="9525">
            <a:noFill/>
            <a:miter lim="800000"/>
            <a:headEnd/>
            <a:tailEnd/>
          </a:ln>
          <a:effectLst/>
        </p:spPr>
        <p:txBody>
          <a:bodyPr vert="horz" wrap="square" lIns="0" tIns="0" rIns="0" bIns="0" numCol="1" anchor="b" anchorCtr="0" compatLnSpc="1">
            <a:prstTxWarp prst="textNoShape">
              <a:avLst/>
            </a:prstTxWarp>
            <a:normAutofit/>
          </a:bodyPr>
          <a:lstStyle/>
          <a:p>
            <a:pPr lvl="0"/>
            <a:r>
              <a:rPr lang="en-US"/>
              <a:t>Click to edit Master title style</a:t>
            </a:r>
            <a:endParaRPr lang="en-US" dirty="0"/>
          </a:p>
        </p:txBody>
      </p:sp>
      <p:sp>
        <p:nvSpPr>
          <p:cNvPr id="7" name="Rectangle 6"/>
          <p:cNvSpPr>
            <a:spLocks noChangeArrowheads="1"/>
          </p:cNvSpPr>
          <p:nvPr/>
        </p:nvSpPr>
        <p:spPr bwMode="black">
          <a:xfrm>
            <a:off x="9892323" y="6500630"/>
            <a:ext cx="1931559" cy="32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2767" tIns="61384" rIns="122767" bIns="61384"/>
          <a:lstStyle>
            <a:lvl1pPr eaLnBrk="0" hangingPunct="0">
              <a:defRPr sz="2200">
                <a:solidFill>
                  <a:srgbClr val="000000"/>
                </a:solidFill>
                <a:latin typeface="Gill Sans"/>
                <a:ea typeface="ヒラギノ角ゴ ProN W3"/>
                <a:cs typeface="ヒラギノ角ゴ ProN W3"/>
                <a:sym typeface="Gill Sans"/>
              </a:defRPr>
            </a:lvl1pPr>
            <a:lvl2pPr marL="742950" indent="-285750" eaLnBrk="0" hangingPunct="0">
              <a:defRPr sz="2200">
                <a:solidFill>
                  <a:srgbClr val="000000"/>
                </a:solidFill>
                <a:latin typeface="Gill Sans"/>
                <a:ea typeface="ヒラギノ角ゴ ProN W3"/>
                <a:cs typeface="ヒラギノ角ゴ ProN W3"/>
                <a:sym typeface="Gill Sans"/>
              </a:defRPr>
            </a:lvl2pPr>
            <a:lvl3pPr marL="1143000" indent="-228600" eaLnBrk="0" hangingPunct="0">
              <a:defRPr sz="2200">
                <a:solidFill>
                  <a:srgbClr val="000000"/>
                </a:solidFill>
                <a:latin typeface="Gill Sans"/>
                <a:ea typeface="ヒラギノ角ゴ ProN W3"/>
                <a:cs typeface="ヒラギノ角ゴ ProN W3"/>
                <a:sym typeface="Gill Sans"/>
              </a:defRPr>
            </a:lvl3pPr>
            <a:lvl4pPr marL="1600200" indent="-228600" eaLnBrk="0" hangingPunct="0">
              <a:defRPr sz="2200">
                <a:solidFill>
                  <a:srgbClr val="000000"/>
                </a:solidFill>
                <a:latin typeface="Gill Sans"/>
                <a:ea typeface="ヒラギノ角ゴ ProN W3"/>
                <a:cs typeface="ヒラギノ角ゴ ProN W3"/>
                <a:sym typeface="Gill Sans"/>
              </a:defRPr>
            </a:lvl4pPr>
            <a:lvl5pPr marL="2057400" indent="-228600" eaLnBrk="0" hangingPunct="0">
              <a:defRPr sz="2200">
                <a:solidFill>
                  <a:srgbClr val="000000"/>
                </a:solidFill>
                <a:latin typeface="Gill Sans"/>
                <a:ea typeface="ヒラギノ角ゴ ProN W3"/>
                <a:cs typeface="ヒラギノ角ゴ ProN W3"/>
                <a:sym typeface="Gill Sans"/>
              </a:defRPr>
            </a:lvl5pPr>
            <a:lvl6pPr marL="25146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6pPr>
            <a:lvl7pPr marL="29718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7pPr>
            <a:lvl8pPr marL="34290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8pPr>
            <a:lvl9pPr marL="38862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9pPr>
          </a:lstStyle>
          <a:p>
            <a:pPr algn="r" eaLnBrk="1" hangingPunct="1">
              <a:defRPr/>
            </a:pPr>
            <a:r>
              <a:rPr lang="en-US" altLang="en-US" sz="1200" dirty="0">
                <a:solidFill>
                  <a:srgbClr val="6D6E70"/>
                </a:solidFill>
                <a:latin typeface="Arial" panose="020B0604020202020204" pitchFamily="34" charset="0"/>
                <a:cs typeface="Arial" panose="020B0604020202020204" pitchFamily="34" charset="0"/>
              </a:rPr>
              <a:t>© 2017 IBM Corporation</a:t>
            </a:r>
          </a:p>
        </p:txBody>
      </p:sp>
      <p:sp>
        <p:nvSpPr>
          <p:cNvPr id="8" name="Text Box 13"/>
          <p:cNvSpPr txBox="1">
            <a:spLocks noChangeArrowheads="1"/>
          </p:cNvSpPr>
          <p:nvPr/>
        </p:nvSpPr>
        <p:spPr bwMode="auto">
          <a:xfrm rot="16200000">
            <a:off x="10732631" y="5652182"/>
            <a:ext cx="2638621"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p>
            <a:pPr algn="ctr" eaLnBrk="1" hangingPunct="1">
              <a:lnSpc>
                <a:spcPct val="90000"/>
              </a:lnSpc>
              <a:spcBef>
                <a:spcPct val="50000"/>
              </a:spcBef>
              <a:defRPr/>
            </a:pPr>
            <a:r>
              <a:rPr lang="en-US" sz="1200" b="0" dirty="0">
                <a:solidFill>
                  <a:srgbClr val="6D6E70"/>
                </a:solidFill>
                <a:effectLst/>
                <a:latin typeface="Arial" panose="020B0604020202020204" pitchFamily="34" charset="0"/>
                <a:cs typeface="Arial" panose="020B0604020202020204" pitchFamily="34" charset="0"/>
              </a:rPr>
              <a:t>IT Economics</a:t>
            </a:r>
          </a:p>
        </p:txBody>
      </p:sp>
      <p:sp>
        <p:nvSpPr>
          <p:cNvPr id="4" name="TextBox 3"/>
          <p:cNvSpPr txBox="1"/>
          <p:nvPr userDrawn="1"/>
        </p:nvSpPr>
        <p:spPr>
          <a:xfrm>
            <a:off x="327469" y="6489302"/>
            <a:ext cx="372218" cy="276999"/>
          </a:xfrm>
          <a:prstGeom prst="rect">
            <a:avLst/>
          </a:prstGeom>
          <a:noFill/>
        </p:spPr>
        <p:txBody>
          <a:bodyPr wrap="none" rtlCol="0">
            <a:spAutoFit/>
          </a:bodyPr>
          <a:lstStyle/>
          <a:p>
            <a:fld id="{EB6EB079-6964-4F03-BA3F-BA0883B45C7A}" type="slidenum">
              <a:rPr lang="en-US" sz="1200" b="0" smtClean="0">
                <a:solidFill>
                  <a:srgbClr val="6D6E70"/>
                </a:solidFill>
                <a:latin typeface="Arial" panose="020B0604020202020204" pitchFamily="34" charset="0"/>
                <a:cs typeface="Arial" panose="020B0604020202020204" pitchFamily="34" charset="0"/>
              </a:rPr>
              <a:t>‹#›</a:t>
            </a:fld>
            <a:endParaRPr lang="en-US" sz="1200" b="0" dirty="0">
              <a:solidFill>
                <a:srgbClr val="6D6E70"/>
              </a:solidFill>
              <a:latin typeface="Arial" panose="020B0604020202020204" pitchFamily="34" charset="0"/>
              <a:cs typeface="Arial" panose="020B0604020202020204" pitchFamily="34" charset="0"/>
            </a:endParaRPr>
          </a:p>
        </p:txBody>
      </p:sp>
      <p:pic>
        <p:nvPicPr>
          <p:cNvPr id="1026" name="Picture 2" descr="http://www.segelsoft.com/wp-content/uploads/2011/02/ibm-logo.gif"/>
          <p:cNvPicPr>
            <a:picLocks noChangeAspect="1" noChangeArrowheads="1"/>
          </p:cNvPicPr>
          <p:nvPr userDrawn="1"/>
        </p:nvPicPr>
        <p:blipFill>
          <a:blip r:embed="rId26" cstate="print">
            <a:extLst>
              <a:ext uri="{28A0092B-C50C-407E-A947-70E740481C1C}">
                <a14:useLocalDpi xmlns:a14="http://schemas.microsoft.com/office/drawing/2010/main" val="0"/>
              </a:ext>
            </a:extLst>
          </a:blip>
          <a:srcRect/>
          <a:stretch>
            <a:fillRect/>
          </a:stretch>
        </p:blipFill>
        <p:spPr bwMode="auto">
          <a:xfrm>
            <a:off x="11446659" y="17541"/>
            <a:ext cx="657907" cy="307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38538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Lst>
  <p:hf sldNum="0" hdr="0" dt="0"/>
  <p:txStyles>
    <p:titleStyle>
      <a:lvl1pPr algn="l" rtl="0" eaLnBrk="1" fontAlgn="base" hangingPunct="1">
        <a:lnSpc>
          <a:spcPct val="90000"/>
        </a:lnSpc>
        <a:spcBef>
          <a:spcPct val="0"/>
        </a:spcBef>
        <a:spcAft>
          <a:spcPct val="0"/>
        </a:spcAft>
        <a:tabLst>
          <a:tab pos="1295368" algn="l"/>
        </a:tabLst>
        <a:defRPr sz="3733" baseline="0">
          <a:solidFill>
            <a:schemeClr val="tx1"/>
          </a:solidFill>
          <a:latin typeface="Arial" panose="020B0604020202020204" pitchFamily="34" charset="0"/>
          <a:ea typeface="+mj-ea"/>
          <a:cs typeface="Arial" pitchFamily="34" charset="0"/>
        </a:defRPr>
      </a:lvl1pPr>
      <a:lvl2pPr algn="l" rtl="0" eaLnBrk="1" fontAlgn="base" hangingPunct="1">
        <a:lnSpc>
          <a:spcPct val="90000"/>
        </a:lnSpc>
        <a:spcBef>
          <a:spcPct val="0"/>
        </a:spcBef>
        <a:spcAft>
          <a:spcPct val="0"/>
        </a:spcAft>
        <a:defRPr sz="3733">
          <a:solidFill>
            <a:srgbClr val="191919"/>
          </a:solidFill>
          <a:latin typeface="HelvNeue Light for IBM" pitchFamily="34" charset="0"/>
        </a:defRPr>
      </a:lvl2pPr>
      <a:lvl3pPr algn="l" rtl="0" eaLnBrk="1" fontAlgn="base" hangingPunct="1">
        <a:lnSpc>
          <a:spcPct val="90000"/>
        </a:lnSpc>
        <a:spcBef>
          <a:spcPct val="0"/>
        </a:spcBef>
        <a:spcAft>
          <a:spcPct val="0"/>
        </a:spcAft>
        <a:defRPr sz="3733">
          <a:solidFill>
            <a:srgbClr val="191919"/>
          </a:solidFill>
          <a:latin typeface="HelvNeue Light for IBM" pitchFamily="34" charset="0"/>
        </a:defRPr>
      </a:lvl3pPr>
      <a:lvl4pPr algn="l" rtl="0" eaLnBrk="1" fontAlgn="base" hangingPunct="1">
        <a:lnSpc>
          <a:spcPct val="90000"/>
        </a:lnSpc>
        <a:spcBef>
          <a:spcPct val="0"/>
        </a:spcBef>
        <a:spcAft>
          <a:spcPct val="0"/>
        </a:spcAft>
        <a:defRPr sz="3733">
          <a:solidFill>
            <a:srgbClr val="191919"/>
          </a:solidFill>
          <a:latin typeface="HelvNeue Light for IBM" pitchFamily="34" charset="0"/>
        </a:defRPr>
      </a:lvl4pPr>
      <a:lvl5pPr algn="l" rtl="0" eaLnBrk="1" fontAlgn="base" hangingPunct="1">
        <a:lnSpc>
          <a:spcPct val="90000"/>
        </a:lnSpc>
        <a:spcBef>
          <a:spcPct val="0"/>
        </a:spcBef>
        <a:spcAft>
          <a:spcPct val="0"/>
        </a:spcAft>
        <a:defRPr sz="3733">
          <a:solidFill>
            <a:srgbClr val="191919"/>
          </a:solidFill>
          <a:latin typeface="HelvNeue Light for IBM" pitchFamily="34" charset="0"/>
        </a:defRPr>
      </a:lvl5pPr>
      <a:lvl6pPr marL="609585" algn="l" rtl="0" eaLnBrk="1" fontAlgn="base" hangingPunct="1">
        <a:lnSpc>
          <a:spcPct val="90000"/>
        </a:lnSpc>
        <a:spcBef>
          <a:spcPct val="0"/>
        </a:spcBef>
        <a:spcAft>
          <a:spcPct val="0"/>
        </a:spcAft>
        <a:defRPr sz="3733">
          <a:solidFill>
            <a:srgbClr val="191919"/>
          </a:solidFill>
          <a:latin typeface="HelvNeue Light for IBM" pitchFamily="34" charset="0"/>
        </a:defRPr>
      </a:lvl6pPr>
      <a:lvl7pPr marL="1219170" algn="l" rtl="0" eaLnBrk="1" fontAlgn="base" hangingPunct="1">
        <a:lnSpc>
          <a:spcPct val="90000"/>
        </a:lnSpc>
        <a:spcBef>
          <a:spcPct val="0"/>
        </a:spcBef>
        <a:spcAft>
          <a:spcPct val="0"/>
        </a:spcAft>
        <a:defRPr sz="3733">
          <a:solidFill>
            <a:srgbClr val="191919"/>
          </a:solidFill>
          <a:latin typeface="HelvNeue Light for IBM" pitchFamily="34" charset="0"/>
        </a:defRPr>
      </a:lvl7pPr>
      <a:lvl8pPr marL="1828754" algn="l" rtl="0" eaLnBrk="1" fontAlgn="base" hangingPunct="1">
        <a:lnSpc>
          <a:spcPct val="90000"/>
        </a:lnSpc>
        <a:spcBef>
          <a:spcPct val="0"/>
        </a:spcBef>
        <a:spcAft>
          <a:spcPct val="0"/>
        </a:spcAft>
        <a:defRPr sz="3733">
          <a:solidFill>
            <a:srgbClr val="191919"/>
          </a:solidFill>
          <a:latin typeface="HelvNeue Light for IBM" pitchFamily="34" charset="0"/>
        </a:defRPr>
      </a:lvl8pPr>
      <a:lvl9pPr marL="2438339" algn="l" rtl="0" eaLnBrk="1" fontAlgn="base" hangingPunct="1">
        <a:lnSpc>
          <a:spcPct val="90000"/>
        </a:lnSpc>
        <a:spcBef>
          <a:spcPct val="0"/>
        </a:spcBef>
        <a:spcAft>
          <a:spcPct val="0"/>
        </a:spcAft>
        <a:defRPr sz="3733">
          <a:solidFill>
            <a:srgbClr val="191919"/>
          </a:solidFill>
          <a:latin typeface="HelvNeue Light for IBM" pitchFamily="34" charset="0"/>
        </a:defRPr>
      </a:lvl9pPr>
    </p:titleStyle>
    <p:bodyStyle>
      <a:lvl1pPr marL="226478" indent="-226478" algn="l" rtl="0" eaLnBrk="1" fontAlgn="base" hangingPunct="1">
        <a:spcBef>
          <a:spcPts val="0"/>
        </a:spcBef>
        <a:spcAft>
          <a:spcPct val="0"/>
        </a:spcAft>
        <a:buClr>
          <a:srgbClr val="6D6E70"/>
        </a:buClr>
        <a:buSzPct val="90000"/>
        <a:buFont typeface="Wingdings" pitchFamily="2" charset="2"/>
        <a:buChar char="§"/>
        <a:defRPr sz="3200">
          <a:solidFill>
            <a:srgbClr val="1C1C1C"/>
          </a:solidFill>
          <a:latin typeface="Calibri Light" panose="020F0302020204030204" pitchFamily="34" charset="0"/>
          <a:ea typeface="+mn-ea"/>
          <a:cs typeface="Arial" pitchFamily="34" charset="0"/>
        </a:defRPr>
      </a:lvl1pPr>
      <a:lvl2pPr marL="609585" indent="-226478" algn="l" rtl="0" eaLnBrk="1" fontAlgn="base" hangingPunct="1">
        <a:spcBef>
          <a:spcPct val="0"/>
        </a:spcBef>
        <a:spcAft>
          <a:spcPct val="0"/>
        </a:spcAft>
        <a:buClr>
          <a:srgbClr val="6D6E70"/>
        </a:buClr>
        <a:buSzPct val="90000"/>
        <a:buFont typeface="Arial" charset="0"/>
        <a:buChar char="–"/>
        <a:defRPr sz="2667">
          <a:solidFill>
            <a:srgbClr val="1C1C1C"/>
          </a:solidFill>
          <a:latin typeface="Calibri Light" panose="020F0302020204030204" pitchFamily="34" charset="0"/>
          <a:cs typeface="Arial" pitchFamily="34" charset="0"/>
        </a:defRPr>
      </a:lvl2pPr>
      <a:lvl3pPr marL="836063" indent="-148163" algn="l" rtl="0" eaLnBrk="1" fontAlgn="base" hangingPunct="1">
        <a:spcBef>
          <a:spcPct val="0"/>
        </a:spcBef>
        <a:spcAft>
          <a:spcPct val="0"/>
        </a:spcAft>
        <a:buClr>
          <a:srgbClr val="6D6E70"/>
        </a:buClr>
        <a:buSzPct val="90000"/>
        <a:buFont typeface="Arial" panose="020B0604020202020204" pitchFamily="34" charset="0"/>
        <a:buChar char="•"/>
        <a:defRPr sz="2400">
          <a:solidFill>
            <a:srgbClr val="1C1C1C"/>
          </a:solidFill>
          <a:latin typeface="Calibri Light" panose="020F0302020204030204" pitchFamily="34" charset="0"/>
          <a:cs typeface="Arial" pitchFamily="34" charset="0"/>
        </a:defRPr>
      </a:lvl3pPr>
      <a:lvl4pPr marL="1147205" indent="-154513" algn="l" rtl="0" eaLnBrk="1" fontAlgn="base" hangingPunct="1">
        <a:spcBef>
          <a:spcPts val="0"/>
        </a:spcBef>
        <a:spcAft>
          <a:spcPct val="0"/>
        </a:spcAft>
        <a:buClr>
          <a:srgbClr val="6D6E70"/>
        </a:buClr>
        <a:buFont typeface="Arial" panose="020B0604020202020204" pitchFamily="34" charset="0"/>
        <a:buChar char="◦"/>
        <a:defRPr sz="2133" baseline="0">
          <a:solidFill>
            <a:srgbClr val="1C1C1C"/>
          </a:solidFill>
          <a:latin typeface="Calibri Light" panose="020F0302020204030204" pitchFamily="34" charset="0"/>
        </a:defRPr>
      </a:lvl4pPr>
      <a:lvl5pPr marL="1295368" indent="-152396" algn="l" rtl="0" eaLnBrk="1" fontAlgn="base" hangingPunct="1">
        <a:spcBef>
          <a:spcPct val="20000"/>
        </a:spcBef>
        <a:spcAft>
          <a:spcPct val="0"/>
        </a:spcAft>
        <a:buClr>
          <a:schemeClr val="bg1">
            <a:lumMod val="65000"/>
          </a:schemeClr>
        </a:buClr>
        <a:buFont typeface="Arial" panose="020B0604020202020204" pitchFamily="34" charset="0"/>
        <a:buChar char="▫"/>
        <a:defRPr sz="1867">
          <a:solidFill>
            <a:srgbClr val="1C1C1C"/>
          </a:solidFill>
          <a:latin typeface="Calibri Light" panose="020F0302020204030204" pitchFamily="34" charset="0"/>
        </a:defRPr>
      </a:lvl5pPr>
      <a:lvl6pPr marL="2662700" indent="-218012" algn="l" rtl="0" eaLnBrk="1" fontAlgn="base" hangingPunct="1">
        <a:spcBef>
          <a:spcPct val="20000"/>
        </a:spcBef>
        <a:spcAft>
          <a:spcPct val="0"/>
        </a:spcAft>
        <a:buClr>
          <a:schemeClr val="bg1"/>
        </a:buClr>
        <a:buChar char="»"/>
        <a:defRPr sz="2133">
          <a:solidFill>
            <a:schemeClr val="bg1"/>
          </a:solidFill>
          <a:latin typeface="Arial" charset="0"/>
        </a:defRPr>
      </a:lvl6pPr>
      <a:lvl7pPr marL="3272285" indent="-218012" algn="l" rtl="0" eaLnBrk="1" fontAlgn="base" hangingPunct="1">
        <a:spcBef>
          <a:spcPct val="20000"/>
        </a:spcBef>
        <a:spcAft>
          <a:spcPct val="0"/>
        </a:spcAft>
        <a:buClr>
          <a:schemeClr val="bg1"/>
        </a:buClr>
        <a:buChar char="»"/>
        <a:defRPr sz="2133">
          <a:solidFill>
            <a:schemeClr val="bg1"/>
          </a:solidFill>
          <a:latin typeface="Arial" charset="0"/>
        </a:defRPr>
      </a:lvl7pPr>
      <a:lvl8pPr marL="3881870" indent="-218012" algn="l" rtl="0" eaLnBrk="1" fontAlgn="base" hangingPunct="1">
        <a:spcBef>
          <a:spcPct val="20000"/>
        </a:spcBef>
        <a:spcAft>
          <a:spcPct val="0"/>
        </a:spcAft>
        <a:buClr>
          <a:schemeClr val="bg1"/>
        </a:buClr>
        <a:buChar char="»"/>
        <a:defRPr sz="2133">
          <a:solidFill>
            <a:schemeClr val="bg1"/>
          </a:solidFill>
          <a:latin typeface="Arial" charset="0"/>
        </a:defRPr>
      </a:lvl8pPr>
      <a:lvl9pPr marL="4491454" indent="-218012" algn="l" rtl="0" eaLnBrk="1" fontAlgn="base" hangingPunct="1">
        <a:spcBef>
          <a:spcPct val="20000"/>
        </a:spcBef>
        <a:spcAft>
          <a:spcPct val="0"/>
        </a:spcAft>
        <a:buClr>
          <a:schemeClr val="bg1"/>
        </a:buClr>
        <a:buChar char="»"/>
        <a:defRPr sz="2133">
          <a:solidFill>
            <a:schemeClr val="bg1"/>
          </a:solidFill>
          <a:latin typeface="Arial" charset="0"/>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216">
          <p15:clr>
            <a:srgbClr val="F26B43"/>
          </p15:clr>
        </p15:guide>
        <p15:guide id="3" orient="horz" pos="516">
          <p15:clr>
            <a:srgbClr val="F26B43"/>
          </p15:clr>
        </p15:guide>
        <p15:guide id="4" orient="horz" pos="828">
          <p15:clr>
            <a:srgbClr val="F26B43"/>
          </p15:clr>
        </p15:guide>
        <p15:guide id="5" orient="horz" pos="3156">
          <p15:clr>
            <a:srgbClr val="F26B43"/>
          </p15:clr>
        </p15:guide>
        <p15:guide id="6" pos="2496">
          <p15:clr>
            <a:srgbClr val="F26B43"/>
          </p15:clr>
        </p15:guide>
        <p15:guide id="7" pos="4752">
          <p15:clr>
            <a:srgbClr val="F26B43"/>
          </p15:clr>
        </p15:guide>
        <p15:guide id="8" orient="horz" pos="29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mailto:Ken.mcmahon@ztransformationgroup.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Lb6UgPSdp0o" TargetMode="External"/><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Lb6UgPSdp0o" TargetMode="External"/><Relationship Id="rId5" Type="http://schemas.openxmlformats.org/officeDocument/2006/relationships/image" Target="../media/image19.pn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dfa@us.ibm.com"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27.png"/><Relationship Id="rId3" Type="http://schemas.openxmlformats.org/officeDocument/2006/relationships/image" Target="../media/image21.png"/><Relationship Id="rId7" Type="http://schemas.openxmlformats.org/officeDocument/2006/relationships/image" Target="../media/image24.png"/><Relationship Id="rId12"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image" Target="../media/image23.png"/><Relationship Id="rId11" Type="http://schemas.openxmlformats.org/officeDocument/2006/relationships/hyperlink" Target="mailto:IT.Economics@us.ibm.com" TargetMode="External"/><Relationship Id="rId5" Type="http://schemas.openxmlformats.org/officeDocument/2006/relationships/image" Target="../media/image20.png"/><Relationship Id="rId10" Type="http://schemas.openxmlformats.org/officeDocument/2006/relationships/hyperlink" Target="https://www.ibm.com/partnerworld/iteconomics" TargetMode="External"/><Relationship Id="rId4" Type="http://schemas.openxmlformats.org/officeDocument/2006/relationships/image" Target="../media/image22.png"/><Relationship Id="rId9" Type="http://schemas.openxmlformats.org/officeDocument/2006/relationships/hyperlink" Target="http://www.ibm.com/iteconomics"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41.xml"/><Relationship Id="rId6" Type="http://schemas.openxmlformats.org/officeDocument/2006/relationships/hyperlink" Target="https://www.ibm.com/partnerworld/iteconomics" TargetMode="External"/><Relationship Id="rId5" Type="http://schemas.openxmlformats.org/officeDocument/2006/relationships/hyperlink" Target="http://www.ibm.com/iteconomics" TargetMode="External"/><Relationship Id="rId4" Type="http://schemas.openxmlformats.org/officeDocument/2006/relationships/hyperlink" Target="mailto:ITEcon@us.ibm.co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ibmsystemsmagpowersystemsdigital.com/nxtbooks/ibmsystemsmag/ibmsystems_power_201511/index.php#/36" TargetMode="External"/><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3" Type="http://schemas.openxmlformats.org/officeDocument/2006/relationships/hyperlink" Target="mailto:Ken.mcmahon@ztransformationgroup.com"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4371" y="1945189"/>
            <a:ext cx="9043387" cy="2391262"/>
          </a:xfrm>
        </p:spPr>
        <p:txBody>
          <a:bodyPr>
            <a:normAutofit fontScale="90000"/>
          </a:bodyPr>
          <a:lstStyle/>
          <a:p>
            <a:pPr algn="ctr"/>
            <a:br>
              <a:rPr lang="en-US" sz="3600" b="1" dirty="0">
                <a:solidFill>
                  <a:schemeClr val="bg1"/>
                </a:solidFill>
                <a:latin typeface="Calibri" panose="020F0502020204030204" pitchFamily="34" charset="0"/>
              </a:rPr>
            </a:br>
            <a:r>
              <a:rPr lang="en-US" sz="3600" b="1" dirty="0">
                <a:solidFill>
                  <a:schemeClr val="bg1"/>
                </a:solidFill>
                <a:latin typeface="Calibri" panose="020F0502020204030204" pitchFamily="34" charset="0"/>
              </a:rPr>
              <a:t>z/Transformation Technology Group</a:t>
            </a:r>
            <a:br>
              <a:rPr lang="en-US" sz="2700" b="1" dirty="0">
                <a:solidFill>
                  <a:schemeClr val="bg1"/>
                </a:solidFill>
                <a:latin typeface="Calibri" panose="020F0502020204030204" pitchFamily="34" charset="0"/>
              </a:rPr>
            </a:br>
            <a:br>
              <a:rPr lang="en-US" sz="2700" b="1" dirty="0">
                <a:solidFill>
                  <a:schemeClr val="bg1"/>
                </a:solidFill>
                <a:latin typeface="Calibri" panose="020F0502020204030204" pitchFamily="34" charset="0"/>
              </a:rPr>
            </a:br>
            <a:r>
              <a:rPr lang="en-US" sz="6000" b="1" dirty="0">
                <a:solidFill>
                  <a:schemeClr val="bg1"/>
                </a:solidFill>
                <a:latin typeface="Calibri" panose="020F0502020204030204" pitchFamily="34" charset="0"/>
              </a:rPr>
              <a:t>My Company is Looking to Cut Costs in IT, Can we Save the Mainframe?</a:t>
            </a:r>
            <a:endParaRPr lang="en-US" b="1" dirty="0">
              <a:solidFill>
                <a:schemeClr val="bg1"/>
              </a:solidFill>
              <a:latin typeface="Calibri" panose="020F0502020204030204" pitchFamily="34" charset="0"/>
            </a:endParaRPr>
          </a:p>
        </p:txBody>
      </p:sp>
      <p:sp>
        <p:nvSpPr>
          <p:cNvPr id="3" name="Subtitle 2"/>
          <p:cNvSpPr>
            <a:spLocks noGrp="1"/>
          </p:cNvSpPr>
          <p:nvPr>
            <p:ph type="subTitle" idx="1"/>
          </p:nvPr>
        </p:nvSpPr>
        <p:spPr/>
        <p:txBody>
          <a:bodyPr>
            <a:normAutofit/>
          </a:bodyPr>
          <a:lstStyle/>
          <a:p>
            <a:r>
              <a:rPr lang="en-US" sz="2000" dirty="0">
                <a:solidFill>
                  <a:schemeClr val="bg1"/>
                </a:solidFill>
                <a:latin typeface="Times New Roman" panose="02020603050405020304" pitchFamily="18" charset="0"/>
                <a:ea typeface="Verdana" panose="020B0604030504040204" pitchFamily="34" charset="0"/>
                <a:cs typeface="Times New Roman" panose="02020603050405020304" pitchFamily="18" charset="0"/>
              </a:rPr>
              <a:t> </a:t>
            </a:r>
          </a:p>
        </p:txBody>
      </p:sp>
      <p:sp>
        <p:nvSpPr>
          <p:cNvPr id="4" name="AutoShape 2" descr="SolidPractice logo - Electronic Health Records"/>
          <p:cNvSpPr>
            <a:spLocks noChangeAspect="1" noChangeArrowheads="1"/>
          </p:cNvSpPr>
          <p:nvPr/>
        </p:nvSpPr>
        <p:spPr bwMode="auto">
          <a:xfrm>
            <a:off x="155574" y="-1143001"/>
            <a:ext cx="2987703" cy="298770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6" name="TextBox 5"/>
          <p:cNvSpPr txBox="1"/>
          <p:nvPr/>
        </p:nvSpPr>
        <p:spPr>
          <a:xfrm>
            <a:off x="808263" y="5484319"/>
            <a:ext cx="5434407" cy="1477328"/>
          </a:xfrm>
          <a:prstGeom prst="rect">
            <a:avLst/>
          </a:prstGeom>
          <a:noFill/>
        </p:spPr>
        <p:txBody>
          <a:bodyPr wrap="square" rtlCol="0">
            <a:spAutoFit/>
          </a:bodyPr>
          <a:lstStyle/>
          <a:p>
            <a:r>
              <a:rPr lang="en-US" dirty="0">
                <a:solidFill>
                  <a:prstClr val="white"/>
                </a:solidFill>
              </a:rPr>
              <a:t>Ken McMahon</a:t>
            </a:r>
          </a:p>
          <a:p>
            <a:r>
              <a:rPr lang="en-US" dirty="0">
                <a:solidFill>
                  <a:prstClr val="white"/>
                </a:solidFill>
              </a:rPr>
              <a:t>z/Transformation Technology Group, LLC</a:t>
            </a:r>
          </a:p>
          <a:p>
            <a:r>
              <a:rPr lang="en-US" dirty="0">
                <a:solidFill>
                  <a:prstClr val="white"/>
                </a:solidFill>
                <a:hlinkClick r:id="rId2"/>
              </a:rPr>
              <a:t>Ken.mcmahon@ztransformationgroup.com</a:t>
            </a:r>
            <a:endParaRPr lang="en-US" dirty="0">
              <a:solidFill>
                <a:prstClr val="white"/>
              </a:solidFill>
            </a:endParaRPr>
          </a:p>
          <a:p>
            <a:endParaRPr lang="en-US" dirty="0">
              <a:solidFill>
                <a:prstClr val="white"/>
              </a:solidFill>
            </a:endParaRPr>
          </a:p>
          <a:p>
            <a:endParaRPr lang="en-US" dirty="0">
              <a:solidFill>
                <a:prstClr val="white"/>
              </a:solidFill>
            </a:endParaRPr>
          </a:p>
        </p:txBody>
      </p:sp>
      <p:pic>
        <p:nvPicPr>
          <p:cNvPr id="5" name="Picture 4"/>
          <p:cNvPicPr>
            <a:picLocks noChangeAspect="1"/>
          </p:cNvPicPr>
          <p:nvPr/>
        </p:nvPicPr>
        <p:blipFill>
          <a:blip r:embed="rId3"/>
          <a:stretch>
            <a:fillRect/>
          </a:stretch>
        </p:blipFill>
        <p:spPr>
          <a:xfrm>
            <a:off x="7646714" y="1196344"/>
            <a:ext cx="2987299" cy="2993395"/>
          </a:xfrm>
          <a:prstGeom prst="rect">
            <a:avLst/>
          </a:prstGeom>
        </p:spPr>
      </p:pic>
    </p:spTree>
    <p:extLst>
      <p:ext uri="{BB962C8B-B14F-4D97-AF65-F5344CB8AC3E}">
        <p14:creationId xmlns:p14="http://schemas.microsoft.com/office/powerpoint/2010/main" val="20340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Examine Hardware Maintenance Agreements</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233535"/>
            <a:ext cx="8761412" cy="4158304"/>
          </a:xfrm>
        </p:spPr>
        <p:txBody>
          <a:bodyPr>
            <a:normAutofit/>
          </a:bodyPr>
          <a:lstStyle/>
          <a:p>
            <a:r>
              <a:rPr lang="en-US" dirty="0"/>
              <a:t>When Did You Actually LOOK at the Hardware Maintenance Agreements?</a:t>
            </a:r>
          </a:p>
          <a:p>
            <a:pPr lvl="1"/>
            <a:r>
              <a:rPr lang="en-US" dirty="0"/>
              <a:t>Get a Second Bid from Another Service Provider</a:t>
            </a:r>
          </a:p>
          <a:p>
            <a:pPr lvl="1"/>
            <a:r>
              <a:rPr lang="en-US" dirty="0"/>
              <a:t>Are You Getting the Best Price?</a:t>
            </a:r>
          </a:p>
          <a:p>
            <a:pPr lvl="1"/>
            <a:r>
              <a:rPr lang="en-US" dirty="0"/>
              <a:t>Do You Still Need the SLA You Have in Place?</a:t>
            </a:r>
          </a:p>
        </p:txBody>
      </p:sp>
    </p:spTree>
    <p:extLst>
      <p:ext uri="{BB962C8B-B14F-4D97-AF65-F5344CB8AC3E}">
        <p14:creationId xmlns:p14="http://schemas.microsoft.com/office/powerpoint/2010/main" val="2460521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3668"/>
            <a:ext cx="12192000" cy="706964"/>
          </a:xfrm>
        </p:spPr>
        <p:txBody>
          <a:bodyPr/>
          <a:lstStyle/>
          <a:p>
            <a:pPr algn="ctr"/>
            <a:r>
              <a:rPr lang="en-US" sz="2800" dirty="0"/>
              <a:t>Attempt to Utilize Sub-Capacity Pricing on Major </a:t>
            </a:r>
            <a:br>
              <a:rPr lang="en-US" sz="2800" dirty="0"/>
            </a:br>
            <a:r>
              <a:rPr lang="en-US" sz="2800" dirty="0"/>
              <a:t>Sub-Components</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233535"/>
            <a:ext cx="9945436" cy="4158304"/>
          </a:xfrm>
        </p:spPr>
        <p:txBody>
          <a:bodyPr>
            <a:normAutofit/>
          </a:bodyPr>
          <a:lstStyle/>
          <a:p>
            <a:r>
              <a:rPr lang="en-US" dirty="0"/>
              <a:t>In Some Cases an Upgrade to a Newer Mainframe May be Required</a:t>
            </a:r>
          </a:p>
          <a:p>
            <a:r>
              <a:rPr lang="en-US" dirty="0"/>
              <a:t>The Lower Your Utilization on the Box, the Greater the Return for Sub-Capacity</a:t>
            </a:r>
          </a:p>
          <a:p>
            <a:r>
              <a:rPr lang="en-US" dirty="0"/>
              <a:t>Several Vendors in Addition to IBM Support Sub-Capacity Pricing</a:t>
            </a:r>
          </a:p>
          <a:p>
            <a:r>
              <a:rPr lang="en-US" dirty="0"/>
              <a:t>The Savings Can Be Significant</a:t>
            </a:r>
          </a:p>
        </p:txBody>
      </p:sp>
    </p:spTree>
    <p:extLst>
      <p:ext uri="{BB962C8B-B14F-4D97-AF65-F5344CB8AC3E}">
        <p14:creationId xmlns:p14="http://schemas.microsoft.com/office/powerpoint/2010/main" val="3904063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3668"/>
            <a:ext cx="12192000" cy="706964"/>
          </a:xfrm>
        </p:spPr>
        <p:txBody>
          <a:bodyPr/>
          <a:lstStyle/>
          <a:p>
            <a:pPr algn="ctr"/>
            <a:r>
              <a:rPr lang="en-US" sz="2800" dirty="0"/>
              <a:t>Examine Your Disaster-Recovery Agreements</a:t>
            </a:r>
            <a:br>
              <a:rPr lang="en-US" sz="2800" dirty="0"/>
            </a:br>
            <a:r>
              <a:rPr lang="en-US" sz="2800" dirty="0"/>
              <a:t>(IF You Don’t Have One, GET ONE!)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4" y="2233535"/>
            <a:ext cx="10321119" cy="4158304"/>
          </a:xfrm>
        </p:spPr>
        <p:txBody>
          <a:bodyPr>
            <a:normAutofit/>
          </a:bodyPr>
          <a:lstStyle/>
          <a:p>
            <a:r>
              <a:rPr lang="en-US" dirty="0"/>
              <a:t>Older DR Agreements Tended to Be Very Costly</a:t>
            </a:r>
          </a:p>
          <a:p>
            <a:pPr lvl="1"/>
            <a:r>
              <a:rPr lang="en-US" dirty="0"/>
              <a:t>When Did You Last Negotiate the Contract?</a:t>
            </a:r>
          </a:p>
          <a:p>
            <a:pPr lvl="1"/>
            <a:r>
              <a:rPr lang="en-US" dirty="0"/>
              <a:t>Are the Requirements the Same?  </a:t>
            </a:r>
          </a:p>
          <a:p>
            <a:pPr lvl="1"/>
            <a:r>
              <a:rPr lang="en-US" dirty="0"/>
              <a:t>Is the Box the Same?</a:t>
            </a:r>
          </a:p>
          <a:p>
            <a:r>
              <a:rPr lang="en-US" dirty="0"/>
              <a:t>Consider Getting a Second Bid for Your Disaster-Recovery Needs</a:t>
            </a:r>
          </a:p>
          <a:p>
            <a:pPr lvl="1"/>
            <a:r>
              <a:rPr lang="en-US" dirty="0"/>
              <a:t>z/Transformation Technology Group Can Help</a:t>
            </a:r>
          </a:p>
          <a:p>
            <a:r>
              <a:rPr lang="en-US" dirty="0"/>
              <a:t>A Disaster-Recovery Agreement Can be a Great Stepping Stone to Managed Services</a:t>
            </a:r>
          </a:p>
          <a:p>
            <a:pPr lvl="1"/>
            <a:r>
              <a:rPr lang="en-US" dirty="0"/>
              <a:t>You Can Evaluate a Vendor’s Responsiveness</a:t>
            </a:r>
          </a:p>
          <a:p>
            <a:pPr lvl="1"/>
            <a:r>
              <a:rPr lang="en-US" dirty="0"/>
              <a:t>You Can See the Vendor’s Actual Data Center</a:t>
            </a:r>
          </a:p>
          <a:p>
            <a:pPr lvl="2"/>
            <a:r>
              <a:rPr lang="en-US" dirty="0"/>
              <a:t>You Can Get a Feel for the Quality of the Staff</a:t>
            </a:r>
            <a:br>
              <a:rPr lang="en-US" dirty="0"/>
            </a:br>
            <a:endParaRPr lang="en-US" dirty="0"/>
          </a:p>
        </p:txBody>
      </p:sp>
    </p:spTree>
    <p:extLst>
      <p:ext uri="{BB962C8B-B14F-4D97-AF65-F5344CB8AC3E}">
        <p14:creationId xmlns:p14="http://schemas.microsoft.com/office/powerpoint/2010/main" val="3232404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Examine Software Contracts with Existing Vendors</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83435"/>
            <a:ext cx="10370738" cy="3779803"/>
          </a:xfrm>
        </p:spPr>
        <p:txBody>
          <a:bodyPr>
            <a:normAutofit/>
          </a:bodyPr>
          <a:lstStyle/>
          <a:p>
            <a:r>
              <a:rPr lang="en-US" dirty="0"/>
              <a:t>When Did You Last Revisit Your Software Vendor Contracts?</a:t>
            </a:r>
          </a:p>
          <a:p>
            <a:r>
              <a:rPr lang="en-US" dirty="0"/>
              <a:t>Are You Leasing/Renting When Buying Is a Better Option?</a:t>
            </a:r>
          </a:p>
          <a:p>
            <a:r>
              <a:rPr lang="en-US" dirty="0"/>
              <a:t>Are You Paying for the Right Number of MIPS/MSUs?</a:t>
            </a:r>
          </a:p>
          <a:p>
            <a:r>
              <a:rPr lang="en-US" dirty="0"/>
              <a:t>Are You Still Running All of the Products in the Agreement?</a:t>
            </a:r>
          </a:p>
          <a:p>
            <a:r>
              <a:rPr lang="en-US" dirty="0"/>
              <a:t>Are You Getting Any Discount from the Vendor or Paying “Book Price”?</a:t>
            </a:r>
          </a:p>
          <a:p>
            <a:r>
              <a:rPr lang="en-US" dirty="0"/>
              <a:t>Have You Purchased Other Products from the Vendor that May Help Leverage the Mainframe Costs?</a:t>
            </a:r>
          </a:p>
        </p:txBody>
      </p:sp>
    </p:spTree>
    <p:extLst>
      <p:ext uri="{BB962C8B-B14F-4D97-AF65-F5344CB8AC3E}">
        <p14:creationId xmlns:p14="http://schemas.microsoft.com/office/powerpoint/2010/main" val="1123567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Consider Automation Tools to Lessen Administrative Load</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603500"/>
            <a:ext cx="9855320" cy="3416300"/>
          </a:xfrm>
        </p:spPr>
        <p:txBody>
          <a:bodyPr>
            <a:normAutofit/>
          </a:bodyPr>
          <a:lstStyle/>
          <a:p>
            <a:r>
              <a:rPr lang="en-US" dirty="0"/>
              <a:t>Are You Still Using a Physical Tape System?</a:t>
            </a:r>
          </a:p>
          <a:p>
            <a:pPr lvl="1"/>
            <a:r>
              <a:rPr lang="en-US" dirty="0"/>
              <a:t>Have You Considered Doing Back-Ups to the Cloud?</a:t>
            </a:r>
          </a:p>
          <a:p>
            <a:pPr lvl="1"/>
            <a:r>
              <a:rPr lang="en-US" dirty="0"/>
              <a:t>Have You Considered a Virtual Tape Solution?</a:t>
            </a:r>
          </a:p>
          <a:p>
            <a:r>
              <a:rPr lang="en-US" dirty="0"/>
              <a:t>Are You Using a Scheduler to Process Jobs?</a:t>
            </a:r>
          </a:p>
          <a:p>
            <a:r>
              <a:rPr lang="en-US" dirty="0"/>
              <a:t>Are You Using an Automate Systems Operations Tool?</a:t>
            </a:r>
          </a:p>
          <a:p>
            <a:pPr lvl="1"/>
            <a:r>
              <a:rPr lang="en-US" dirty="0"/>
              <a:t>You May Be Able to Eliminate an Operator Position</a:t>
            </a:r>
          </a:p>
          <a:p>
            <a:pPr lvl="1"/>
            <a:endParaRPr lang="en-US" dirty="0"/>
          </a:p>
          <a:p>
            <a:endParaRPr lang="en-US" dirty="0"/>
          </a:p>
          <a:p>
            <a:pPr lvl="1"/>
            <a:endParaRPr lang="en-US" dirty="0"/>
          </a:p>
        </p:txBody>
      </p:sp>
    </p:spTree>
    <p:extLst>
      <p:ext uri="{BB962C8B-B14F-4D97-AF65-F5344CB8AC3E}">
        <p14:creationId xmlns:p14="http://schemas.microsoft.com/office/powerpoint/2010/main" val="3087278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Consider Utilizing Outside “Services” to Become More Efficient and Augment Staff</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4" y="2383435"/>
            <a:ext cx="10143911" cy="3779803"/>
          </a:xfrm>
        </p:spPr>
        <p:txBody>
          <a:bodyPr>
            <a:normAutofit fontScale="92500" lnSpcReduction="20000"/>
          </a:bodyPr>
          <a:lstStyle/>
          <a:p>
            <a:r>
              <a:rPr lang="en-US" dirty="0"/>
              <a:t>Frequently, z/VSE Staffing Is So Tight that 100% of the Time and Effort is Spent MAINTAINING the Status Quo</a:t>
            </a:r>
          </a:p>
          <a:p>
            <a:r>
              <a:rPr lang="en-US" dirty="0"/>
              <a:t>Making Changes Tend to Need Long Term Planning Due to Resource Shortages</a:t>
            </a:r>
          </a:p>
          <a:p>
            <a:pPr lvl="1"/>
            <a:r>
              <a:rPr lang="en-US" dirty="0"/>
              <a:t>Resulting in Older, Less Efficient Software</a:t>
            </a:r>
          </a:p>
          <a:p>
            <a:pPr lvl="1"/>
            <a:r>
              <a:rPr lang="en-US" dirty="0"/>
              <a:t>Resulting in NOT Being Able to Upgrade in Timely Manner to New Application Level</a:t>
            </a:r>
          </a:p>
          <a:p>
            <a:r>
              <a:rPr lang="en-US" dirty="0"/>
              <a:t>By Utilizing an Outside Service, A Customer Can</a:t>
            </a:r>
          </a:p>
          <a:p>
            <a:pPr lvl="1"/>
            <a:r>
              <a:rPr lang="en-US" dirty="0"/>
              <a:t>Get Products Upgraded to Latest Versions/Releases of the Software</a:t>
            </a:r>
          </a:p>
          <a:p>
            <a:pPr lvl="1"/>
            <a:r>
              <a:rPr lang="en-US" dirty="0"/>
              <a:t>Can Maintain Existing Maintenance Support Level</a:t>
            </a:r>
          </a:p>
          <a:p>
            <a:pPr lvl="1"/>
            <a:r>
              <a:rPr lang="en-US" dirty="0"/>
              <a:t>Create a Better Work Environment for the Existing Staff as Vacations Can Be More Easily and Flexibly Planned</a:t>
            </a:r>
          </a:p>
          <a:p>
            <a:pPr lvl="1"/>
            <a:r>
              <a:rPr lang="en-US" dirty="0"/>
              <a:t>Fewer Outages Due to Running Newer and More Stable Code</a:t>
            </a:r>
          </a:p>
          <a:p>
            <a:r>
              <a:rPr lang="en-US" dirty="0"/>
              <a:t>Costs Are Typically Very Reasonable AND It Becomes Possible NOT to Replace Retiring Staff</a:t>
            </a:r>
          </a:p>
          <a:p>
            <a:pPr marL="0" indent="0">
              <a:buNone/>
            </a:pPr>
            <a:endParaRPr lang="en-US" dirty="0"/>
          </a:p>
        </p:txBody>
      </p:sp>
    </p:spTree>
    <p:extLst>
      <p:ext uri="{BB962C8B-B14F-4D97-AF65-F5344CB8AC3E}">
        <p14:creationId xmlns:p14="http://schemas.microsoft.com/office/powerpoint/2010/main" val="2135886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Consider Utilizing Outside “Services” to Replace </a:t>
            </a:r>
            <a:br>
              <a:rPr lang="en-US" sz="2800" dirty="0"/>
            </a:br>
            <a:r>
              <a:rPr lang="en-US" sz="2800" dirty="0"/>
              <a:t>Retiring Systems Staff</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458387"/>
            <a:ext cx="10555036" cy="3874957"/>
          </a:xfrm>
        </p:spPr>
        <p:txBody>
          <a:bodyPr>
            <a:normAutofit/>
          </a:bodyPr>
          <a:lstStyle/>
          <a:p>
            <a:r>
              <a:rPr lang="en-US" dirty="0"/>
              <a:t>In Many Cases, Companies Instinctively Attempt to Replace a Retiring Resource with a Full-Time Employee</a:t>
            </a:r>
          </a:p>
          <a:p>
            <a:pPr lvl="1"/>
            <a:r>
              <a:rPr lang="en-US" dirty="0"/>
              <a:t>I Know, I Know, in SOME CASES, NO ONE Takes the Place of the Retiring Person!!!</a:t>
            </a:r>
          </a:p>
          <a:p>
            <a:r>
              <a:rPr lang="en-US" dirty="0"/>
              <a:t>Is an FTE Needed?</a:t>
            </a:r>
          </a:p>
          <a:p>
            <a:pPr lvl="1"/>
            <a:r>
              <a:rPr lang="en-US" dirty="0"/>
              <a:t>Could a Part-Time Resource Do the Job?</a:t>
            </a:r>
          </a:p>
          <a:p>
            <a:pPr lvl="1"/>
            <a:r>
              <a:rPr lang="en-US" dirty="0"/>
              <a:t>Have Workloads Changed Enough that a Part-Time Resource Meets the Needs of the Company?</a:t>
            </a:r>
          </a:p>
          <a:p>
            <a:r>
              <a:rPr lang="en-US" dirty="0"/>
              <a:t>Would a Outside Services Be a More Efficient Replacement?</a:t>
            </a:r>
          </a:p>
          <a:p>
            <a:pPr lvl="1"/>
            <a:endParaRPr lang="en-US" dirty="0"/>
          </a:p>
        </p:txBody>
      </p:sp>
    </p:spTree>
    <p:extLst>
      <p:ext uri="{BB962C8B-B14F-4D97-AF65-F5344CB8AC3E}">
        <p14:creationId xmlns:p14="http://schemas.microsoft.com/office/powerpoint/2010/main" val="14896168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Consider Moving to Managed Services Model </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772633" y="2345960"/>
            <a:ext cx="10927190" cy="4045877"/>
          </a:xfrm>
        </p:spPr>
        <p:txBody>
          <a:bodyPr>
            <a:normAutofit/>
          </a:bodyPr>
          <a:lstStyle/>
          <a:p>
            <a:r>
              <a:rPr lang="en-US" dirty="0"/>
              <a:t>For Companies Desiring to Stay on the Mainframe from a Business Continuity and a Business Stability Standpoint, a Managed Services Model May Fit the Bill</a:t>
            </a:r>
          </a:p>
          <a:p>
            <a:r>
              <a:rPr lang="en-US" dirty="0"/>
              <a:t>A Number of Different Options – The Implementation Could Be Phased in Over Time</a:t>
            </a:r>
          </a:p>
          <a:p>
            <a:pPr lvl="1"/>
            <a:r>
              <a:rPr lang="en-US" dirty="0"/>
              <a:t>The Lowest Impact Implementation Is a Mainframe Systems Resource Simply Augmenting Staff</a:t>
            </a:r>
          </a:p>
          <a:p>
            <a:pPr lvl="1"/>
            <a:r>
              <a:rPr lang="en-US" dirty="0"/>
              <a:t>Utilizing a “Rent a Programmer” or “Programmer for Hire” Can Provide Partial to Complete Systems Programming Support</a:t>
            </a:r>
          </a:p>
          <a:p>
            <a:pPr lvl="1"/>
            <a:r>
              <a:rPr lang="en-US" dirty="0"/>
              <a:t>An Organization Can Utilize Outside Resources Completely to Replace Systems Programming Personnel (Including Operations) While Still Maintaining the Physical Mainframe “In House”</a:t>
            </a:r>
          </a:p>
          <a:p>
            <a:pPr lvl="1"/>
            <a:r>
              <a:rPr lang="en-US" dirty="0"/>
              <a:t>An Organization Can Completely Utilize Outside Resources to Manage the Mainframe in Their Data Center While the Organization Maintains Ownership of the Hardware and the Software</a:t>
            </a:r>
          </a:p>
          <a:p>
            <a:pPr lvl="1"/>
            <a:r>
              <a:rPr lang="en-US" dirty="0"/>
              <a:t>An Organization Can Completely Utilize an Outside Resource to Not Only Manage the Mainframe, But Choose to Completely Run on a Mainframe Owned/Leased by the Outside Resource</a:t>
            </a:r>
          </a:p>
          <a:p>
            <a:pPr lvl="1"/>
            <a:endParaRPr lang="en-US" dirty="0"/>
          </a:p>
          <a:p>
            <a:pPr marL="0" indent="0">
              <a:buNone/>
            </a:pPr>
            <a:endParaRPr lang="en-US" dirty="0"/>
          </a:p>
          <a:p>
            <a:pPr lvl="1"/>
            <a:endParaRPr lang="en-US" dirty="0"/>
          </a:p>
        </p:txBody>
      </p:sp>
    </p:spTree>
    <p:extLst>
      <p:ext uri="{BB962C8B-B14F-4D97-AF65-F5344CB8AC3E}">
        <p14:creationId xmlns:p14="http://schemas.microsoft.com/office/powerpoint/2010/main" val="1289884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Staff Augmentation/”Rent a Programmer”</a:t>
            </a:r>
            <a:br>
              <a:rPr lang="en-US" sz="2800" dirty="0"/>
            </a:br>
            <a:r>
              <a:rPr lang="en-US" sz="2800" dirty="0"/>
              <a:t>Through an Outside Resource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458387"/>
            <a:ext cx="9855320" cy="3874957"/>
          </a:xfrm>
        </p:spPr>
        <p:txBody>
          <a:bodyPr>
            <a:normAutofit fontScale="92500" lnSpcReduction="20000"/>
          </a:bodyPr>
          <a:lstStyle/>
          <a:p>
            <a:r>
              <a:rPr lang="en-US" dirty="0"/>
              <a:t>Staff Augmentation Can Come in a Variety of Flavors</a:t>
            </a:r>
          </a:p>
          <a:p>
            <a:pPr lvl="1"/>
            <a:r>
              <a:rPr lang="en-US" dirty="0"/>
              <a:t>An Hourly Contract (Rent a Programmer)</a:t>
            </a:r>
          </a:p>
          <a:p>
            <a:pPr lvl="2"/>
            <a:r>
              <a:rPr lang="en-US" dirty="0"/>
              <a:t>Programmers Bill a Fixed or Variable Number of Hours Each Week</a:t>
            </a:r>
          </a:p>
          <a:p>
            <a:pPr lvl="2"/>
            <a:r>
              <a:rPr lang="en-US" dirty="0"/>
              <a:t>Statements of Work Can be Very General or Very Specific (Install and test z/VSE V6.2, for example)</a:t>
            </a:r>
          </a:p>
          <a:p>
            <a:pPr lvl="1"/>
            <a:r>
              <a:rPr lang="en-US" dirty="0"/>
              <a:t>An Ongoing Support Agreement</a:t>
            </a:r>
          </a:p>
          <a:p>
            <a:pPr lvl="2"/>
            <a:r>
              <a:rPr lang="en-US" dirty="0"/>
              <a:t>Programmers Bill a Recurring Number of Hours Each Week (Hours Can Be Variable)</a:t>
            </a:r>
          </a:p>
          <a:p>
            <a:pPr lvl="2"/>
            <a:r>
              <a:rPr lang="en-US" dirty="0"/>
              <a:t>Statements of Work Tend to be Very General in Nature</a:t>
            </a:r>
          </a:p>
          <a:p>
            <a:pPr lvl="1"/>
            <a:r>
              <a:rPr lang="en-US" dirty="0"/>
              <a:t>An Annual “Peace of Mind” Insurance-Type Agreement</a:t>
            </a:r>
          </a:p>
          <a:p>
            <a:pPr lvl="2"/>
            <a:r>
              <a:rPr lang="en-US" dirty="0"/>
              <a:t>Typically an “Upfront Phase” of 25 – 50 Hours Where the Programmer “Learns” the Current System Working Side-by-Side the Existing Programmer(s)</a:t>
            </a:r>
          </a:p>
          <a:p>
            <a:pPr lvl="2"/>
            <a:r>
              <a:rPr lang="en-US" dirty="0"/>
              <a:t>The Implementation Phase Involves a Fixed/Variable Number of Hours Each Month (with Carryover Options)</a:t>
            </a:r>
          </a:p>
          <a:p>
            <a:pPr lvl="2"/>
            <a:r>
              <a:rPr lang="en-US" dirty="0"/>
              <a:t>With this Type of Agreement, the Outside Resource Becomes Knowledgeable Enough to be Able to Take Over as the Lead Systems Support Programmer if Needed</a:t>
            </a:r>
          </a:p>
          <a:p>
            <a:pPr lvl="1"/>
            <a:endParaRPr lang="en-US" dirty="0"/>
          </a:p>
        </p:txBody>
      </p:sp>
    </p:spTree>
    <p:extLst>
      <p:ext uri="{BB962C8B-B14F-4D97-AF65-F5344CB8AC3E}">
        <p14:creationId xmlns:p14="http://schemas.microsoft.com/office/powerpoint/2010/main" val="3292549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Outside Resources Completely to Replace </a:t>
            </a:r>
            <a:br>
              <a:rPr lang="en-US" sz="2800" dirty="0"/>
            </a:br>
            <a:r>
              <a:rPr lang="en-US" sz="2800" dirty="0"/>
              <a:t>Systems Programming Personnel (Including Operations) </a:t>
            </a:r>
            <a:br>
              <a:rPr lang="en-US" sz="2800" dirty="0"/>
            </a:br>
            <a:r>
              <a:rPr lang="en-US" sz="2800" dirty="0"/>
              <a:t>While Still Maintaining the Physical Mainframe “In House”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45960"/>
            <a:ext cx="10544868" cy="4045877"/>
          </a:xfrm>
        </p:spPr>
        <p:txBody>
          <a:bodyPr>
            <a:normAutofit/>
          </a:bodyPr>
          <a:lstStyle/>
          <a:p>
            <a:r>
              <a:rPr lang="en-US" dirty="0"/>
              <a:t>Organization Completely Eliminates the Operations/Support Side of the Mainframe</a:t>
            </a:r>
          </a:p>
          <a:p>
            <a:pPr lvl="1"/>
            <a:r>
              <a:rPr lang="en-US" dirty="0"/>
              <a:t>All Operations Staffing is Provided by the Outside Resource</a:t>
            </a:r>
          </a:p>
          <a:p>
            <a:pPr lvl="1"/>
            <a:r>
              <a:rPr lang="en-US" dirty="0"/>
              <a:t>All Systems Support Staffing Is Provided by the Outside Resource</a:t>
            </a:r>
          </a:p>
          <a:p>
            <a:r>
              <a:rPr lang="en-US" dirty="0"/>
              <a:t>Physical Mainframe Resides on Customer Premises</a:t>
            </a:r>
          </a:p>
          <a:p>
            <a:r>
              <a:rPr lang="en-US" dirty="0"/>
              <a:t>Mainframe Ownership/Lease All the Organization, NOT the Outside Resource</a:t>
            </a:r>
          </a:p>
          <a:p>
            <a:r>
              <a:rPr lang="en-US" dirty="0"/>
              <a:t>Software Ownership Maintained by the Organization, NOT the Outside Resource</a:t>
            </a:r>
          </a:p>
          <a:p>
            <a:pPr lvl="1"/>
            <a:endParaRPr lang="en-US" dirty="0"/>
          </a:p>
        </p:txBody>
      </p:sp>
    </p:spTree>
    <p:extLst>
      <p:ext uri="{BB962C8B-B14F-4D97-AF65-F5344CB8AC3E}">
        <p14:creationId xmlns:p14="http://schemas.microsoft.com/office/powerpoint/2010/main" val="4181004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10268323" cy="706964"/>
          </a:xfrm>
        </p:spPr>
        <p:txBody>
          <a:bodyPr/>
          <a:lstStyle/>
          <a:p>
            <a:r>
              <a:rPr lang="en-US" dirty="0"/>
              <a:t>The Clock is Ticking, But What Can Be Done? </a:t>
            </a:r>
          </a:p>
        </p:txBody>
      </p:sp>
      <p:pic>
        <p:nvPicPr>
          <p:cNvPr id="7" name="Lb6UgPSdp0o"/>
          <p:cNvPicPr>
            <a:picLocks noGrp="1" noRot="1" noChangeAspect="1"/>
          </p:cNvPicPr>
          <p:nvPr>
            <p:ph idx="1"/>
            <a:videoFile r:link="rId1"/>
          </p:nvPr>
        </p:nvPicPr>
        <p:blipFill>
          <a:blip r:embed="rId3"/>
          <a:stretch>
            <a:fillRect/>
          </a:stretch>
        </p:blipFill>
        <p:spPr>
          <a:xfrm>
            <a:off x="2218765" y="2445030"/>
            <a:ext cx="6339208" cy="3565805"/>
          </a:xfrm>
          <a:prstGeom prst="rect">
            <a:avLst/>
          </a:prstGeom>
        </p:spPr>
      </p:pic>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4"/>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75228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An Organization Can Completely Utilize Outside </a:t>
            </a:r>
            <a:br>
              <a:rPr lang="en-US" sz="2800" dirty="0"/>
            </a:br>
            <a:r>
              <a:rPr lang="en-US" sz="2800" dirty="0"/>
              <a:t>Resources to Manage the Mainframe in Their Data </a:t>
            </a:r>
            <a:br>
              <a:rPr lang="en-US" sz="2800" dirty="0"/>
            </a:br>
            <a:r>
              <a:rPr lang="en-US" sz="2800" dirty="0"/>
              <a:t>Center While the Organization Maintains Ownership of the Hardware and the Software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45960"/>
            <a:ext cx="10544868" cy="4045877"/>
          </a:xfrm>
        </p:spPr>
        <p:txBody>
          <a:bodyPr>
            <a:normAutofit/>
          </a:bodyPr>
          <a:lstStyle/>
          <a:p>
            <a:r>
              <a:rPr lang="en-US" dirty="0"/>
              <a:t>Organization Completely Eliminates the Operations/Support Side of the Mainframe</a:t>
            </a:r>
          </a:p>
          <a:p>
            <a:pPr lvl="1"/>
            <a:r>
              <a:rPr lang="en-US" dirty="0"/>
              <a:t>All Operations Staffing is Provided by the Outside Resource</a:t>
            </a:r>
          </a:p>
          <a:p>
            <a:pPr lvl="1"/>
            <a:r>
              <a:rPr lang="en-US" dirty="0"/>
              <a:t>All Systems Support Staffing Is Provided by the Outside Resource</a:t>
            </a:r>
          </a:p>
          <a:p>
            <a:r>
              <a:rPr lang="en-US" dirty="0"/>
              <a:t>Physical Mainframe Resides on Customer Premises</a:t>
            </a:r>
          </a:p>
          <a:p>
            <a:r>
              <a:rPr lang="en-US" dirty="0"/>
              <a:t>Mainframe Ownership/Lease All the Organization, BUT Housed by the Outside Resource</a:t>
            </a:r>
          </a:p>
          <a:p>
            <a:r>
              <a:rPr lang="en-US" dirty="0"/>
              <a:t>Software Ownership Maintained by the Organization, BUT Housed by the Outside Resource</a:t>
            </a:r>
          </a:p>
          <a:p>
            <a:pPr lvl="1"/>
            <a:endParaRPr lang="en-US" dirty="0"/>
          </a:p>
        </p:txBody>
      </p:sp>
    </p:spTree>
    <p:extLst>
      <p:ext uri="{BB962C8B-B14F-4D97-AF65-F5344CB8AC3E}">
        <p14:creationId xmlns:p14="http://schemas.microsoft.com/office/powerpoint/2010/main" val="2834119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An Organization Can Completely Utilize Outside </a:t>
            </a:r>
            <a:br>
              <a:rPr lang="en-US" sz="2800" dirty="0"/>
            </a:br>
            <a:r>
              <a:rPr lang="en-US" sz="2800" dirty="0"/>
              <a:t>Resources to Manage the Mainframe in Their Data </a:t>
            </a:r>
            <a:br>
              <a:rPr lang="en-US" sz="2800" dirty="0"/>
            </a:br>
            <a:r>
              <a:rPr lang="en-US" sz="2800" dirty="0"/>
              <a:t>Center While the Outside Resource Maintains Ownership of the Hardware and the Software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458387"/>
            <a:ext cx="9855320" cy="3874957"/>
          </a:xfrm>
        </p:spPr>
        <p:txBody>
          <a:bodyPr>
            <a:normAutofit/>
          </a:bodyPr>
          <a:lstStyle/>
          <a:p>
            <a:endParaRPr lang="en-US" dirty="0"/>
          </a:p>
          <a:p>
            <a:r>
              <a:rPr lang="en-US" dirty="0"/>
              <a:t>Organization Completely Eliminates the Operations/Support Side of the Mainframe</a:t>
            </a:r>
          </a:p>
          <a:p>
            <a:pPr lvl="1"/>
            <a:r>
              <a:rPr lang="en-US" dirty="0"/>
              <a:t>All Operations Staffing is Provided by the Outside Resource</a:t>
            </a:r>
          </a:p>
          <a:p>
            <a:pPr lvl="1"/>
            <a:r>
              <a:rPr lang="en-US" dirty="0"/>
              <a:t>All Systems Support Staffing Is Provided by the Outside Resource</a:t>
            </a:r>
          </a:p>
          <a:p>
            <a:r>
              <a:rPr lang="en-US" dirty="0"/>
              <a:t>Physical Mainframe Resides in Outside Resources Data Center</a:t>
            </a:r>
          </a:p>
          <a:p>
            <a:r>
              <a:rPr lang="en-US" dirty="0"/>
              <a:t>Mainframe Ownership/Lease All the Outside Resource</a:t>
            </a:r>
          </a:p>
          <a:p>
            <a:r>
              <a:rPr lang="en-US" dirty="0"/>
              <a:t>Software Ownership Maintained by Outside Resource</a:t>
            </a:r>
          </a:p>
          <a:p>
            <a:pPr lvl="1"/>
            <a:endParaRPr lang="en-US" dirty="0"/>
          </a:p>
        </p:txBody>
      </p:sp>
    </p:spTree>
    <p:extLst>
      <p:ext uri="{BB962C8B-B14F-4D97-AF65-F5344CB8AC3E}">
        <p14:creationId xmlns:p14="http://schemas.microsoft.com/office/powerpoint/2010/main" val="1205136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How Do You Know Which Option Is Best?</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345960"/>
            <a:ext cx="10544868" cy="4045877"/>
          </a:xfrm>
        </p:spPr>
        <p:txBody>
          <a:bodyPr>
            <a:normAutofit/>
          </a:bodyPr>
          <a:lstStyle/>
          <a:p>
            <a:r>
              <a:rPr lang="en-US" dirty="0"/>
              <a:t>Reach out to the IBM Eagle TCO/Economics Team</a:t>
            </a:r>
          </a:p>
          <a:p>
            <a:r>
              <a:rPr lang="en-US" dirty="0"/>
              <a:t>Reach out to z/Transformation Technology Group</a:t>
            </a:r>
          </a:p>
          <a:p>
            <a:r>
              <a:rPr lang="en-US" dirty="0"/>
              <a:t>These Groups Can Provide Detailed Analysis to Help in Finding the Best Solution</a:t>
            </a:r>
          </a:p>
        </p:txBody>
      </p:sp>
    </p:spTree>
    <p:extLst>
      <p:ext uri="{BB962C8B-B14F-4D97-AF65-F5344CB8AC3E}">
        <p14:creationId xmlns:p14="http://schemas.microsoft.com/office/powerpoint/2010/main" val="1084872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923" y="973668"/>
            <a:ext cx="11672047" cy="706964"/>
          </a:xfrm>
        </p:spPr>
        <p:txBody>
          <a:bodyPr/>
          <a:lstStyle/>
          <a:p>
            <a:pPr algn="ctr"/>
            <a:r>
              <a:rPr lang="en-US" sz="3200" dirty="0"/>
              <a:t>BOTTOM LINE:  Time is of the Essence!</a:t>
            </a:r>
          </a:p>
        </p:txBody>
      </p:sp>
      <p:pic>
        <p:nvPicPr>
          <p:cNvPr id="7" name="Lb6UgPSdp0o"/>
          <p:cNvPicPr>
            <a:picLocks noGrp="1" noRot="1" noChangeAspect="1"/>
          </p:cNvPicPr>
          <p:nvPr>
            <p:ph idx="1"/>
            <a:videoFile r:link="rId1"/>
          </p:nvPr>
        </p:nvPicPr>
        <p:blipFill>
          <a:blip r:embed="rId3"/>
          <a:stretch>
            <a:fillRect/>
          </a:stretch>
        </p:blipFill>
        <p:spPr>
          <a:xfrm>
            <a:off x="2218765" y="2445030"/>
            <a:ext cx="6339208" cy="3565805"/>
          </a:xfrm>
          <a:prstGeom prst="rect">
            <a:avLst/>
          </a:prstGeom>
        </p:spPr>
      </p:pic>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4"/>
          <a:stretch>
            <a:fillRect/>
          </a:stretch>
        </p:blipFill>
        <p:spPr>
          <a:xfrm>
            <a:off x="528358" y="6391838"/>
            <a:ext cx="3086100" cy="533400"/>
          </a:xfrm>
          <a:prstGeom prst="rect">
            <a:avLst/>
          </a:prstGeom>
        </p:spPr>
      </p:pic>
      <p:pic>
        <p:nvPicPr>
          <p:cNvPr id="6" name="Picture 5"/>
          <p:cNvPicPr>
            <a:picLocks noChangeAspect="1"/>
          </p:cNvPicPr>
          <p:nvPr/>
        </p:nvPicPr>
        <p:blipFill>
          <a:blip r:embed="rId5"/>
          <a:stretch>
            <a:fillRect/>
          </a:stretch>
        </p:blipFill>
        <p:spPr>
          <a:xfrm>
            <a:off x="10668000" y="5939972"/>
            <a:ext cx="877097" cy="918028"/>
          </a:xfrm>
          <a:prstGeom prst="rect">
            <a:avLst/>
          </a:prstGeom>
        </p:spPr>
      </p:pic>
    </p:spTree>
    <p:extLst>
      <p:ext uri="{BB962C8B-B14F-4D97-AF65-F5344CB8AC3E}">
        <p14:creationId xmlns:p14="http://schemas.microsoft.com/office/powerpoint/2010/main" val="1174824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1972C-F98E-4BA2-A597-4ED6F1495A58}"/>
              </a:ext>
            </a:extLst>
          </p:cNvPr>
          <p:cNvSpPr>
            <a:spLocks noGrp="1"/>
          </p:cNvSpPr>
          <p:nvPr>
            <p:ph type="title"/>
          </p:nvPr>
        </p:nvSpPr>
        <p:spPr>
          <a:xfrm>
            <a:off x="1154953" y="973668"/>
            <a:ext cx="9195755" cy="706964"/>
          </a:xfrm>
        </p:spPr>
        <p:txBody>
          <a:bodyPr/>
          <a:lstStyle/>
          <a:p>
            <a:pPr algn="ctr"/>
            <a:r>
              <a:rPr lang="en-US" dirty="0"/>
              <a:t>What Can z/Transformation Technology Group Do?</a:t>
            </a:r>
          </a:p>
        </p:txBody>
      </p:sp>
      <p:sp>
        <p:nvSpPr>
          <p:cNvPr id="3" name="Content Placeholder 2">
            <a:extLst>
              <a:ext uri="{FF2B5EF4-FFF2-40B4-BE49-F238E27FC236}">
                <a16:creationId xmlns:a16="http://schemas.microsoft.com/office/drawing/2014/main" id="{DBB3AB49-9D7A-4A17-8DF8-A99184CAF1CF}"/>
              </a:ext>
            </a:extLst>
          </p:cNvPr>
          <p:cNvSpPr>
            <a:spLocks noGrp="1"/>
          </p:cNvSpPr>
          <p:nvPr>
            <p:ph idx="1"/>
          </p:nvPr>
        </p:nvSpPr>
        <p:spPr>
          <a:xfrm>
            <a:off x="1154953" y="2353456"/>
            <a:ext cx="10739742" cy="3822492"/>
          </a:xfrm>
        </p:spPr>
        <p:txBody>
          <a:bodyPr/>
          <a:lstStyle/>
          <a:p>
            <a:r>
              <a:rPr lang="en-US" dirty="0"/>
              <a:t>z/Transformation Technology Group Can Assist in Several Areas\</a:t>
            </a:r>
          </a:p>
          <a:p>
            <a:pPr lvl="1"/>
            <a:r>
              <a:rPr lang="en-US" dirty="0"/>
              <a:t>Assist in Analyzing Current Software Portfolio</a:t>
            </a:r>
          </a:p>
          <a:p>
            <a:pPr lvl="1"/>
            <a:r>
              <a:rPr lang="en-US" dirty="0"/>
              <a:t>Make Recommendations on Cost Cutting Areas</a:t>
            </a:r>
          </a:p>
          <a:p>
            <a:pPr lvl="1"/>
            <a:r>
              <a:rPr lang="en-US" dirty="0"/>
              <a:t>Make Recommendations on System Upgrades, etc.</a:t>
            </a:r>
          </a:p>
          <a:p>
            <a:pPr lvl="1"/>
            <a:r>
              <a:rPr lang="en-US" dirty="0"/>
              <a:t>Make Recommendations on Software Tool Replacements When Needed</a:t>
            </a:r>
          </a:p>
          <a:p>
            <a:pPr lvl="1"/>
            <a:r>
              <a:rPr lang="en-US" dirty="0"/>
              <a:t>Assist in the Development of a Migration Plan, Assist in the Migration Implementation Plan</a:t>
            </a:r>
          </a:p>
          <a:p>
            <a:pPr lvl="1"/>
            <a:r>
              <a:rPr lang="en-US" dirty="0"/>
              <a:t>Lead the Migration Effort When Required</a:t>
            </a:r>
          </a:p>
          <a:p>
            <a:pPr lvl="1"/>
            <a:r>
              <a:rPr lang="en-US" dirty="0"/>
              <a:t>Provide Outside Resource Assistance, Guidelines and Actual Resources</a:t>
            </a:r>
          </a:p>
          <a:p>
            <a:pPr lvl="1"/>
            <a:endParaRPr lang="en-US" dirty="0"/>
          </a:p>
          <a:p>
            <a:endParaRPr lang="en-US" dirty="0"/>
          </a:p>
          <a:p>
            <a:endParaRPr lang="en-US" dirty="0"/>
          </a:p>
        </p:txBody>
      </p:sp>
      <p:sp>
        <p:nvSpPr>
          <p:cNvPr id="4" name="Footer Placeholder 3">
            <a:extLst>
              <a:ext uri="{FF2B5EF4-FFF2-40B4-BE49-F238E27FC236}">
                <a16:creationId xmlns:a16="http://schemas.microsoft.com/office/drawing/2014/main" id="{A9823748-2296-4E7B-AC9B-EF03B4FA5B65}"/>
              </a:ext>
            </a:extLst>
          </p:cNvPr>
          <p:cNvSpPr>
            <a:spLocks noGrp="1"/>
          </p:cNvSpPr>
          <p:nvPr>
            <p:ph type="ftr" sz="quarter" idx="11"/>
          </p:nvPr>
        </p:nvSpPr>
        <p:spPr/>
        <p:txBody>
          <a:bodyPr/>
          <a:lstStyle/>
          <a:p>
            <a:endParaRPr lang="en-US" dirty="0">
              <a:solidFill>
                <a:srgbClr val="ACD433"/>
              </a:solidFill>
            </a:endParaRPr>
          </a:p>
        </p:txBody>
      </p:sp>
      <p:pic>
        <p:nvPicPr>
          <p:cNvPr id="5" name="Picture 4">
            <a:extLst>
              <a:ext uri="{FF2B5EF4-FFF2-40B4-BE49-F238E27FC236}">
                <a16:creationId xmlns:a16="http://schemas.microsoft.com/office/drawing/2014/main" id="{63230500-8787-49C1-A2F4-99D42F73B285}"/>
              </a:ext>
            </a:extLst>
          </p:cNvPr>
          <p:cNvPicPr>
            <a:picLocks noChangeAspect="1"/>
          </p:cNvPicPr>
          <p:nvPr/>
        </p:nvPicPr>
        <p:blipFill>
          <a:blip r:embed="rId2"/>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39940547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1972C-F98E-4BA2-A597-4ED6F1495A58}"/>
              </a:ext>
            </a:extLst>
          </p:cNvPr>
          <p:cNvSpPr>
            <a:spLocks noGrp="1"/>
          </p:cNvSpPr>
          <p:nvPr>
            <p:ph type="title"/>
          </p:nvPr>
        </p:nvSpPr>
        <p:spPr>
          <a:xfrm>
            <a:off x="1154953" y="973668"/>
            <a:ext cx="9195755" cy="706964"/>
          </a:xfrm>
        </p:spPr>
        <p:txBody>
          <a:bodyPr/>
          <a:lstStyle/>
          <a:p>
            <a:pPr algn="ctr"/>
            <a:r>
              <a:rPr lang="en-US" dirty="0"/>
              <a:t>Who Is the IBM Eagle Team?</a:t>
            </a:r>
          </a:p>
        </p:txBody>
      </p:sp>
      <p:sp>
        <p:nvSpPr>
          <p:cNvPr id="3" name="Content Placeholder 2">
            <a:extLst>
              <a:ext uri="{FF2B5EF4-FFF2-40B4-BE49-F238E27FC236}">
                <a16:creationId xmlns:a16="http://schemas.microsoft.com/office/drawing/2014/main" id="{DBB3AB49-9D7A-4A17-8DF8-A99184CAF1CF}"/>
              </a:ext>
            </a:extLst>
          </p:cNvPr>
          <p:cNvSpPr>
            <a:spLocks noGrp="1"/>
          </p:cNvSpPr>
          <p:nvPr>
            <p:ph idx="1"/>
          </p:nvPr>
        </p:nvSpPr>
        <p:spPr>
          <a:xfrm>
            <a:off x="1154953" y="2353456"/>
            <a:ext cx="10739742" cy="3822492"/>
          </a:xfrm>
        </p:spPr>
        <p:txBody>
          <a:bodyPr/>
          <a:lstStyle/>
          <a:p>
            <a:r>
              <a:rPr lang="en-US" dirty="0"/>
              <a:t>Worldwide Experience Successfully Helping Hundreds of Clients since 2007</a:t>
            </a:r>
          </a:p>
          <a:p>
            <a:r>
              <a:rPr lang="en-US" dirty="0"/>
              <a:t>Highly Skilled Technical and Financial Consultants with 20+ years Experience Working with Clients on Complex Heterogenous IT Environments</a:t>
            </a:r>
          </a:p>
          <a:p>
            <a:r>
              <a:rPr lang="en-US" dirty="0"/>
              <a:t>In 2016 the Team Identified over $1.25B in Client Savings; on Average $6.6M per Completed Assessment*</a:t>
            </a:r>
          </a:p>
          <a:p>
            <a:r>
              <a:rPr lang="en-US" dirty="0"/>
              <a:t>… Most Likely They Have Evaluated a Similar Scenario and Can Help Your IT Operations!</a:t>
            </a:r>
          </a:p>
          <a:p>
            <a:endParaRPr lang="en-US" dirty="0"/>
          </a:p>
          <a:p>
            <a:endParaRPr lang="en-US" dirty="0"/>
          </a:p>
        </p:txBody>
      </p:sp>
      <p:sp>
        <p:nvSpPr>
          <p:cNvPr id="4" name="Footer Placeholder 3">
            <a:extLst>
              <a:ext uri="{FF2B5EF4-FFF2-40B4-BE49-F238E27FC236}">
                <a16:creationId xmlns:a16="http://schemas.microsoft.com/office/drawing/2014/main" id="{A9823748-2296-4E7B-AC9B-EF03B4FA5B65}"/>
              </a:ext>
            </a:extLst>
          </p:cNvPr>
          <p:cNvSpPr>
            <a:spLocks noGrp="1"/>
          </p:cNvSpPr>
          <p:nvPr>
            <p:ph type="ftr" sz="quarter" idx="11"/>
          </p:nvPr>
        </p:nvSpPr>
        <p:spPr/>
        <p:txBody>
          <a:bodyPr/>
          <a:lstStyle/>
          <a:p>
            <a:endParaRPr lang="en-US" dirty="0">
              <a:solidFill>
                <a:srgbClr val="ACD433"/>
              </a:solidFill>
            </a:endParaRPr>
          </a:p>
        </p:txBody>
      </p:sp>
      <p:pic>
        <p:nvPicPr>
          <p:cNvPr id="5" name="Picture 4">
            <a:extLst>
              <a:ext uri="{FF2B5EF4-FFF2-40B4-BE49-F238E27FC236}">
                <a16:creationId xmlns:a16="http://schemas.microsoft.com/office/drawing/2014/main" id="{63230500-8787-49C1-A2F4-99D42F73B285}"/>
              </a:ext>
            </a:extLst>
          </p:cNvPr>
          <p:cNvPicPr>
            <a:picLocks noChangeAspect="1"/>
          </p:cNvPicPr>
          <p:nvPr/>
        </p:nvPicPr>
        <p:blipFill>
          <a:blip r:embed="rId2"/>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2482808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1972C-F98E-4BA2-A597-4ED6F1495A58}"/>
              </a:ext>
            </a:extLst>
          </p:cNvPr>
          <p:cNvSpPr>
            <a:spLocks noGrp="1"/>
          </p:cNvSpPr>
          <p:nvPr>
            <p:ph type="title"/>
          </p:nvPr>
        </p:nvSpPr>
        <p:spPr>
          <a:xfrm>
            <a:off x="1154953" y="973668"/>
            <a:ext cx="9195755" cy="706964"/>
          </a:xfrm>
        </p:spPr>
        <p:txBody>
          <a:bodyPr/>
          <a:lstStyle/>
          <a:p>
            <a:pPr algn="ctr"/>
            <a:r>
              <a:rPr lang="en-US" dirty="0"/>
              <a:t>What Does the IBM Eagle Team Do?</a:t>
            </a:r>
          </a:p>
        </p:txBody>
      </p:sp>
      <p:sp>
        <p:nvSpPr>
          <p:cNvPr id="3" name="Content Placeholder 2">
            <a:extLst>
              <a:ext uri="{FF2B5EF4-FFF2-40B4-BE49-F238E27FC236}">
                <a16:creationId xmlns:a16="http://schemas.microsoft.com/office/drawing/2014/main" id="{DBB3AB49-9D7A-4A17-8DF8-A99184CAF1CF}"/>
              </a:ext>
            </a:extLst>
          </p:cNvPr>
          <p:cNvSpPr>
            <a:spLocks noGrp="1"/>
          </p:cNvSpPr>
          <p:nvPr>
            <p:ph idx="1"/>
          </p:nvPr>
        </p:nvSpPr>
        <p:spPr>
          <a:xfrm>
            <a:off x="1154953" y="2353456"/>
            <a:ext cx="10739742" cy="3822492"/>
          </a:xfrm>
        </p:spPr>
        <p:txBody>
          <a:bodyPr/>
          <a:lstStyle/>
          <a:p>
            <a:r>
              <a:rPr lang="en-US" dirty="0"/>
              <a:t>No Charge Studies to Help Customers Determine the BEST PLATFORM for Their Environment</a:t>
            </a:r>
          </a:p>
          <a:p>
            <a:r>
              <a:rPr lang="en-US" dirty="0"/>
              <a:t>Specialized in Examining Economic Differences Between Solutions in Client Environments</a:t>
            </a:r>
          </a:p>
          <a:p>
            <a:r>
              <a:rPr lang="en-US" dirty="0"/>
              <a:t>Focused on Identifying Areas for Efficiencies, Cost Reductions and increased Business Value</a:t>
            </a:r>
          </a:p>
          <a:p>
            <a:r>
              <a:rPr lang="en-US" dirty="0"/>
              <a:t>Provide Studies Using Client Data / Figures for a Custom Assessment</a:t>
            </a:r>
          </a:p>
          <a:p>
            <a:pPr lvl="1"/>
            <a:r>
              <a:rPr lang="en-US" dirty="0"/>
              <a:t>Through a Transparent Model</a:t>
            </a:r>
          </a:p>
          <a:p>
            <a:pPr lvl="1"/>
            <a:r>
              <a:rPr lang="en-US" dirty="0"/>
              <a:t>With Agreed-to Assumptions</a:t>
            </a:r>
          </a:p>
          <a:p>
            <a:pPr lvl="1"/>
            <a:r>
              <a:rPr lang="en-US" dirty="0"/>
              <a:t>and Iterate as Required </a:t>
            </a:r>
          </a:p>
          <a:p>
            <a:endParaRPr lang="en-US" dirty="0"/>
          </a:p>
          <a:p>
            <a:endParaRPr lang="en-US" dirty="0"/>
          </a:p>
        </p:txBody>
      </p:sp>
      <p:sp>
        <p:nvSpPr>
          <p:cNvPr id="4" name="Footer Placeholder 3">
            <a:extLst>
              <a:ext uri="{FF2B5EF4-FFF2-40B4-BE49-F238E27FC236}">
                <a16:creationId xmlns:a16="http://schemas.microsoft.com/office/drawing/2014/main" id="{A9823748-2296-4E7B-AC9B-EF03B4FA5B65}"/>
              </a:ext>
            </a:extLst>
          </p:cNvPr>
          <p:cNvSpPr>
            <a:spLocks noGrp="1"/>
          </p:cNvSpPr>
          <p:nvPr>
            <p:ph type="ftr" sz="quarter" idx="11"/>
          </p:nvPr>
        </p:nvSpPr>
        <p:spPr/>
        <p:txBody>
          <a:bodyPr/>
          <a:lstStyle/>
          <a:p>
            <a:endParaRPr lang="en-US" dirty="0">
              <a:solidFill>
                <a:srgbClr val="ACD433"/>
              </a:solidFill>
            </a:endParaRPr>
          </a:p>
        </p:txBody>
      </p:sp>
      <p:pic>
        <p:nvPicPr>
          <p:cNvPr id="5" name="Picture 4">
            <a:extLst>
              <a:ext uri="{FF2B5EF4-FFF2-40B4-BE49-F238E27FC236}">
                <a16:creationId xmlns:a16="http://schemas.microsoft.com/office/drawing/2014/main" id="{5D0F5CEF-6363-4A9D-96F3-012F0BE4C789}"/>
              </a:ext>
            </a:extLst>
          </p:cNvPr>
          <p:cNvPicPr>
            <a:picLocks noChangeAspect="1"/>
          </p:cNvPicPr>
          <p:nvPr/>
        </p:nvPicPr>
        <p:blipFill>
          <a:blip r:embed="rId2"/>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1572403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92562-15F1-4535-AC77-AC8E53CA00E0}"/>
              </a:ext>
            </a:extLst>
          </p:cNvPr>
          <p:cNvSpPr>
            <a:spLocks noGrp="1"/>
          </p:cNvSpPr>
          <p:nvPr>
            <p:ph type="title"/>
          </p:nvPr>
        </p:nvSpPr>
        <p:spPr>
          <a:xfrm>
            <a:off x="1154953" y="973668"/>
            <a:ext cx="9690431" cy="706964"/>
          </a:xfrm>
        </p:spPr>
        <p:txBody>
          <a:bodyPr/>
          <a:lstStyle/>
          <a:p>
            <a:r>
              <a:rPr lang="en-US" dirty="0"/>
              <a:t>What Types of Assessments Can They Do?</a:t>
            </a:r>
          </a:p>
        </p:txBody>
      </p:sp>
      <p:sp>
        <p:nvSpPr>
          <p:cNvPr id="3" name="Content Placeholder 2">
            <a:extLst>
              <a:ext uri="{FF2B5EF4-FFF2-40B4-BE49-F238E27FC236}">
                <a16:creationId xmlns:a16="http://schemas.microsoft.com/office/drawing/2014/main" id="{908F2F37-DE42-46B9-9895-5BA1A2E6D98F}"/>
              </a:ext>
            </a:extLst>
          </p:cNvPr>
          <p:cNvSpPr>
            <a:spLocks noGrp="1"/>
          </p:cNvSpPr>
          <p:nvPr>
            <p:ph idx="1"/>
          </p:nvPr>
        </p:nvSpPr>
        <p:spPr>
          <a:xfrm>
            <a:off x="1154955" y="2338466"/>
            <a:ext cx="8761412" cy="3882452"/>
          </a:xfrm>
        </p:spPr>
        <p:txBody>
          <a:bodyPr/>
          <a:lstStyle/>
          <a:p>
            <a:r>
              <a:rPr lang="en-US" dirty="0"/>
              <a:t>Workload Placement Assessment</a:t>
            </a:r>
          </a:p>
          <a:p>
            <a:r>
              <a:rPr lang="en-US" dirty="0"/>
              <a:t>Cloud Assessment</a:t>
            </a:r>
          </a:p>
          <a:p>
            <a:r>
              <a:rPr lang="en-US" dirty="0"/>
              <a:t>Business Value Assessment (BVA)</a:t>
            </a:r>
          </a:p>
          <a:p>
            <a:r>
              <a:rPr lang="en-US" dirty="0"/>
              <a:t>Mobile Assessment</a:t>
            </a:r>
          </a:p>
          <a:p>
            <a:r>
              <a:rPr lang="en-US" dirty="0"/>
              <a:t>Chargeback Analysis</a:t>
            </a:r>
          </a:p>
          <a:p>
            <a:r>
              <a:rPr lang="en-US" dirty="0"/>
              <a:t>Machine Learning Assessment</a:t>
            </a:r>
          </a:p>
          <a:p>
            <a:r>
              <a:rPr lang="en-US" dirty="0"/>
              <a:t>Analytics Assessment</a:t>
            </a:r>
          </a:p>
          <a:p>
            <a:r>
              <a:rPr lang="en-US" dirty="0"/>
              <a:t>IT Best Practice Benchmarking</a:t>
            </a:r>
          </a:p>
          <a:p>
            <a:endParaRPr lang="en-US" dirty="0"/>
          </a:p>
          <a:p>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6AEFF131-113C-4365-BCBB-A9D02ECC3E65}"/>
              </a:ext>
            </a:extLst>
          </p:cNvPr>
          <p:cNvSpPr>
            <a:spLocks noGrp="1"/>
          </p:cNvSpPr>
          <p:nvPr>
            <p:ph type="ftr" sz="quarter" idx="11"/>
          </p:nvPr>
        </p:nvSpPr>
        <p:spPr/>
        <p:txBody>
          <a:bodyPr/>
          <a:lstStyle/>
          <a:p>
            <a:endParaRPr lang="en-US" dirty="0">
              <a:solidFill>
                <a:srgbClr val="ACD433"/>
              </a:solidFill>
            </a:endParaRPr>
          </a:p>
        </p:txBody>
      </p:sp>
      <p:pic>
        <p:nvPicPr>
          <p:cNvPr id="6" name="Picture 5">
            <a:extLst>
              <a:ext uri="{FF2B5EF4-FFF2-40B4-BE49-F238E27FC236}">
                <a16:creationId xmlns:a16="http://schemas.microsoft.com/office/drawing/2014/main" id="{91188ECD-86AC-4A21-A36B-C7AE274B117D}"/>
              </a:ext>
            </a:extLst>
          </p:cNvPr>
          <p:cNvPicPr>
            <a:picLocks noChangeAspect="1"/>
          </p:cNvPicPr>
          <p:nvPr/>
        </p:nvPicPr>
        <p:blipFill>
          <a:blip r:embed="rId2"/>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10646605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92562-15F1-4535-AC77-AC8E53CA00E0}"/>
              </a:ext>
            </a:extLst>
          </p:cNvPr>
          <p:cNvSpPr>
            <a:spLocks noGrp="1"/>
          </p:cNvSpPr>
          <p:nvPr>
            <p:ph type="title"/>
          </p:nvPr>
        </p:nvSpPr>
        <p:spPr>
          <a:xfrm>
            <a:off x="1154953" y="973668"/>
            <a:ext cx="9690431" cy="706964"/>
          </a:xfrm>
        </p:spPr>
        <p:txBody>
          <a:bodyPr/>
          <a:lstStyle/>
          <a:p>
            <a:pPr algn="ctr"/>
            <a:r>
              <a:rPr lang="en-US" dirty="0"/>
              <a:t>IBM Eagle Team Information</a:t>
            </a:r>
          </a:p>
        </p:txBody>
      </p:sp>
      <p:sp>
        <p:nvSpPr>
          <p:cNvPr id="3" name="Content Placeholder 2">
            <a:extLst>
              <a:ext uri="{FF2B5EF4-FFF2-40B4-BE49-F238E27FC236}">
                <a16:creationId xmlns:a16="http://schemas.microsoft.com/office/drawing/2014/main" id="{908F2F37-DE42-46B9-9895-5BA1A2E6D98F}"/>
              </a:ext>
            </a:extLst>
          </p:cNvPr>
          <p:cNvSpPr>
            <a:spLocks noGrp="1"/>
          </p:cNvSpPr>
          <p:nvPr>
            <p:ph idx="1"/>
          </p:nvPr>
        </p:nvSpPr>
        <p:spPr>
          <a:xfrm>
            <a:off x="1154955" y="2338466"/>
            <a:ext cx="8761412" cy="3882452"/>
          </a:xfrm>
        </p:spPr>
        <p:txBody>
          <a:bodyPr/>
          <a:lstStyle/>
          <a:p>
            <a:r>
              <a:rPr lang="en-US" dirty="0"/>
              <a:t>Slides Provided by David Anderson</a:t>
            </a:r>
          </a:p>
          <a:p>
            <a:r>
              <a:rPr lang="en-US" dirty="0"/>
              <a:t>IBM Eagle Team</a:t>
            </a:r>
          </a:p>
          <a:p>
            <a:endParaRPr lang="en-US" dirty="0"/>
          </a:p>
          <a:p>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6AEFF131-113C-4365-BCBB-A9D02ECC3E65}"/>
              </a:ext>
            </a:extLst>
          </p:cNvPr>
          <p:cNvSpPr>
            <a:spLocks noGrp="1"/>
          </p:cNvSpPr>
          <p:nvPr>
            <p:ph type="ftr" sz="quarter" idx="11"/>
          </p:nvPr>
        </p:nvSpPr>
        <p:spPr/>
        <p:txBody>
          <a:bodyPr/>
          <a:lstStyle/>
          <a:p>
            <a:endParaRPr lang="en-US" dirty="0">
              <a:solidFill>
                <a:srgbClr val="ACD433"/>
              </a:solidFill>
            </a:endParaRPr>
          </a:p>
        </p:txBody>
      </p:sp>
      <p:pic>
        <p:nvPicPr>
          <p:cNvPr id="6" name="Picture 5">
            <a:extLst>
              <a:ext uri="{FF2B5EF4-FFF2-40B4-BE49-F238E27FC236}">
                <a16:creationId xmlns:a16="http://schemas.microsoft.com/office/drawing/2014/main" id="{91188ECD-86AC-4A21-A36B-C7AE274B117D}"/>
              </a:ext>
            </a:extLst>
          </p:cNvPr>
          <p:cNvPicPr>
            <a:picLocks noChangeAspect="1"/>
          </p:cNvPicPr>
          <p:nvPr/>
        </p:nvPicPr>
        <p:blipFill>
          <a:blip r:embed="rId2"/>
          <a:stretch>
            <a:fillRect/>
          </a:stretch>
        </p:blipFill>
        <p:spPr>
          <a:xfrm>
            <a:off x="528358" y="6391838"/>
            <a:ext cx="3086100" cy="533400"/>
          </a:xfrm>
          <a:prstGeom prst="rect">
            <a:avLst/>
          </a:prstGeom>
        </p:spPr>
      </p:pic>
    </p:spTree>
    <p:extLst>
      <p:ext uri="{BB962C8B-B14F-4D97-AF65-F5344CB8AC3E}">
        <p14:creationId xmlns:p14="http://schemas.microsoft.com/office/powerpoint/2010/main" val="705876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Placeholder 1"/>
          <p:cNvSpPr>
            <a:spLocks noGrp="1"/>
          </p:cNvSpPr>
          <p:nvPr>
            <p:ph type="body" idx="12"/>
          </p:nvPr>
        </p:nvSpPr>
        <p:spPr>
          <a:xfrm>
            <a:off x="468656" y="1430618"/>
            <a:ext cx="10850033" cy="1026583"/>
          </a:xfrm>
        </p:spPr>
        <p:txBody>
          <a:bodyPr/>
          <a:lstStyle/>
          <a:p>
            <a:pPr eaLnBrk="1" hangingPunct="1">
              <a:spcBef>
                <a:spcPct val="0"/>
              </a:spcBef>
            </a:pPr>
            <a:r>
              <a:rPr lang="en-US" altLang="en-US" dirty="0">
                <a:solidFill>
                  <a:srgbClr val="262626"/>
                </a:solidFill>
              </a:rPr>
              <a:t>No-Charge Studies to Help Your Business</a:t>
            </a:r>
          </a:p>
          <a:p>
            <a:pPr eaLnBrk="1" hangingPunct="1">
              <a:spcBef>
                <a:spcPct val="0"/>
              </a:spcBef>
            </a:pPr>
            <a:endParaRPr lang="en-US" altLang="en-US" sz="1600" dirty="0">
              <a:solidFill>
                <a:srgbClr val="262626"/>
              </a:solidFill>
            </a:endParaRPr>
          </a:p>
          <a:p>
            <a:pPr eaLnBrk="1" hangingPunct="1">
              <a:spcBef>
                <a:spcPct val="0"/>
              </a:spcBef>
            </a:pPr>
            <a:endParaRPr lang="en-US" altLang="en-US" sz="1600" dirty="0">
              <a:solidFill>
                <a:srgbClr val="262626"/>
              </a:solidFill>
            </a:endParaRPr>
          </a:p>
        </p:txBody>
      </p:sp>
      <p:sp>
        <p:nvSpPr>
          <p:cNvPr id="3" name="Text Placeholder 2"/>
          <p:cNvSpPr>
            <a:spLocks noGrp="1"/>
          </p:cNvSpPr>
          <p:nvPr>
            <p:ph type="body" idx="15"/>
          </p:nvPr>
        </p:nvSpPr>
        <p:spPr>
          <a:xfrm>
            <a:off x="444500" y="901700"/>
            <a:ext cx="10847917" cy="965200"/>
          </a:xfrm>
        </p:spPr>
        <p:txBody>
          <a:bodyPr anchor="t"/>
          <a:lstStyle/>
          <a:p>
            <a:pPr eaLnBrk="1" hangingPunct="1">
              <a:defRPr/>
            </a:pPr>
            <a:r>
              <a:rPr dirty="0">
                <a:solidFill>
                  <a:srgbClr val="262626"/>
                </a:solidFill>
              </a:rPr>
              <a:t>IBM Eagle Team – IT Economics Practice</a:t>
            </a:r>
            <a:br>
              <a:rPr dirty="0">
                <a:solidFill>
                  <a:srgbClr val="262626"/>
                </a:solidFill>
              </a:rPr>
            </a:br>
            <a:r>
              <a:rPr sz="2400" dirty="0">
                <a:solidFill>
                  <a:srgbClr val="262626"/>
                </a:solidFill>
              </a:rPr>
              <a:t> </a:t>
            </a:r>
          </a:p>
          <a:p>
            <a:pPr eaLnBrk="1" hangingPunct="1">
              <a:defRPr/>
            </a:pPr>
            <a:endParaRPr lang="en-US" sz="2400" dirty="0">
              <a:solidFill>
                <a:srgbClr val="262626"/>
              </a:solidFill>
            </a:endParaRPr>
          </a:p>
          <a:p>
            <a:pPr eaLnBrk="1" hangingPunct="1">
              <a:defRPr/>
            </a:pPr>
            <a:endParaRPr lang="en-US" sz="2400" dirty="0">
              <a:solidFill>
                <a:srgbClr val="262626"/>
              </a:solidFill>
            </a:endParaRPr>
          </a:p>
          <a:p>
            <a:pPr eaLnBrk="1" hangingPunct="1">
              <a:defRPr/>
            </a:pPr>
            <a:r>
              <a:rPr lang="en-US" sz="2400" dirty="0">
                <a:solidFill>
                  <a:srgbClr val="262626"/>
                </a:solidFill>
              </a:rPr>
              <a:t>David F. Anderson </a:t>
            </a:r>
            <a:r>
              <a:rPr lang="en-US" sz="2400" dirty="0">
                <a:solidFill>
                  <a:srgbClr val="262626"/>
                </a:solidFill>
                <a:hlinkClick r:id="rId3"/>
              </a:rPr>
              <a:t>dfa@us.ibm.com</a:t>
            </a:r>
            <a:r>
              <a:rPr lang="en-US" sz="2400" dirty="0">
                <a:solidFill>
                  <a:srgbClr val="262626"/>
                </a:solidFill>
              </a:rPr>
              <a:t> +1 845 546 6168            June 5, 2017</a:t>
            </a:r>
            <a:endParaRPr dirty="0">
              <a:solidFill>
                <a:srgbClr val="262626"/>
              </a:solidFill>
            </a:endParaRPr>
          </a:p>
        </p:txBody>
      </p:sp>
      <p:sp>
        <p:nvSpPr>
          <p:cNvPr id="2" name="Footer Placeholder 1"/>
          <p:cNvSpPr>
            <a:spLocks noGrp="1"/>
          </p:cNvSpPr>
          <p:nvPr>
            <p:ph type="ftr" sz="quarter" idx="16"/>
          </p:nvPr>
        </p:nvSpPr>
        <p:spPr/>
        <p:txBody>
          <a:bodyPr/>
          <a:lstStyle/>
          <a:p>
            <a:pPr defTabSz="1219170" fontAlgn="base">
              <a:lnSpc>
                <a:spcPct val="90000"/>
              </a:lnSpc>
              <a:spcBef>
                <a:spcPct val="0"/>
              </a:spcBef>
              <a:spcAft>
                <a:spcPct val="0"/>
              </a:spcAft>
              <a:defRPr/>
            </a:pPr>
            <a:r>
              <a:rPr lang="en-US" sz="2667" dirty="0">
                <a:solidFill>
                  <a:srgbClr val="191919"/>
                </a:solidFill>
                <a:latin typeface="HelvNeue Light for IBM" pitchFamily="34" charset="0"/>
              </a:rPr>
              <a:t>IBM Confidential</a:t>
            </a:r>
          </a:p>
        </p:txBody>
      </p:sp>
    </p:spTree>
    <p:extLst>
      <p:ext uri="{BB962C8B-B14F-4D97-AF65-F5344CB8AC3E}">
        <p14:creationId xmlns:p14="http://schemas.microsoft.com/office/powerpoint/2010/main" val="4223125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400" dirty="0"/>
              <a:t>Great Ideas Are Only Great if Made on Time!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p:txBody>
          <a:bodyPr>
            <a:normAutofit/>
          </a:bodyPr>
          <a:lstStyle/>
          <a:p>
            <a:endParaRPr lang="en-US" dirty="0"/>
          </a:p>
          <a:p>
            <a:pPr lvl="1"/>
            <a:endParaRPr lang="en-US" dirty="0"/>
          </a:p>
        </p:txBody>
      </p:sp>
      <p:sp>
        <p:nvSpPr>
          <p:cNvPr id="7" name="AutoShape 2" descr="Image result for Yellow banana pictur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9" name="Picture 8"/>
          <p:cNvPicPr>
            <a:picLocks noChangeAspect="1"/>
          </p:cNvPicPr>
          <p:nvPr/>
        </p:nvPicPr>
        <p:blipFill>
          <a:blip r:embed="rId3"/>
          <a:stretch>
            <a:fillRect/>
          </a:stretch>
        </p:blipFill>
        <p:spPr>
          <a:xfrm>
            <a:off x="1154955" y="2617570"/>
            <a:ext cx="2638481" cy="1954430"/>
          </a:xfrm>
          <a:prstGeom prst="rect">
            <a:avLst/>
          </a:prstGeom>
        </p:spPr>
      </p:pic>
      <p:pic>
        <p:nvPicPr>
          <p:cNvPr id="11" name="Picture 10"/>
          <p:cNvPicPr>
            <a:picLocks noChangeAspect="1"/>
          </p:cNvPicPr>
          <p:nvPr/>
        </p:nvPicPr>
        <p:blipFill>
          <a:blip r:embed="rId4"/>
          <a:stretch>
            <a:fillRect/>
          </a:stretch>
        </p:blipFill>
        <p:spPr>
          <a:xfrm>
            <a:off x="8832758" y="2617570"/>
            <a:ext cx="2918852" cy="1940466"/>
          </a:xfrm>
          <a:prstGeom prst="rect">
            <a:avLst/>
          </a:prstGeom>
        </p:spPr>
      </p:pic>
      <p:pic>
        <p:nvPicPr>
          <p:cNvPr id="12" name="Picture 11"/>
          <p:cNvPicPr>
            <a:picLocks noChangeAspect="1"/>
          </p:cNvPicPr>
          <p:nvPr/>
        </p:nvPicPr>
        <p:blipFill>
          <a:blip r:embed="rId5"/>
          <a:stretch>
            <a:fillRect/>
          </a:stretch>
        </p:blipFill>
        <p:spPr>
          <a:xfrm>
            <a:off x="5535661" y="2724150"/>
            <a:ext cx="2476500" cy="1847850"/>
          </a:xfrm>
          <a:prstGeom prst="rect">
            <a:avLst/>
          </a:prstGeom>
        </p:spPr>
      </p:pic>
    </p:spTree>
    <p:extLst>
      <p:ext uri="{BB962C8B-B14F-4D97-AF65-F5344CB8AC3E}">
        <p14:creationId xmlns:p14="http://schemas.microsoft.com/office/powerpoint/2010/main" val="3309904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416873" y="232835"/>
            <a:ext cx="11688233" cy="5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defRPr sz="2000">
                <a:solidFill>
                  <a:srgbClr val="191919"/>
                </a:solidFill>
                <a:latin typeface="HelvNeue Light for IBM"/>
              </a:defRPr>
            </a:lvl1pPr>
            <a:lvl2pPr marL="742950" indent="-285750" eaLnBrk="0" hangingPunct="0">
              <a:lnSpc>
                <a:spcPct val="90000"/>
              </a:lnSpc>
              <a:defRPr sz="2000">
                <a:solidFill>
                  <a:srgbClr val="191919"/>
                </a:solidFill>
                <a:latin typeface="HelvNeue Light for IBM"/>
              </a:defRPr>
            </a:lvl2pPr>
            <a:lvl3pPr marL="1143000" indent="-228600" eaLnBrk="0" hangingPunct="0">
              <a:lnSpc>
                <a:spcPct val="90000"/>
              </a:lnSpc>
              <a:defRPr sz="2000">
                <a:solidFill>
                  <a:srgbClr val="191919"/>
                </a:solidFill>
                <a:latin typeface="HelvNeue Light for IBM"/>
              </a:defRPr>
            </a:lvl3pPr>
            <a:lvl4pPr marL="1600200" indent="-228600" eaLnBrk="0" hangingPunct="0">
              <a:lnSpc>
                <a:spcPct val="90000"/>
              </a:lnSpc>
              <a:defRPr sz="2000">
                <a:solidFill>
                  <a:srgbClr val="191919"/>
                </a:solidFill>
                <a:latin typeface="HelvNeue Light for IBM"/>
              </a:defRPr>
            </a:lvl4pPr>
            <a:lvl5pPr marL="2057400" indent="-228600" eaLnBrk="0" hangingPunct="0">
              <a:lnSpc>
                <a:spcPct val="90000"/>
              </a:lnSpc>
              <a:defRPr sz="2000">
                <a:solidFill>
                  <a:srgbClr val="191919"/>
                </a:solidFill>
                <a:latin typeface="HelvNeue Light for IBM"/>
              </a:defRPr>
            </a:lvl5pPr>
            <a:lvl6pPr marL="2514600" indent="-228600" eaLnBrk="0" fontAlgn="base" hangingPunct="0">
              <a:lnSpc>
                <a:spcPct val="90000"/>
              </a:lnSpc>
              <a:spcBef>
                <a:spcPct val="0"/>
              </a:spcBef>
              <a:spcAft>
                <a:spcPct val="0"/>
              </a:spcAft>
              <a:defRPr sz="2000">
                <a:solidFill>
                  <a:srgbClr val="191919"/>
                </a:solidFill>
                <a:latin typeface="HelvNeue Light for IBM"/>
              </a:defRPr>
            </a:lvl6pPr>
            <a:lvl7pPr marL="2971800" indent="-228600" eaLnBrk="0" fontAlgn="base" hangingPunct="0">
              <a:lnSpc>
                <a:spcPct val="90000"/>
              </a:lnSpc>
              <a:spcBef>
                <a:spcPct val="0"/>
              </a:spcBef>
              <a:spcAft>
                <a:spcPct val="0"/>
              </a:spcAft>
              <a:defRPr sz="2000">
                <a:solidFill>
                  <a:srgbClr val="191919"/>
                </a:solidFill>
                <a:latin typeface="HelvNeue Light for IBM"/>
              </a:defRPr>
            </a:lvl7pPr>
            <a:lvl8pPr marL="3429000" indent="-228600" eaLnBrk="0" fontAlgn="base" hangingPunct="0">
              <a:lnSpc>
                <a:spcPct val="90000"/>
              </a:lnSpc>
              <a:spcBef>
                <a:spcPct val="0"/>
              </a:spcBef>
              <a:spcAft>
                <a:spcPct val="0"/>
              </a:spcAft>
              <a:defRPr sz="2000">
                <a:solidFill>
                  <a:srgbClr val="191919"/>
                </a:solidFill>
                <a:latin typeface="HelvNeue Light for IBM"/>
              </a:defRPr>
            </a:lvl8pPr>
            <a:lvl9pPr marL="3886200" indent="-228600" eaLnBrk="0" fontAlgn="base" hangingPunct="0">
              <a:lnSpc>
                <a:spcPct val="90000"/>
              </a:lnSpc>
              <a:spcBef>
                <a:spcPct val="0"/>
              </a:spcBef>
              <a:spcAft>
                <a:spcPct val="0"/>
              </a:spcAft>
              <a:defRPr sz="2000">
                <a:solidFill>
                  <a:srgbClr val="191919"/>
                </a:solidFill>
                <a:latin typeface="HelvNeue Light for IBM"/>
              </a:defRPr>
            </a:lvl9pPr>
          </a:lstStyle>
          <a:p>
            <a:pPr defTabSz="1219170" eaLnBrk="1" fontAlgn="base" hangingPunct="1">
              <a:spcBef>
                <a:spcPct val="0"/>
              </a:spcBef>
              <a:spcAft>
                <a:spcPct val="0"/>
              </a:spcAft>
              <a:buClr>
                <a:prstClr val="black"/>
              </a:buClr>
            </a:pPr>
            <a:r>
              <a:rPr lang="en-GB" altLang="en-US" sz="2933" dirty="0">
                <a:solidFill>
                  <a:prstClr val="black"/>
                </a:solidFill>
                <a:latin typeface="Arial" panose="020B0604020202020204" pitchFamily="34" charset="0"/>
                <a:ea typeface="MS PGothic" panose="020B0600070205080204" pitchFamily="34" charset="-128"/>
              </a:rPr>
              <a:t>IBM Eagle Team -  IT Economics Practice</a:t>
            </a:r>
            <a:endParaRPr lang="en-US" altLang="en-US" sz="2933" dirty="0">
              <a:solidFill>
                <a:prstClr val="black"/>
              </a:solidFill>
              <a:latin typeface="Arial" panose="020B0604020202020204" pitchFamily="34" charset="0"/>
              <a:ea typeface="MS PGothic" panose="020B0600070205080204" pitchFamily="34" charset="-128"/>
            </a:endParaRPr>
          </a:p>
        </p:txBody>
      </p:sp>
      <p:sp>
        <p:nvSpPr>
          <p:cNvPr id="4" name="Content Placeholder 2"/>
          <p:cNvSpPr txBox="1">
            <a:spLocks/>
          </p:cNvSpPr>
          <p:nvPr/>
        </p:nvSpPr>
        <p:spPr bwMode="auto">
          <a:xfrm>
            <a:off x="446639" y="882346"/>
            <a:ext cx="10350196" cy="408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3038" indent="-173038" eaLnBrk="0" hangingPunct="0">
              <a:lnSpc>
                <a:spcPct val="90000"/>
              </a:lnSpc>
              <a:defRPr sz="2000">
                <a:solidFill>
                  <a:srgbClr val="191919"/>
                </a:solidFill>
                <a:latin typeface="HelvNeue Light for IBM"/>
              </a:defRPr>
            </a:lvl1pPr>
            <a:lvl2pPr marL="742950" indent="-285750" eaLnBrk="0" hangingPunct="0">
              <a:lnSpc>
                <a:spcPct val="90000"/>
              </a:lnSpc>
              <a:defRPr sz="2000">
                <a:solidFill>
                  <a:srgbClr val="191919"/>
                </a:solidFill>
                <a:latin typeface="HelvNeue Light for IBM"/>
              </a:defRPr>
            </a:lvl2pPr>
            <a:lvl3pPr marL="1143000" indent="-228600" eaLnBrk="0" hangingPunct="0">
              <a:lnSpc>
                <a:spcPct val="90000"/>
              </a:lnSpc>
              <a:defRPr sz="2000">
                <a:solidFill>
                  <a:srgbClr val="191919"/>
                </a:solidFill>
                <a:latin typeface="HelvNeue Light for IBM"/>
              </a:defRPr>
            </a:lvl3pPr>
            <a:lvl4pPr marL="1600200" indent="-228600" eaLnBrk="0" hangingPunct="0">
              <a:lnSpc>
                <a:spcPct val="90000"/>
              </a:lnSpc>
              <a:defRPr sz="2000">
                <a:solidFill>
                  <a:srgbClr val="191919"/>
                </a:solidFill>
                <a:latin typeface="HelvNeue Light for IBM"/>
              </a:defRPr>
            </a:lvl4pPr>
            <a:lvl5pPr marL="2057400" indent="-228600" eaLnBrk="0" hangingPunct="0">
              <a:lnSpc>
                <a:spcPct val="90000"/>
              </a:lnSpc>
              <a:defRPr sz="2000">
                <a:solidFill>
                  <a:srgbClr val="191919"/>
                </a:solidFill>
                <a:latin typeface="HelvNeue Light for IBM"/>
              </a:defRPr>
            </a:lvl5pPr>
            <a:lvl6pPr marL="2514600" indent="-228600" eaLnBrk="0" fontAlgn="base" hangingPunct="0">
              <a:lnSpc>
                <a:spcPct val="90000"/>
              </a:lnSpc>
              <a:spcBef>
                <a:spcPct val="0"/>
              </a:spcBef>
              <a:spcAft>
                <a:spcPct val="0"/>
              </a:spcAft>
              <a:defRPr sz="2000">
                <a:solidFill>
                  <a:srgbClr val="191919"/>
                </a:solidFill>
                <a:latin typeface="HelvNeue Light for IBM"/>
              </a:defRPr>
            </a:lvl6pPr>
            <a:lvl7pPr marL="2971800" indent="-228600" eaLnBrk="0" fontAlgn="base" hangingPunct="0">
              <a:lnSpc>
                <a:spcPct val="90000"/>
              </a:lnSpc>
              <a:spcBef>
                <a:spcPct val="0"/>
              </a:spcBef>
              <a:spcAft>
                <a:spcPct val="0"/>
              </a:spcAft>
              <a:defRPr sz="2000">
                <a:solidFill>
                  <a:srgbClr val="191919"/>
                </a:solidFill>
                <a:latin typeface="HelvNeue Light for IBM"/>
              </a:defRPr>
            </a:lvl7pPr>
            <a:lvl8pPr marL="3429000" indent="-228600" eaLnBrk="0" fontAlgn="base" hangingPunct="0">
              <a:lnSpc>
                <a:spcPct val="90000"/>
              </a:lnSpc>
              <a:spcBef>
                <a:spcPct val="0"/>
              </a:spcBef>
              <a:spcAft>
                <a:spcPct val="0"/>
              </a:spcAft>
              <a:defRPr sz="2000">
                <a:solidFill>
                  <a:srgbClr val="191919"/>
                </a:solidFill>
                <a:latin typeface="HelvNeue Light for IBM"/>
              </a:defRPr>
            </a:lvl8pPr>
            <a:lvl9pPr marL="3886200" indent="-228600" eaLnBrk="0" fontAlgn="base" hangingPunct="0">
              <a:lnSpc>
                <a:spcPct val="90000"/>
              </a:lnSpc>
              <a:spcBef>
                <a:spcPct val="0"/>
              </a:spcBef>
              <a:spcAft>
                <a:spcPct val="0"/>
              </a:spcAft>
              <a:defRPr sz="2000">
                <a:solidFill>
                  <a:srgbClr val="191919"/>
                </a:solidFill>
                <a:latin typeface="HelvNeue Light for IBM"/>
              </a:defRPr>
            </a:lvl9pPr>
          </a:lstStyle>
          <a:p>
            <a:pPr marL="230712" indent="-230712" defTabSz="1219170" eaLnBrk="1" fontAlgn="base" hangingPunct="1">
              <a:spcBef>
                <a:spcPct val="0"/>
              </a:spcBef>
              <a:spcAft>
                <a:spcPct val="0"/>
              </a:spcAft>
              <a:buClr>
                <a:srgbClr val="000000"/>
              </a:buClr>
            </a:pPr>
            <a:r>
              <a:rPr lang="en-GB" altLang="en-US" sz="2400" b="1" dirty="0">
                <a:solidFill>
                  <a:srgbClr val="000000"/>
                </a:solidFill>
                <a:latin typeface="Calibri Light"/>
                <a:ea typeface="MS PGothic" panose="020B0600070205080204" pitchFamily="34" charset="-128"/>
              </a:rPr>
              <a:t>Who we are</a:t>
            </a:r>
            <a:endParaRPr lang="en-US" altLang="en-US" sz="2133" b="1" dirty="0">
              <a:solidFill>
                <a:srgbClr val="4F81BD"/>
              </a:solidFill>
              <a:latin typeface="Calibri Light"/>
              <a:ea typeface="MS PGothic" panose="020B0600070205080204" pitchFamily="34" charset="-128"/>
            </a:endParaRPr>
          </a:p>
        </p:txBody>
      </p:sp>
      <p:sp>
        <p:nvSpPr>
          <p:cNvPr id="5" name="Content Placeholder 2"/>
          <p:cNvSpPr txBox="1">
            <a:spLocks/>
          </p:cNvSpPr>
          <p:nvPr/>
        </p:nvSpPr>
        <p:spPr bwMode="auto">
          <a:xfrm>
            <a:off x="407541" y="3512645"/>
            <a:ext cx="11544300" cy="410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3038" indent="-173038" eaLnBrk="0" hangingPunct="0">
              <a:lnSpc>
                <a:spcPct val="90000"/>
              </a:lnSpc>
              <a:defRPr sz="2000">
                <a:solidFill>
                  <a:srgbClr val="191919"/>
                </a:solidFill>
                <a:latin typeface="HelvNeue Light for IBM"/>
              </a:defRPr>
            </a:lvl1pPr>
            <a:lvl2pPr marL="742950" indent="-285750" eaLnBrk="0" hangingPunct="0">
              <a:lnSpc>
                <a:spcPct val="90000"/>
              </a:lnSpc>
              <a:defRPr sz="2000">
                <a:solidFill>
                  <a:srgbClr val="191919"/>
                </a:solidFill>
                <a:latin typeface="HelvNeue Light for IBM"/>
              </a:defRPr>
            </a:lvl2pPr>
            <a:lvl3pPr marL="1143000" indent="-228600" eaLnBrk="0" hangingPunct="0">
              <a:lnSpc>
                <a:spcPct val="90000"/>
              </a:lnSpc>
              <a:defRPr sz="2000">
                <a:solidFill>
                  <a:srgbClr val="191919"/>
                </a:solidFill>
                <a:latin typeface="HelvNeue Light for IBM"/>
              </a:defRPr>
            </a:lvl3pPr>
            <a:lvl4pPr marL="1600200" indent="-228600" eaLnBrk="0" hangingPunct="0">
              <a:lnSpc>
                <a:spcPct val="90000"/>
              </a:lnSpc>
              <a:defRPr sz="2000">
                <a:solidFill>
                  <a:srgbClr val="191919"/>
                </a:solidFill>
                <a:latin typeface="HelvNeue Light for IBM"/>
              </a:defRPr>
            </a:lvl4pPr>
            <a:lvl5pPr marL="2057400" indent="-228600" eaLnBrk="0" hangingPunct="0">
              <a:lnSpc>
                <a:spcPct val="90000"/>
              </a:lnSpc>
              <a:defRPr sz="2000">
                <a:solidFill>
                  <a:srgbClr val="191919"/>
                </a:solidFill>
                <a:latin typeface="HelvNeue Light for IBM"/>
              </a:defRPr>
            </a:lvl5pPr>
            <a:lvl6pPr marL="2514600" indent="-228600" eaLnBrk="0" fontAlgn="base" hangingPunct="0">
              <a:lnSpc>
                <a:spcPct val="90000"/>
              </a:lnSpc>
              <a:spcBef>
                <a:spcPct val="0"/>
              </a:spcBef>
              <a:spcAft>
                <a:spcPct val="0"/>
              </a:spcAft>
              <a:defRPr sz="2000">
                <a:solidFill>
                  <a:srgbClr val="191919"/>
                </a:solidFill>
                <a:latin typeface="HelvNeue Light for IBM"/>
              </a:defRPr>
            </a:lvl6pPr>
            <a:lvl7pPr marL="2971800" indent="-228600" eaLnBrk="0" fontAlgn="base" hangingPunct="0">
              <a:lnSpc>
                <a:spcPct val="90000"/>
              </a:lnSpc>
              <a:spcBef>
                <a:spcPct val="0"/>
              </a:spcBef>
              <a:spcAft>
                <a:spcPct val="0"/>
              </a:spcAft>
              <a:defRPr sz="2000">
                <a:solidFill>
                  <a:srgbClr val="191919"/>
                </a:solidFill>
                <a:latin typeface="HelvNeue Light for IBM"/>
              </a:defRPr>
            </a:lvl7pPr>
            <a:lvl8pPr marL="3429000" indent="-228600" eaLnBrk="0" fontAlgn="base" hangingPunct="0">
              <a:lnSpc>
                <a:spcPct val="90000"/>
              </a:lnSpc>
              <a:spcBef>
                <a:spcPct val="0"/>
              </a:spcBef>
              <a:spcAft>
                <a:spcPct val="0"/>
              </a:spcAft>
              <a:defRPr sz="2000">
                <a:solidFill>
                  <a:srgbClr val="191919"/>
                </a:solidFill>
                <a:latin typeface="HelvNeue Light for IBM"/>
              </a:defRPr>
            </a:lvl8pPr>
            <a:lvl9pPr marL="3886200" indent="-228600" eaLnBrk="0" fontAlgn="base" hangingPunct="0">
              <a:lnSpc>
                <a:spcPct val="90000"/>
              </a:lnSpc>
              <a:spcBef>
                <a:spcPct val="0"/>
              </a:spcBef>
              <a:spcAft>
                <a:spcPct val="0"/>
              </a:spcAft>
              <a:defRPr sz="2000">
                <a:solidFill>
                  <a:srgbClr val="191919"/>
                </a:solidFill>
                <a:latin typeface="HelvNeue Light for IBM"/>
              </a:defRPr>
            </a:lvl9pPr>
          </a:lstStyle>
          <a:p>
            <a:pPr marL="230712" indent="-230712" defTabSz="1219170" eaLnBrk="1" fontAlgn="base" hangingPunct="1">
              <a:spcBef>
                <a:spcPct val="0"/>
              </a:spcBef>
              <a:spcAft>
                <a:spcPct val="0"/>
              </a:spcAft>
              <a:buClr>
                <a:srgbClr val="000000"/>
              </a:buClr>
            </a:pPr>
            <a:r>
              <a:rPr lang="en-GB" altLang="en-US" sz="2400" b="1" dirty="0">
                <a:solidFill>
                  <a:srgbClr val="000000"/>
                </a:solidFill>
                <a:latin typeface="Calibri Light"/>
                <a:ea typeface="MS PGothic" panose="020B0600070205080204" pitchFamily="34" charset="-128"/>
              </a:rPr>
              <a:t>Expertise </a:t>
            </a:r>
            <a:endParaRPr lang="en-US" altLang="en-US" sz="2133" b="1" dirty="0">
              <a:solidFill>
                <a:srgbClr val="4F81BD"/>
              </a:solidFill>
              <a:latin typeface="Calibri Light"/>
              <a:ea typeface="MS PGothic" panose="020B0600070205080204" pitchFamily="34" charset="-128"/>
            </a:endParaRPr>
          </a:p>
        </p:txBody>
      </p:sp>
      <p:sp>
        <p:nvSpPr>
          <p:cNvPr id="6" name="Content Placeholder 2"/>
          <p:cNvSpPr txBox="1">
            <a:spLocks/>
          </p:cNvSpPr>
          <p:nvPr/>
        </p:nvSpPr>
        <p:spPr bwMode="auto">
          <a:xfrm>
            <a:off x="505628" y="3964083"/>
            <a:ext cx="11457517" cy="224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1450" indent="-171450" eaLnBrk="0" hangingPunct="0">
              <a:lnSpc>
                <a:spcPct val="90000"/>
              </a:lnSpc>
              <a:defRPr sz="2000">
                <a:solidFill>
                  <a:srgbClr val="191919"/>
                </a:solidFill>
                <a:latin typeface="HelvNeue Light for IBM"/>
              </a:defRPr>
            </a:lvl1pPr>
            <a:lvl2pPr marL="628650" indent="-171450" eaLnBrk="0" hangingPunct="0">
              <a:lnSpc>
                <a:spcPct val="90000"/>
              </a:lnSpc>
              <a:defRPr sz="2000">
                <a:solidFill>
                  <a:srgbClr val="191919"/>
                </a:solidFill>
                <a:latin typeface="HelvNeue Light for IBM"/>
              </a:defRPr>
            </a:lvl2pPr>
            <a:lvl3pPr marL="1143000" indent="-228600" eaLnBrk="0" hangingPunct="0">
              <a:lnSpc>
                <a:spcPct val="90000"/>
              </a:lnSpc>
              <a:defRPr sz="2000">
                <a:solidFill>
                  <a:srgbClr val="191919"/>
                </a:solidFill>
                <a:latin typeface="HelvNeue Light for IBM"/>
              </a:defRPr>
            </a:lvl3pPr>
            <a:lvl4pPr marL="1600200" indent="-228600" eaLnBrk="0" hangingPunct="0">
              <a:lnSpc>
                <a:spcPct val="90000"/>
              </a:lnSpc>
              <a:defRPr sz="2000">
                <a:solidFill>
                  <a:srgbClr val="191919"/>
                </a:solidFill>
                <a:latin typeface="HelvNeue Light for IBM"/>
              </a:defRPr>
            </a:lvl4pPr>
            <a:lvl5pPr marL="2057400" indent="-228600" eaLnBrk="0" hangingPunct="0">
              <a:lnSpc>
                <a:spcPct val="90000"/>
              </a:lnSpc>
              <a:defRPr sz="2000">
                <a:solidFill>
                  <a:srgbClr val="191919"/>
                </a:solidFill>
                <a:latin typeface="HelvNeue Light for IBM"/>
              </a:defRPr>
            </a:lvl5pPr>
            <a:lvl6pPr marL="2514600" indent="-228600" eaLnBrk="0" fontAlgn="base" hangingPunct="0">
              <a:lnSpc>
                <a:spcPct val="90000"/>
              </a:lnSpc>
              <a:spcBef>
                <a:spcPct val="0"/>
              </a:spcBef>
              <a:spcAft>
                <a:spcPct val="0"/>
              </a:spcAft>
              <a:defRPr sz="2000">
                <a:solidFill>
                  <a:srgbClr val="191919"/>
                </a:solidFill>
                <a:latin typeface="HelvNeue Light for IBM"/>
              </a:defRPr>
            </a:lvl6pPr>
            <a:lvl7pPr marL="2971800" indent="-228600" eaLnBrk="0" fontAlgn="base" hangingPunct="0">
              <a:lnSpc>
                <a:spcPct val="90000"/>
              </a:lnSpc>
              <a:spcBef>
                <a:spcPct val="0"/>
              </a:spcBef>
              <a:spcAft>
                <a:spcPct val="0"/>
              </a:spcAft>
              <a:defRPr sz="2000">
                <a:solidFill>
                  <a:srgbClr val="191919"/>
                </a:solidFill>
                <a:latin typeface="HelvNeue Light for IBM"/>
              </a:defRPr>
            </a:lvl7pPr>
            <a:lvl8pPr marL="3429000" indent="-228600" eaLnBrk="0" fontAlgn="base" hangingPunct="0">
              <a:lnSpc>
                <a:spcPct val="90000"/>
              </a:lnSpc>
              <a:spcBef>
                <a:spcPct val="0"/>
              </a:spcBef>
              <a:spcAft>
                <a:spcPct val="0"/>
              </a:spcAft>
              <a:defRPr sz="2000">
                <a:solidFill>
                  <a:srgbClr val="191919"/>
                </a:solidFill>
                <a:latin typeface="HelvNeue Light for IBM"/>
              </a:defRPr>
            </a:lvl8pPr>
            <a:lvl9pPr marL="3886200" indent="-228600" eaLnBrk="0" fontAlgn="base" hangingPunct="0">
              <a:lnSpc>
                <a:spcPct val="90000"/>
              </a:lnSpc>
              <a:spcBef>
                <a:spcPct val="0"/>
              </a:spcBef>
              <a:spcAft>
                <a:spcPct val="0"/>
              </a:spcAft>
              <a:defRPr sz="2000">
                <a:solidFill>
                  <a:srgbClr val="191919"/>
                </a:solidFill>
                <a:latin typeface="HelvNeue Light for IBM"/>
              </a:defRPr>
            </a:lvl9pPr>
          </a:lstStyle>
          <a:p>
            <a:pPr marL="228594" indent="-228594" defTabSz="1219170" eaLnBrk="1" fontAlgn="base" hangingPunct="1">
              <a:spcBef>
                <a:spcPts val="800"/>
              </a:spcBef>
              <a:spcAft>
                <a:spcPct val="0"/>
              </a:spcAft>
              <a:buClr>
                <a:srgbClr val="000000"/>
              </a:buClr>
              <a:buFont typeface="Wingdings" panose="05000000000000000000" pitchFamily="2" charset="2"/>
              <a:buChar char="§"/>
            </a:pPr>
            <a:r>
              <a:rPr lang="en-GB" altLang="en-US" dirty="0">
                <a:solidFill>
                  <a:srgbClr val="000000"/>
                </a:solidFill>
                <a:latin typeface="Calibri Light"/>
                <a:ea typeface="MS PGothic" panose="020B0600070205080204" pitchFamily="34" charset="-128"/>
              </a:rPr>
              <a:t>Worldwide experience from </a:t>
            </a:r>
            <a:r>
              <a:rPr lang="en-GB" altLang="en-US" b="1" dirty="0">
                <a:solidFill>
                  <a:srgbClr val="8CC641">
                    <a:lumMod val="75000"/>
                  </a:srgbClr>
                </a:solidFill>
                <a:latin typeface="Calibri Light"/>
                <a:ea typeface="MS PGothic" panose="020B0600070205080204" pitchFamily="34" charset="-128"/>
              </a:rPr>
              <a:t>successfully helping hundreds of clients </a:t>
            </a:r>
            <a:r>
              <a:rPr lang="en-GB" altLang="en-US" dirty="0">
                <a:solidFill>
                  <a:srgbClr val="000000"/>
                </a:solidFill>
                <a:latin typeface="Calibri Light"/>
                <a:ea typeface="MS PGothic" panose="020B0600070205080204" pitchFamily="34" charset="-128"/>
              </a:rPr>
              <a:t>since 2007</a:t>
            </a:r>
          </a:p>
          <a:p>
            <a:pPr marL="838179" lvl="1" indent="-228594" defTabSz="1219170" eaLnBrk="1" fontAlgn="base" hangingPunct="1">
              <a:spcBef>
                <a:spcPts val="800"/>
              </a:spcBef>
              <a:spcAft>
                <a:spcPct val="0"/>
              </a:spcAft>
              <a:buClr>
                <a:srgbClr val="000000"/>
              </a:buClr>
              <a:buFont typeface="Wingdings" panose="05000000000000000000" pitchFamily="2" charset="2"/>
              <a:buChar char="§"/>
            </a:pPr>
            <a:r>
              <a:rPr lang="en-GB" altLang="en-US" dirty="0">
                <a:solidFill>
                  <a:srgbClr val="000000"/>
                </a:solidFill>
                <a:latin typeface="Calibri Light"/>
                <a:ea typeface="MS PGothic" panose="020B0600070205080204" pitchFamily="34" charset="-128"/>
              </a:rPr>
              <a:t>Highly skilled technical and financial consultants with </a:t>
            </a:r>
            <a:r>
              <a:rPr lang="en-GB" altLang="en-US" b="1" dirty="0">
                <a:solidFill>
                  <a:srgbClr val="8CC641">
                    <a:lumMod val="75000"/>
                  </a:srgbClr>
                </a:solidFill>
                <a:latin typeface="Calibri Light"/>
                <a:ea typeface="MS PGothic" panose="020B0600070205080204" pitchFamily="34" charset="-128"/>
              </a:rPr>
              <a:t>20+ years experience </a:t>
            </a:r>
            <a:r>
              <a:rPr lang="en-GB" altLang="en-US" dirty="0">
                <a:solidFill>
                  <a:prstClr val="black"/>
                </a:solidFill>
                <a:latin typeface="Calibri Light"/>
                <a:ea typeface="MS PGothic" panose="020B0600070205080204" pitchFamily="34" charset="-128"/>
              </a:rPr>
              <a:t>working with</a:t>
            </a:r>
            <a:r>
              <a:rPr lang="en-GB" altLang="en-US" dirty="0">
                <a:solidFill>
                  <a:srgbClr val="000000"/>
                </a:solidFill>
                <a:latin typeface="Calibri Light"/>
                <a:ea typeface="MS PGothic" panose="020B0600070205080204" pitchFamily="34" charset="-128"/>
              </a:rPr>
              <a:t> clients on complex heterogenous IT environments</a:t>
            </a:r>
          </a:p>
          <a:p>
            <a:pPr marL="342891" indent="-342891" defTabSz="1219170" eaLnBrk="1" fontAlgn="base" hangingPunct="1">
              <a:spcBef>
                <a:spcPts val="800"/>
              </a:spcBef>
              <a:spcAft>
                <a:spcPct val="0"/>
              </a:spcAft>
              <a:buClr>
                <a:srgbClr val="000000"/>
              </a:buClr>
              <a:buFont typeface="Wingdings" panose="05000000000000000000" pitchFamily="2" charset="2"/>
              <a:buChar char="§"/>
            </a:pPr>
            <a:r>
              <a:rPr lang="en-US" altLang="en-US" dirty="0">
                <a:solidFill>
                  <a:srgbClr val="000000"/>
                </a:solidFill>
                <a:latin typeface="Calibri Light"/>
                <a:ea typeface="MS PGothic" panose="020B0600070205080204" pitchFamily="34" charset="-128"/>
              </a:rPr>
              <a:t>In 2016 we identified over </a:t>
            </a:r>
            <a:r>
              <a:rPr lang="en-US" altLang="en-US" b="1" dirty="0">
                <a:solidFill>
                  <a:srgbClr val="8CC641"/>
                </a:solidFill>
                <a:latin typeface="Calibri Light"/>
                <a:ea typeface="MS PGothic" panose="020B0600070205080204" pitchFamily="34" charset="-128"/>
              </a:rPr>
              <a:t>$1.25B </a:t>
            </a:r>
            <a:r>
              <a:rPr lang="en-US" altLang="en-US" dirty="0">
                <a:solidFill>
                  <a:srgbClr val="000000"/>
                </a:solidFill>
                <a:latin typeface="Calibri Light"/>
                <a:ea typeface="MS PGothic" panose="020B0600070205080204" pitchFamily="34" charset="-128"/>
              </a:rPr>
              <a:t>in client savings; on average </a:t>
            </a:r>
            <a:r>
              <a:rPr lang="en-US" altLang="en-US" b="1" dirty="0">
                <a:solidFill>
                  <a:srgbClr val="8CC641"/>
                </a:solidFill>
                <a:latin typeface="Calibri Light"/>
                <a:ea typeface="MS PGothic" panose="020B0600070205080204" pitchFamily="34" charset="-128"/>
              </a:rPr>
              <a:t>$6.6M </a:t>
            </a:r>
            <a:r>
              <a:rPr lang="en-US" altLang="en-US" dirty="0">
                <a:solidFill>
                  <a:srgbClr val="000000"/>
                </a:solidFill>
                <a:latin typeface="Calibri Light"/>
                <a:ea typeface="MS PGothic" panose="020B0600070205080204" pitchFamily="34" charset="-128"/>
              </a:rPr>
              <a:t>per completed assessment*</a:t>
            </a:r>
          </a:p>
          <a:p>
            <a:pPr marL="0" indent="0" defTabSz="1219170" eaLnBrk="1" fontAlgn="base" hangingPunct="1">
              <a:spcBef>
                <a:spcPts val="800"/>
              </a:spcBef>
              <a:spcAft>
                <a:spcPct val="0"/>
              </a:spcAft>
              <a:buClr>
                <a:srgbClr val="000000"/>
              </a:buClr>
            </a:pPr>
            <a:r>
              <a:rPr lang="en-US" altLang="en-US" dirty="0">
                <a:solidFill>
                  <a:srgbClr val="000000"/>
                </a:solidFill>
                <a:latin typeface="Calibri Light"/>
                <a:ea typeface="MS PGothic" panose="020B0600070205080204" pitchFamily="34" charset="-128"/>
              </a:rPr>
              <a:t>… most likely we have evaluated a similar scenario and can </a:t>
            </a:r>
            <a:r>
              <a:rPr lang="en-US" altLang="en-US" b="1" dirty="0">
                <a:solidFill>
                  <a:srgbClr val="8CC641">
                    <a:lumMod val="75000"/>
                  </a:srgbClr>
                </a:solidFill>
                <a:latin typeface="Calibri Light"/>
                <a:ea typeface="MS PGothic" panose="020B0600070205080204" pitchFamily="34" charset="-128"/>
              </a:rPr>
              <a:t>help your IT operations</a:t>
            </a:r>
          </a:p>
          <a:p>
            <a:pPr marL="342891" indent="-342891" defTabSz="1219170" eaLnBrk="1" fontAlgn="base" hangingPunct="1">
              <a:spcBef>
                <a:spcPts val="800"/>
              </a:spcBef>
              <a:spcAft>
                <a:spcPct val="0"/>
              </a:spcAft>
              <a:buClr>
                <a:srgbClr val="000000"/>
              </a:buClr>
              <a:buFont typeface="Wingdings" panose="05000000000000000000" pitchFamily="2" charset="2"/>
              <a:buChar char="§"/>
            </a:pPr>
            <a:endParaRPr lang="en-GB" altLang="en-US" sz="1867" dirty="0">
              <a:solidFill>
                <a:srgbClr val="000000"/>
              </a:solidFill>
              <a:latin typeface="Calibri Light"/>
              <a:ea typeface="MS PGothic" panose="020B0600070205080204" pitchFamily="34" charset="-128"/>
            </a:endParaRPr>
          </a:p>
        </p:txBody>
      </p:sp>
      <p:sp>
        <p:nvSpPr>
          <p:cNvPr id="8" name="TextBox 7"/>
          <p:cNvSpPr txBox="1"/>
          <p:nvPr/>
        </p:nvSpPr>
        <p:spPr>
          <a:xfrm>
            <a:off x="1748118" y="6247933"/>
            <a:ext cx="6320119" cy="593932"/>
          </a:xfrm>
          <a:prstGeom prst="rect">
            <a:avLst/>
          </a:prstGeom>
        </p:spPr>
        <p:txBody>
          <a:bodyPr vert="horz" wrap="none" lIns="91440" tIns="45720" rIns="91440" bIns="45720" rtlCol="0" anchor="t" anchorCtr="0">
            <a:noAutofit/>
          </a:bodyPr>
          <a:lstStyle/>
          <a:p>
            <a:pPr defTabSz="1219170" fontAlgn="base">
              <a:lnSpc>
                <a:spcPct val="90000"/>
              </a:lnSpc>
              <a:spcBef>
                <a:spcPts val="1000"/>
              </a:spcBef>
              <a:spcAft>
                <a:spcPct val="0"/>
              </a:spcAft>
            </a:pPr>
            <a:r>
              <a:rPr lang="en-US" sz="1400" dirty="0">
                <a:solidFill>
                  <a:srgbClr val="191919"/>
                </a:solidFill>
                <a:latin typeface="Calibri Light"/>
              </a:rPr>
              <a:t>* Potential savings acknowledged by 188 clients in 2016</a:t>
            </a:r>
          </a:p>
        </p:txBody>
      </p:sp>
      <p:sp>
        <p:nvSpPr>
          <p:cNvPr id="10" name="Content Placeholder 2"/>
          <p:cNvSpPr txBox="1">
            <a:spLocks/>
          </p:cNvSpPr>
          <p:nvPr/>
        </p:nvSpPr>
        <p:spPr bwMode="auto">
          <a:xfrm>
            <a:off x="448733" y="1262804"/>
            <a:ext cx="9965268" cy="1538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3038" indent="-173038">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MS PGothic" pitchFamily="34" charset="-128"/>
              </a:defRPr>
            </a:lvl9pPr>
          </a:lstStyle>
          <a:p>
            <a:pPr marL="230712" indent="-230712" defTabSz="1219170" fontAlgn="base">
              <a:lnSpc>
                <a:spcPct val="90000"/>
              </a:lnSpc>
              <a:spcBef>
                <a:spcPct val="50000"/>
              </a:spcBef>
              <a:spcAft>
                <a:spcPct val="0"/>
              </a:spcAft>
              <a:buClr>
                <a:srgbClr val="000000"/>
              </a:buClr>
              <a:buFont typeface="Wingdings" pitchFamily="2" charset="2"/>
              <a:buChar char="§"/>
              <a:defRPr/>
            </a:pPr>
            <a:r>
              <a:rPr lang="en-GB" altLang="en-US" sz="1867" dirty="0">
                <a:solidFill>
                  <a:srgbClr val="000000"/>
                </a:solidFill>
                <a:latin typeface="Calibri Light" panose="020F0302020204030204" pitchFamily="34" charset="0"/>
              </a:rPr>
              <a:t>Specialized in examining </a:t>
            </a:r>
            <a:r>
              <a:rPr lang="en-GB" altLang="en-US" sz="1867" b="1" dirty="0">
                <a:solidFill>
                  <a:srgbClr val="006699"/>
                </a:solidFill>
                <a:latin typeface="Calibri Light" panose="020F0302020204030204" pitchFamily="34" charset="0"/>
              </a:rPr>
              <a:t>economic differences between solutions </a:t>
            </a:r>
            <a:r>
              <a:rPr lang="en-GB" altLang="en-US" sz="1867" dirty="0">
                <a:solidFill>
                  <a:srgbClr val="000000"/>
                </a:solidFill>
                <a:latin typeface="Calibri Light" panose="020F0302020204030204" pitchFamily="34" charset="0"/>
              </a:rPr>
              <a:t>in client environments</a:t>
            </a:r>
          </a:p>
          <a:p>
            <a:pPr marL="230712" indent="-230712" defTabSz="1219170" fontAlgn="base">
              <a:lnSpc>
                <a:spcPct val="90000"/>
              </a:lnSpc>
              <a:spcBef>
                <a:spcPct val="50000"/>
              </a:spcBef>
              <a:spcAft>
                <a:spcPct val="0"/>
              </a:spcAft>
              <a:buClr>
                <a:srgbClr val="000000"/>
              </a:buClr>
              <a:buFont typeface="Wingdings" pitchFamily="2" charset="2"/>
              <a:buChar char="§"/>
              <a:defRPr/>
            </a:pPr>
            <a:r>
              <a:rPr lang="en-GB" altLang="en-US" sz="1867" dirty="0">
                <a:solidFill>
                  <a:srgbClr val="000000"/>
                </a:solidFill>
                <a:latin typeface="Calibri Light" panose="020F0302020204030204" pitchFamily="34" charset="0"/>
              </a:rPr>
              <a:t>Focused on identifying areas for </a:t>
            </a:r>
            <a:r>
              <a:rPr lang="en-GB" altLang="en-US" sz="1867" b="1" dirty="0">
                <a:solidFill>
                  <a:srgbClr val="006699"/>
                </a:solidFill>
                <a:latin typeface="Calibri Light" panose="020F0302020204030204" pitchFamily="34" charset="0"/>
              </a:rPr>
              <a:t>efficiencies, cost reductions </a:t>
            </a:r>
            <a:r>
              <a:rPr lang="en-GB" altLang="en-US" sz="1867" dirty="0">
                <a:solidFill>
                  <a:prstClr val="black"/>
                </a:solidFill>
                <a:latin typeface="Calibri Light" panose="020F0302020204030204" pitchFamily="34" charset="0"/>
              </a:rPr>
              <a:t>and</a:t>
            </a:r>
            <a:r>
              <a:rPr lang="en-GB" altLang="en-US" sz="1867" b="1" dirty="0">
                <a:solidFill>
                  <a:srgbClr val="006699"/>
                </a:solidFill>
                <a:latin typeface="Calibri Light" panose="020F0302020204030204" pitchFamily="34" charset="0"/>
              </a:rPr>
              <a:t> increased business value</a:t>
            </a:r>
          </a:p>
          <a:p>
            <a:pPr marL="230712" indent="-230712" defTabSz="1219170" fontAlgn="base">
              <a:lnSpc>
                <a:spcPct val="90000"/>
              </a:lnSpc>
              <a:spcBef>
                <a:spcPct val="50000"/>
              </a:spcBef>
              <a:spcAft>
                <a:spcPct val="0"/>
              </a:spcAft>
              <a:buClr>
                <a:srgbClr val="000000"/>
              </a:buClr>
              <a:buFont typeface="Wingdings" pitchFamily="2" charset="2"/>
              <a:buChar char="§"/>
              <a:defRPr/>
            </a:pPr>
            <a:r>
              <a:rPr lang="en-GB" altLang="en-US" sz="1867" dirty="0">
                <a:solidFill>
                  <a:srgbClr val="000000"/>
                </a:solidFill>
                <a:latin typeface="Calibri Light" panose="020F0302020204030204" pitchFamily="34" charset="0"/>
              </a:rPr>
              <a:t>Provide </a:t>
            </a:r>
            <a:r>
              <a:rPr lang="en-GB" altLang="en-US" sz="1867" b="1" dirty="0">
                <a:solidFill>
                  <a:srgbClr val="006699"/>
                </a:solidFill>
                <a:latin typeface="Calibri Light" panose="020F0302020204030204" pitchFamily="34" charset="0"/>
              </a:rPr>
              <a:t>no-charge</a:t>
            </a:r>
            <a:r>
              <a:rPr lang="en-GB" altLang="en-US" sz="1867" dirty="0">
                <a:solidFill>
                  <a:srgbClr val="000000"/>
                </a:solidFill>
                <a:latin typeface="Calibri Light" panose="020F0302020204030204" pitchFamily="34" charset="0"/>
              </a:rPr>
              <a:t> studies using</a:t>
            </a:r>
            <a:r>
              <a:rPr lang="en-US" altLang="en-US" sz="1867" dirty="0">
                <a:solidFill>
                  <a:srgbClr val="000000"/>
                </a:solidFill>
                <a:latin typeface="Calibri Light" panose="020F0302020204030204" pitchFamily="34" charset="0"/>
              </a:rPr>
              <a:t> </a:t>
            </a:r>
            <a:r>
              <a:rPr lang="en-US" altLang="en-US" sz="1867" b="1" dirty="0">
                <a:solidFill>
                  <a:srgbClr val="000000"/>
                </a:solidFill>
                <a:latin typeface="Calibri Light" panose="020F0302020204030204" pitchFamily="34" charset="0"/>
              </a:rPr>
              <a:t>client data / figures </a:t>
            </a:r>
            <a:r>
              <a:rPr lang="en-US" altLang="en-US" sz="1867" dirty="0">
                <a:solidFill>
                  <a:srgbClr val="000000"/>
                </a:solidFill>
                <a:latin typeface="Calibri Light" panose="020F0302020204030204" pitchFamily="34" charset="0"/>
              </a:rPr>
              <a:t>(not our own) for a </a:t>
            </a:r>
            <a:r>
              <a:rPr lang="en-US" altLang="en-US" sz="1867" b="1" u="sng" dirty="0">
                <a:solidFill>
                  <a:srgbClr val="000000"/>
                </a:solidFill>
                <a:latin typeface="Calibri Light" panose="020F0302020204030204" pitchFamily="34" charset="0"/>
              </a:rPr>
              <a:t>custom assessment</a:t>
            </a:r>
          </a:p>
          <a:p>
            <a:pPr marL="990575" lvl="1" indent="-380990" defTabSz="1219170" fontAlgn="base">
              <a:lnSpc>
                <a:spcPct val="90000"/>
              </a:lnSpc>
              <a:spcBef>
                <a:spcPts val="800"/>
              </a:spcBef>
              <a:spcAft>
                <a:spcPct val="0"/>
              </a:spcAft>
              <a:buClr>
                <a:srgbClr val="000000"/>
              </a:buClr>
              <a:buFont typeface="Wingdings" pitchFamily="2" charset="2"/>
              <a:buChar char="§"/>
              <a:defRPr/>
            </a:pPr>
            <a:r>
              <a:rPr lang="en-US" altLang="en-US" sz="1867" dirty="0">
                <a:solidFill>
                  <a:srgbClr val="000000"/>
                </a:solidFill>
                <a:latin typeface="Calibri Light" panose="020F0302020204030204" pitchFamily="34" charset="0"/>
              </a:rPr>
              <a:t>through a transparent model</a:t>
            </a:r>
          </a:p>
          <a:p>
            <a:pPr marL="990575" lvl="1" indent="-380990" defTabSz="1219170" fontAlgn="base">
              <a:lnSpc>
                <a:spcPct val="90000"/>
              </a:lnSpc>
              <a:spcBef>
                <a:spcPts val="800"/>
              </a:spcBef>
              <a:spcAft>
                <a:spcPct val="0"/>
              </a:spcAft>
              <a:buClr>
                <a:srgbClr val="000000"/>
              </a:buClr>
              <a:buFont typeface="Wingdings" pitchFamily="2" charset="2"/>
              <a:buChar char="§"/>
              <a:defRPr/>
            </a:pPr>
            <a:r>
              <a:rPr lang="en-US" altLang="en-US" sz="1867" dirty="0">
                <a:solidFill>
                  <a:srgbClr val="000000"/>
                </a:solidFill>
                <a:latin typeface="Calibri Light" panose="020F0302020204030204" pitchFamily="34" charset="0"/>
              </a:rPr>
              <a:t>with agreed-to assumptions</a:t>
            </a:r>
          </a:p>
          <a:p>
            <a:pPr marL="990575" lvl="1" indent="-380990" defTabSz="1219170" fontAlgn="base">
              <a:lnSpc>
                <a:spcPct val="90000"/>
              </a:lnSpc>
              <a:spcBef>
                <a:spcPts val="800"/>
              </a:spcBef>
              <a:spcAft>
                <a:spcPct val="0"/>
              </a:spcAft>
              <a:buClr>
                <a:srgbClr val="000000"/>
              </a:buClr>
              <a:buFont typeface="Wingdings" pitchFamily="2" charset="2"/>
              <a:buChar char="§"/>
              <a:defRPr/>
            </a:pPr>
            <a:r>
              <a:rPr lang="en-US" altLang="en-US" sz="1867" dirty="0">
                <a:solidFill>
                  <a:srgbClr val="000000"/>
                </a:solidFill>
                <a:latin typeface="Calibri Light" panose="020F0302020204030204" pitchFamily="34" charset="0"/>
              </a:rPr>
              <a:t>and iterate as required </a:t>
            </a:r>
          </a:p>
          <a:p>
            <a:pPr marL="230712" indent="-230712" defTabSz="1219170" fontAlgn="base">
              <a:lnSpc>
                <a:spcPct val="90000"/>
              </a:lnSpc>
              <a:spcBef>
                <a:spcPct val="50000"/>
              </a:spcBef>
              <a:spcAft>
                <a:spcPct val="0"/>
              </a:spcAft>
              <a:buClr>
                <a:srgbClr val="000000"/>
              </a:buClr>
              <a:buFont typeface="Wingdings" pitchFamily="2" charset="2"/>
              <a:buChar char="§"/>
              <a:defRPr/>
            </a:pPr>
            <a:endParaRPr lang="en-GB" altLang="en-US" sz="1867" dirty="0">
              <a:solidFill>
                <a:srgbClr val="000000"/>
              </a:solidFill>
              <a:latin typeface="Calibri Light" panose="020F0302020204030204" pitchFamily="34" charset="0"/>
            </a:endParaRPr>
          </a:p>
        </p:txBody>
      </p:sp>
      <p:pic>
        <p:nvPicPr>
          <p:cNvPr id="11"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8936" y="2522111"/>
            <a:ext cx="2188229" cy="1319935"/>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3"/>
          </p:nvPr>
        </p:nvSpPr>
        <p:spPr/>
        <p:txBody>
          <a:bodyPr/>
          <a:lstStyle/>
          <a:p>
            <a:pPr defTabSz="1219170" fontAlgn="base">
              <a:lnSpc>
                <a:spcPct val="90000"/>
              </a:lnSpc>
              <a:spcBef>
                <a:spcPct val="0"/>
              </a:spcBef>
              <a:spcAft>
                <a:spcPct val="0"/>
              </a:spcAft>
              <a:defRPr/>
            </a:pPr>
            <a:r>
              <a:rPr lang="en-US" dirty="0">
                <a:solidFill>
                  <a:srgbClr val="F04E37"/>
                </a:solidFill>
                <a:latin typeface="HelvNeue Light for IBM" pitchFamily="34" charset="0"/>
              </a:rPr>
              <a:t>IBM Confidential</a:t>
            </a:r>
          </a:p>
        </p:txBody>
      </p:sp>
    </p:spTree>
    <p:extLst>
      <p:ext uri="{BB962C8B-B14F-4D97-AF65-F5344CB8AC3E}">
        <p14:creationId xmlns:p14="http://schemas.microsoft.com/office/powerpoint/2010/main" val="6957610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5273" y="1038411"/>
            <a:ext cx="927735" cy="911908"/>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pic>
        <p:nvPicPr>
          <p:cNvPr id="3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351" y="1030156"/>
            <a:ext cx="900429" cy="902997"/>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pic>
        <p:nvPicPr>
          <p:cNvPr id="3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457" y="3432591"/>
            <a:ext cx="931967" cy="902997"/>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pic>
        <p:nvPicPr>
          <p:cNvPr id="36" name="Picture 25" descr="C:\2014 CPO\Collateral\External Web Page\eagle_costvalue_60x45.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1589" y="4639732"/>
            <a:ext cx="941699" cy="900008"/>
          </a:xfrm>
          <a:prstGeom prst="rect">
            <a:avLst/>
          </a:prstGeom>
          <a:noFill/>
          <a:ln w="9525">
            <a:solidFill>
              <a:srgbClr val="006699"/>
            </a:solidFill>
            <a:miter lim="800000"/>
            <a:headEnd/>
            <a:tailEnd/>
          </a:ln>
          <a:extLst>
            <a:ext uri="{909E8E84-426E-40DD-AFC4-6F175D3DCCD1}">
              <a14:hiddenFill xmlns:a14="http://schemas.microsoft.com/office/drawing/2010/main">
                <a:solidFill>
                  <a:srgbClr val="FFFFFF"/>
                </a:solidFill>
              </a14:hiddenFill>
            </a:ext>
          </a:extLst>
        </p:spPr>
      </p:pic>
      <p:pic>
        <p:nvPicPr>
          <p:cNvPr id="37" name="Picture 27" descr="C:\2014 CPO\Collateral\External Web Page\eagle_TCOcomp_60x45.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05855" y="4647351"/>
            <a:ext cx="937896" cy="919079"/>
          </a:xfrm>
          <a:prstGeom prst="rect">
            <a:avLst/>
          </a:prstGeom>
          <a:noFill/>
          <a:ln w="9525">
            <a:solidFill>
              <a:srgbClr val="006699"/>
            </a:solidFill>
            <a:miter lim="800000"/>
            <a:headEnd/>
            <a:tailEnd/>
          </a:ln>
          <a:extLst>
            <a:ext uri="{909E8E84-426E-40DD-AFC4-6F175D3DCCD1}">
              <a14:hiddenFill xmlns:a14="http://schemas.microsoft.com/office/drawing/2010/main">
                <a:solidFill>
                  <a:srgbClr val="FFFFFF"/>
                </a:solidFill>
              </a14:hiddenFill>
            </a:ext>
          </a:extLst>
        </p:spPr>
      </p:pic>
      <p:pic>
        <p:nvPicPr>
          <p:cNvPr id="4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05857" y="3443749"/>
            <a:ext cx="937895" cy="906808"/>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sp>
        <p:nvSpPr>
          <p:cNvPr id="43" name="Title 1"/>
          <p:cNvSpPr>
            <a:spLocks noGrp="1"/>
          </p:cNvSpPr>
          <p:nvPr>
            <p:ph type="title"/>
          </p:nvPr>
        </p:nvSpPr>
        <p:spPr>
          <a:xfrm>
            <a:off x="510118" y="167217"/>
            <a:ext cx="10229849" cy="429683"/>
          </a:xfrm>
        </p:spPr>
        <p:txBody>
          <a:bodyPr>
            <a:noAutofit/>
          </a:bodyPr>
          <a:lstStyle/>
          <a:p>
            <a:pPr eaLnBrk="1" hangingPunct="1"/>
            <a:r>
              <a:rPr lang="en-US" dirty="0"/>
              <a:t>IT Economics Studies</a:t>
            </a:r>
          </a:p>
        </p:txBody>
      </p:sp>
      <p:sp>
        <p:nvSpPr>
          <p:cNvPr id="44" name="Rectangle 1"/>
          <p:cNvSpPr>
            <a:spLocks noChangeArrowheads="1"/>
          </p:cNvSpPr>
          <p:nvPr/>
        </p:nvSpPr>
        <p:spPr bwMode="auto">
          <a:xfrm>
            <a:off x="7114540" y="947845"/>
            <a:ext cx="4362533" cy="1039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ct val="0"/>
              </a:spcBef>
              <a:spcAft>
                <a:spcPct val="0"/>
              </a:spcAft>
              <a:buClr>
                <a:srgbClr val="000000"/>
              </a:buClr>
              <a:defRPr/>
            </a:pPr>
            <a:r>
              <a:rPr lang="en-US" altLang="en-US" sz="1467" b="1" dirty="0">
                <a:solidFill>
                  <a:srgbClr val="191919"/>
                </a:solidFill>
                <a:latin typeface="Calibri Light"/>
                <a:cs typeface="Arial" charset="0"/>
              </a:rPr>
              <a:t>Workload Placement Assessment</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Consolidate, offload, and place new workloads on same or alternative platforms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Exploit and compare platform attributes to optimize workload performance and costs</a:t>
            </a:r>
            <a:endParaRPr lang="en-US" altLang="en-US" sz="1467" dirty="0">
              <a:solidFill>
                <a:srgbClr val="191919"/>
              </a:solidFill>
              <a:latin typeface="Calibri Light"/>
              <a:cs typeface="Arial" charset="0"/>
            </a:endParaRPr>
          </a:p>
        </p:txBody>
      </p:sp>
      <p:sp>
        <p:nvSpPr>
          <p:cNvPr id="45" name="Rectangle 25"/>
          <p:cNvSpPr>
            <a:spLocks noChangeArrowheads="1"/>
          </p:cNvSpPr>
          <p:nvPr/>
        </p:nvSpPr>
        <p:spPr bwMode="auto">
          <a:xfrm>
            <a:off x="7180158" y="4586394"/>
            <a:ext cx="3856143" cy="86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IT Best Practice Benchmarking</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Compare actual IT environment with best practices in the IT industry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Improve forecast and actual spend</a:t>
            </a:r>
          </a:p>
        </p:txBody>
      </p:sp>
      <p:sp>
        <p:nvSpPr>
          <p:cNvPr id="46" name="Rectangle 25"/>
          <p:cNvSpPr>
            <a:spLocks noChangeArrowheads="1"/>
          </p:cNvSpPr>
          <p:nvPr/>
        </p:nvSpPr>
        <p:spPr bwMode="auto">
          <a:xfrm>
            <a:off x="1658198" y="4600365"/>
            <a:ext cx="4159759" cy="86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Chargeback Analysis</a:t>
            </a:r>
            <a:endParaRPr lang="en-US" altLang="en-US" sz="1400" b="1" dirty="0">
              <a:solidFill>
                <a:srgbClr val="191919"/>
              </a:solidFill>
              <a:latin typeface="Calibri Light"/>
              <a:cs typeface="Arial" charset="0"/>
            </a:endParaRP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Align chargeback policies to actual IT costs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Identify and overcome chargeback policies that drive adverse IT decisions </a:t>
            </a:r>
          </a:p>
        </p:txBody>
      </p:sp>
      <p:sp>
        <p:nvSpPr>
          <p:cNvPr id="48" name="Rectangle 1"/>
          <p:cNvSpPr>
            <a:spLocks noChangeArrowheads="1"/>
          </p:cNvSpPr>
          <p:nvPr/>
        </p:nvSpPr>
        <p:spPr bwMode="auto">
          <a:xfrm>
            <a:off x="1623486" y="949960"/>
            <a:ext cx="4285909" cy="1039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Cloud Assessment</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Perform a Health Check to find the right private, public or hybrid cloud solution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Examine workload size and activity, SLA and provisioning requirements, and instance costs</a:t>
            </a:r>
            <a:endParaRPr lang="en-US" altLang="en-US" sz="1467" dirty="0">
              <a:solidFill>
                <a:srgbClr val="191919"/>
              </a:solidFill>
              <a:latin typeface="Calibri Light"/>
              <a:cs typeface="Arial" charset="0"/>
            </a:endParaRPr>
          </a:p>
        </p:txBody>
      </p:sp>
      <p:sp>
        <p:nvSpPr>
          <p:cNvPr id="49" name="Rectangle 1"/>
          <p:cNvSpPr>
            <a:spLocks noChangeArrowheads="1"/>
          </p:cNvSpPr>
          <p:nvPr/>
        </p:nvSpPr>
        <p:spPr bwMode="auto">
          <a:xfrm>
            <a:off x="7176347" y="3363384"/>
            <a:ext cx="4182533" cy="1039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Analytics Assessment</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Determine the most cost-effective infrastructure for analytics solutions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Exploit platform attributes and efficient storage solutions for Analytics and Big Data </a:t>
            </a:r>
            <a:endParaRPr lang="en-US" altLang="en-US" sz="1467" dirty="0">
              <a:solidFill>
                <a:srgbClr val="191919"/>
              </a:solidFill>
              <a:latin typeface="Calibri Light"/>
              <a:cs typeface="Arial" charset="0"/>
            </a:endParaRPr>
          </a:p>
        </p:txBody>
      </p:sp>
      <p:sp>
        <p:nvSpPr>
          <p:cNvPr id="51" name="Rectangle 25"/>
          <p:cNvSpPr>
            <a:spLocks noChangeArrowheads="1"/>
          </p:cNvSpPr>
          <p:nvPr/>
        </p:nvSpPr>
        <p:spPr bwMode="auto">
          <a:xfrm>
            <a:off x="1638725" y="3367617"/>
            <a:ext cx="4311311" cy="1039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267"/>
              </a:spcBef>
              <a:spcAft>
                <a:spcPct val="0"/>
              </a:spcAft>
              <a:buClr>
                <a:srgbClr val="000000"/>
              </a:buClr>
              <a:defRPr/>
            </a:pPr>
            <a:r>
              <a:rPr lang="en-US" altLang="en-US" sz="1467" b="1" dirty="0">
                <a:solidFill>
                  <a:srgbClr val="191919"/>
                </a:solidFill>
                <a:latin typeface="Calibri Light"/>
                <a:cs typeface="Arial" charset="0"/>
              </a:rPr>
              <a:t>Mobile Assessment</a:t>
            </a:r>
            <a:endParaRPr lang="en-US" altLang="en-US" sz="1400" b="1" dirty="0">
              <a:solidFill>
                <a:srgbClr val="191919"/>
              </a:solidFill>
              <a:latin typeface="Calibri Light"/>
              <a:cs typeface="Arial" charset="0"/>
            </a:endParaRP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Mitigate high-volume, low-value mobile transaction costs for your business </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Evaluate the effects of throughput, response time and other KPIs in mobile topologies</a:t>
            </a:r>
          </a:p>
        </p:txBody>
      </p:sp>
      <p:sp>
        <p:nvSpPr>
          <p:cNvPr id="68" name="Content Placeholder 2"/>
          <p:cNvSpPr txBox="1">
            <a:spLocks/>
          </p:cNvSpPr>
          <p:nvPr/>
        </p:nvSpPr>
        <p:spPr bwMode="auto">
          <a:xfrm>
            <a:off x="589704" y="5746751"/>
            <a:ext cx="6857576" cy="44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rgbClr val="191919"/>
                </a:solidFill>
                <a:latin typeface="HelvNeue Light for IBM"/>
                <a:cs typeface="Arial" pitchFamily="34" charset="0"/>
              </a:defRPr>
            </a:lvl1pPr>
            <a:lvl2pPr marL="742950" indent="-285750" eaLnBrk="0" hangingPunct="0">
              <a:defRPr sz="2000">
                <a:solidFill>
                  <a:srgbClr val="191919"/>
                </a:solidFill>
                <a:latin typeface="HelvNeue Light for IBM"/>
                <a:cs typeface="Arial" pitchFamily="34" charset="0"/>
              </a:defRPr>
            </a:lvl2pPr>
            <a:lvl3pPr marL="1143000" indent="-228600" eaLnBrk="0" hangingPunct="0">
              <a:defRPr sz="2000">
                <a:solidFill>
                  <a:srgbClr val="191919"/>
                </a:solidFill>
                <a:latin typeface="HelvNeue Light for IBM"/>
                <a:cs typeface="Arial" pitchFamily="34" charset="0"/>
              </a:defRPr>
            </a:lvl3pPr>
            <a:lvl4pPr marL="1600200" indent="-228600" eaLnBrk="0" hangingPunct="0">
              <a:defRPr sz="2000">
                <a:solidFill>
                  <a:srgbClr val="191919"/>
                </a:solidFill>
                <a:latin typeface="HelvNeue Light for IBM"/>
                <a:cs typeface="Arial" pitchFamily="34" charset="0"/>
              </a:defRPr>
            </a:lvl4pPr>
            <a:lvl5pPr marL="2057400" indent="-228600" eaLnBrk="0" hangingPunct="0">
              <a:defRPr sz="2000">
                <a:solidFill>
                  <a:srgbClr val="191919"/>
                </a:solidFill>
                <a:latin typeface="HelvNeue Light for IBM"/>
                <a:cs typeface="Arial" pitchFamily="34" charset="0"/>
              </a:defRPr>
            </a:lvl5pPr>
            <a:lvl6pPr marL="2514600" indent="-228600" eaLnBrk="0" fontAlgn="base" hangingPunct="0">
              <a:spcBef>
                <a:spcPct val="0"/>
              </a:spcBef>
              <a:spcAft>
                <a:spcPct val="0"/>
              </a:spcAft>
              <a:defRPr sz="2000">
                <a:solidFill>
                  <a:srgbClr val="191919"/>
                </a:solidFill>
                <a:latin typeface="HelvNeue Light for IBM"/>
                <a:cs typeface="Arial" pitchFamily="34" charset="0"/>
              </a:defRPr>
            </a:lvl6pPr>
            <a:lvl7pPr marL="2971800" indent="-228600" eaLnBrk="0" fontAlgn="base" hangingPunct="0">
              <a:spcBef>
                <a:spcPct val="0"/>
              </a:spcBef>
              <a:spcAft>
                <a:spcPct val="0"/>
              </a:spcAft>
              <a:defRPr sz="2000">
                <a:solidFill>
                  <a:srgbClr val="191919"/>
                </a:solidFill>
                <a:latin typeface="HelvNeue Light for IBM"/>
                <a:cs typeface="Arial" pitchFamily="34" charset="0"/>
              </a:defRPr>
            </a:lvl7pPr>
            <a:lvl8pPr marL="3429000" indent="-228600" eaLnBrk="0" fontAlgn="base" hangingPunct="0">
              <a:spcBef>
                <a:spcPct val="0"/>
              </a:spcBef>
              <a:spcAft>
                <a:spcPct val="0"/>
              </a:spcAft>
              <a:defRPr sz="2000">
                <a:solidFill>
                  <a:srgbClr val="191919"/>
                </a:solidFill>
                <a:latin typeface="HelvNeue Light for IBM"/>
                <a:cs typeface="Arial" pitchFamily="34" charset="0"/>
              </a:defRPr>
            </a:lvl8pPr>
            <a:lvl9pPr marL="3886200" indent="-228600" eaLnBrk="0" fontAlgn="base" hangingPunct="0">
              <a:spcBef>
                <a:spcPct val="0"/>
              </a:spcBef>
              <a:spcAft>
                <a:spcPct val="0"/>
              </a:spcAft>
              <a:defRPr sz="2000">
                <a:solidFill>
                  <a:srgbClr val="191919"/>
                </a:solidFill>
                <a:latin typeface="HelvNeue Light for IBM"/>
                <a:cs typeface="Arial" pitchFamily="34" charset="0"/>
              </a:defRPr>
            </a:lvl9pPr>
          </a:lstStyle>
          <a:p>
            <a:pPr defTabSz="1219170" eaLnBrk="1" fontAlgn="base" hangingPunct="1">
              <a:lnSpc>
                <a:spcPct val="90000"/>
              </a:lnSpc>
              <a:spcBef>
                <a:spcPct val="0"/>
              </a:spcBef>
              <a:spcAft>
                <a:spcPct val="0"/>
              </a:spcAft>
              <a:buClr>
                <a:srgbClr val="000000"/>
              </a:buClr>
            </a:pPr>
            <a:r>
              <a:rPr lang="en-US" sz="1467" dirty="0">
                <a:solidFill>
                  <a:prstClr val="black"/>
                </a:solidFill>
                <a:latin typeface="Calibri Light"/>
                <a:ea typeface="MS PGothic" pitchFamily="34" charset="-128"/>
              </a:rPr>
              <a:t>IT Economics studies are available at </a:t>
            </a:r>
            <a:r>
              <a:rPr lang="en-US" sz="1467" b="1" dirty="0">
                <a:solidFill>
                  <a:prstClr val="black"/>
                </a:solidFill>
                <a:latin typeface="Calibri Light"/>
                <a:ea typeface="MS PGothic" pitchFamily="34" charset="-128"/>
              </a:rPr>
              <a:t>no-charge</a:t>
            </a:r>
            <a:r>
              <a:rPr lang="en-US" sz="1467" dirty="0">
                <a:solidFill>
                  <a:prstClr val="black"/>
                </a:solidFill>
                <a:latin typeface="Calibri Light"/>
                <a:ea typeface="MS PGothic" pitchFamily="34" charset="-128"/>
              </a:rPr>
              <a:t> to IBM clients and Business Partners</a:t>
            </a:r>
          </a:p>
          <a:p>
            <a:pPr defTabSz="1219170" eaLnBrk="1" fontAlgn="base" hangingPunct="1">
              <a:lnSpc>
                <a:spcPct val="90000"/>
              </a:lnSpc>
              <a:spcBef>
                <a:spcPct val="0"/>
              </a:spcBef>
              <a:spcAft>
                <a:spcPct val="0"/>
              </a:spcAft>
              <a:buClr>
                <a:srgbClr val="000000"/>
              </a:buClr>
            </a:pPr>
            <a:r>
              <a:rPr lang="en-US" sz="1467" dirty="0">
                <a:solidFill>
                  <a:srgbClr val="001934"/>
                </a:solidFill>
                <a:latin typeface="Calibri Light"/>
                <a:ea typeface="MS PGothic" pitchFamily="34" charset="-128"/>
                <a:cs typeface="Times New Roman" pitchFamily="18" charset="0"/>
              </a:rPr>
              <a:t>Visit </a:t>
            </a:r>
            <a:r>
              <a:rPr lang="en-US" sz="1467" b="1" dirty="0">
                <a:solidFill>
                  <a:srgbClr val="2585C9"/>
                </a:solidFill>
                <a:latin typeface="Calibri Light"/>
                <a:ea typeface="MS PGothic" pitchFamily="34" charset="-128"/>
                <a:cs typeface="Times New Roman" pitchFamily="18" charset="0"/>
                <a:hlinkClick r:id="rId9"/>
              </a:rPr>
              <a:t>www.ibm.com/iteconomics</a:t>
            </a:r>
            <a:r>
              <a:rPr lang="en-US" sz="1467" b="1" dirty="0">
                <a:solidFill>
                  <a:srgbClr val="2585C9"/>
                </a:solidFill>
                <a:latin typeface="Calibri Light"/>
                <a:ea typeface="MS PGothic" pitchFamily="34" charset="-128"/>
                <a:cs typeface="Times New Roman" pitchFamily="18" charset="0"/>
              </a:rPr>
              <a:t> </a:t>
            </a:r>
            <a:r>
              <a:rPr lang="en-US" sz="1467" dirty="0">
                <a:solidFill>
                  <a:prstClr val="black"/>
                </a:solidFill>
                <a:latin typeface="Calibri Light"/>
                <a:ea typeface="MS PGothic" pitchFamily="34" charset="-128"/>
                <a:cs typeface="Times New Roman" pitchFamily="18" charset="0"/>
              </a:rPr>
              <a:t>or </a:t>
            </a:r>
            <a:r>
              <a:rPr lang="en-US" sz="1467" b="1" dirty="0">
                <a:solidFill>
                  <a:srgbClr val="FFFFFF"/>
                </a:solidFill>
                <a:latin typeface="Calibri Light"/>
                <a:ea typeface="MS PGothic" pitchFamily="34" charset="-128"/>
                <a:hlinkClick r:id="rId10"/>
              </a:rPr>
              <a:t>https://www.ibm.com/partnerworld/iteconomics</a:t>
            </a:r>
            <a:endParaRPr lang="en-US" sz="1467" dirty="0">
              <a:solidFill>
                <a:prstClr val="black"/>
              </a:solidFill>
              <a:latin typeface="Calibri Light"/>
              <a:ea typeface="MS PGothic" pitchFamily="34" charset="-128"/>
              <a:cs typeface="Times New Roman" pitchFamily="18" charset="0"/>
            </a:endParaRPr>
          </a:p>
          <a:p>
            <a:pPr defTabSz="1219170" eaLnBrk="1" fontAlgn="base" hangingPunct="1">
              <a:lnSpc>
                <a:spcPct val="90000"/>
              </a:lnSpc>
              <a:spcBef>
                <a:spcPct val="0"/>
              </a:spcBef>
              <a:spcAft>
                <a:spcPct val="0"/>
              </a:spcAft>
              <a:buClr>
                <a:srgbClr val="000000"/>
              </a:buClr>
            </a:pPr>
            <a:endParaRPr lang="en-US" sz="1467" dirty="0">
              <a:solidFill>
                <a:prstClr val="black"/>
              </a:solidFill>
              <a:latin typeface="Calibri Light"/>
              <a:ea typeface="MS PGothic" pitchFamily="34" charset="-128"/>
            </a:endParaRPr>
          </a:p>
        </p:txBody>
      </p:sp>
      <p:sp>
        <p:nvSpPr>
          <p:cNvPr id="69" name="Rectangle 68"/>
          <p:cNvSpPr>
            <a:spLocks/>
          </p:cNvSpPr>
          <p:nvPr/>
        </p:nvSpPr>
        <p:spPr bwMode="auto">
          <a:xfrm>
            <a:off x="7853681" y="5828031"/>
            <a:ext cx="3542031" cy="55880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defTabSz="1219170" fontAlgn="base">
              <a:lnSpc>
                <a:spcPct val="90000"/>
              </a:lnSpc>
              <a:spcBef>
                <a:spcPct val="0"/>
              </a:spcBef>
              <a:spcAft>
                <a:spcPct val="0"/>
              </a:spcAft>
              <a:buClr>
                <a:srgbClr val="000000"/>
              </a:buClr>
              <a:defRPr/>
            </a:pPr>
            <a:endParaRPr lang="en-US" sz="1467" dirty="0">
              <a:solidFill>
                <a:prstClr val="black"/>
              </a:solidFill>
              <a:latin typeface="Calibri Light"/>
              <a:ea typeface="MS PGothic" pitchFamily="34" charset="-128"/>
              <a:cs typeface="Times New Roman" pitchFamily="18" charset="0"/>
            </a:endParaRPr>
          </a:p>
          <a:p>
            <a:pPr algn="r" defTabSz="1219170" fontAlgn="base">
              <a:lnSpc>
                <a:spcPct val="90000"/>
              </a:lnSpc>
              <a:spcBef>
                <a:spcPct val="0"/>
              </a:spcBef>
              <a:spcAft>
                <a:spcPct val="0"/>
              </a:spcAft>
              <a:buClr>
                <a:srgbClr val="000000"/>
              </a:buClr>
              <a:defRPr/>
            </a:pPr>
            <a:r>
              <a:rPr lang="en-US" sz="1467" b="1" dirty="0">
                <a:solidFill>
                  <a:srgbClr val="001934"/>
                </a:solidFill>
                <a:latin typeface="Calibri Light"/>
                <a:ea typeface="MS PGothic" pitchFamily="34" charset="-128"/>
                <a:cs typeface="Times New Roman" pitchFamily="18" charset="0"/>
              </a:rPr>
              <a:t>IBM Eagle Team – IT Economics Practice                          </a:t>
            </a:r>
          </a:p>
          <a:p>
            <a:pPr algn="r" defTabSz="1219170" fontAlgn="base">
              <a:lnSpc>
                <a:spcPct val="90000"/>
              </a:lnSpc>
              <a:spcBef>
                <a:spcPct val="0"/>
              </a:spcBef>
              <a:spcAft>
                <a:spcPct val="0"/>
              </a:spcAft>
              <a:buClr>
                <a:srgbClr val="000000"/>
              </a:buClr>
              <a:defRPr/>
            </a:pPr>
            <a:r>
              <a:rPr lang="en-US" sz="1467" dirty="0">
                <a:solidFill>
                  <a:prstClr val="black"/>
                </a:solidFill>
                <a:latin typeface="Calibri Light"/>
                <a:ea typeface="MS PGothic" pitchFamily="34" charset="-128"/>
                <a:cs typeface="Times New Roman" pitchFamily="18" charset="0"/>
              </a:rPr>
              <a:t>Contact </a:t>
            </a:r>
            <a:r>
              <a:rPr lang="en-US" sz="1467" b="1" dirty="0">
                <a:solidFill>
                  <a:srgbClr val="2585C9"/>
                </a:solidFill>
                <a:latin typeface="Calibri Light"/>
                <a:ea typeface="MS PGothic" pitchFamily="34" charset="-128"/>
                <a:cs typeface="Times New Roman" pitchFamily="18" charset="0"/>
                <a:hlinkClick r:id="rId11"/>
              </a:rPr>
              <a:t>IT.Economics@us.ibm.com</a:t>
            </a:r>
            <a:endParaRPr lang="en-US" sz="1467" b="1" u="sng" dirty="0">
              <a:solidFill>
                <a:srgbClr val="2585C9"/>
              </a:solidFill>
              <a:latin typeface="Calibri Light"/>
              <a:ea typeface="MS PGothic" pitchFamily="34" charset="-128"/>
              <a:cs typeface="Times New Roman" pitchFamily="18" charset="0"/>
            </a:endParaRPr>
          </a:p>
          <a:p>
            <a:pPr algn="r" defTabSz="1219170" fontAlgn="base">
              <a:lnSpc>
                <a:spcPct val="90000"/>
              </a:lnSpc>
              <a:spcBef>
                <a:spcPct val="0"/>
              </a:spcBef>
              <a:spcAft>
                <a:spcPct val="0"/>
              </a:spcAft>
              <a:buClr>
                <a:srgbClr val="000000"/>
              </a:buClr>
              <a:defRPr/>
            </a:pPr>
            <a:r>
              <a:rPr lang="en-US" sz="1467" b="1" dirty="0">
                <a:solidFill>
                  <a:srgbClr val="FFFFFF"/>
                </a:solidFill>
                <a:latin typeface="Calibri Light"/>
                <a:ea typeface="MS PGothic" pitchFamily="34" charset="-128"/>
              </a:rPr>
              <a:t>https://www.ibm.com/partnerworld/iteconomics</a:t>
            </a:r>
            <a:endParaRPr lang="en-US" sz="1467" b="1" dirty="0">
              <a:solidFill>
                <a:srgbClr val="FFFFFF"/>
              </a:solidFill>
              <a:latin typeface="Calibri Light"/>
              <a:ea typeface="MS PGothic" pitchFamily="34" charset="-128"/>
              <a:hlinkClick r:id="rId10"/>
            </a:endParaRPr>
          </a:p>
        </p:txBody>
      </p:sp>
      <p:sp>
        <p:nvSpPr>
          <p:cNvPr id="74" name="Rectangle 2"/>
          <p:cNvSpPr>
            <a:spLocks noChangeArrowheads="1"/>
          </p:cNvSpPr>
          <p:nvPr/>
        </p:nvSpPr>
        <p:spPr bwMode="auto">
          <a:xfrm flipH="1" flipV="1">
            <a:off x="558071" y="5737859"/>
            <a:ext cx="10929159" cy="601981"/>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dirty="0">
              <a:solidFill>
                <a:srgbClr val="080808"/>
              </a:solidFill>
              <a:latin typeface="Calibri Light"/>
            </a:endParaRPr>
          </a:p>
        </p:txBody>
      </p:sp>
      <p:pic>
        <p:nvPicPr>
          <p:cNvPr id="76" name="Picture 1"/>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81352" y="2213475"/>
            <a:ext cx="900429" cy="910967"/>
          </a:xfrm>
          <a:prstGeom prst="rect">
            <a:avLst/>
          </a:prstGeom>
          <a:noFill/>
          <a:ln w="9525">
            <a:solidFill>
              <a:srgbClr val="006699"/>
            </a:solidFill>
            <a:miter lim="800000"/>
            <a:headEnd/>
            <a:tailEnd/>
          </a:ln>
          <a:extLst>
            <a:ext uri="{909E8E84-426E-40DD-AFC4-6F175D3DCCD1}">
              <a14:hiddenFill xmlns:a14="http://schemas.microsoft.com/office/drawing/2010/main">
                <a:solidFill>
                  <a:srgbClr val="FFFFFF"/>
                </a:solidFill>
              </a14:hiddenFill>
            </a:ext>
          </a:extLst>
        </p:spPr>
      </p:pic>
      <p:sp>
        <p:nvSpPr>
          <p:cNvPr id="77" name="Rectangle 1"/>
          <p:cNvSpPr>
            <a:spLocks noChangeArrowheads="1"/>
          </p:cNvSpPr>
          <p:nvPr/>
        </p:nvSpPr>
        <p:spPr bwMode="auto">
          <a:xfrm>
            <a:off x="1657775" y="2163234"/>
            <a:ext cx="4160181" cy="109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ts val="533"/>
              </a:spcBef>
              <a:spcAft>
                <a:spcPct val="0"/>
              </a:spcAft>
              <a:buClr>
                <a:srgbClr val="000000"/>
              </a:buClr>
              <a:defRPr/>
            </a:pPr>
            <a:r>
              <a:rPr lang="en-US" altLang="en-US" sz="1467" b="1" dirty="0">
                <a:solidFill>
                  <a:srgbClr val="191919"/>
                </a:solidFill>
                <a:latin typeface="Calibri Light"/>
                <a:cs typeface="Arial" charset="0"/>
              </a:rPr>
              <a:t>Business Value Assessment (BVA)</a:t>
            </a:r>
          </a:p>
          <a:p>
            <a:pPr marL="121917" indent="-121917" defTabSz="1219170" fontAlgn="base">
              <a:lnSpc>
                <a:spcPct val="80000"/>
              </a:lnSpc>
              <a:spcBef>
                <a:spcPts val="533"/>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Understand solution attributes and how business requirements are mapped</a:t>
            </a:r>
          </a:p>
          <a:p>
            <a:pPr marL="121917" indent="-121917" defTabSz="1219170" fontAlgn="base">
              <a:lnSpc>
                <a:spcPct val="80000"/>
              </a:lnSpc>
              <a:spcBef>
                <a:spcPts val="533"/>
              </a:spcBef>
              <a:spcAft>
                <a:spcPct val="0"/>
              </a:spcAft>
              <a:buClr>
                <a:srgbClr val="000000"/>
              </a:buClr>
              <a:buFont typeface="Arial" panose="020B0604020202020204" pitchFamily="34" charset="0"/>
              <a:buChar char="•"/>
              <a:defRPr/>
            </a:pPr>
            <a:r>
              <a:rPr lang="en-US" altLang="en-US" sz="1400" dirty="0">
                <a:solidFill>
                  <a:srgbClr val="191919"/>
                </a:solidFill>
                <a:latin typeface="Calibri Light"/>
                <a:cs typeface="Arial" charset="0"/>
              </a:rPr>
              <a:t>Quantify financial benefits and compare to alternatives to determine the most compelling case</a:t>
            </a:r>
            <a:endParaRPr lang="en-US" altLang="en-US" sz="1333" dirty="0">
              <a:solidFill>
                <a:srgbClr val="191919"/>
              </a:solidFill>
              <a:latin typeface="Calibri Light"/>
              <a:cs typeface="Arial" charset="0"/>
            </a:endParaRPr>
          </a:p>
        </p:txBody>
      </p:sp>
      <p:sp>
        <p:nvSpPr>
          <p:cNvPr id="78" name="Rectangle 2"/>
          <p:cNvSpPr txBox="1">
            <a:spLocks noChangeArrowheads="1"/>
          </p:cNvSpPr>
          <p:nvPr/>
        </p:nvSpPr>
        <p:spPr bwMode="auto">
          <a:xfrm>
            <a:off x="611718" y="560918"/>
            <a:ext cx="11080749" cy="340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000" tIns="62400" rIns="120000" bIns="62400"/>
          <a:lstStyle>
            <a:lvl1pPr>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ct val="25000"/>
              </a:spcBef>
              <a:spcAft>
                <a:spcPct val="0"/>
              </a:spcAft>
              <a:buClr>
                <a:srgbClr val="000000"/>
              </a:buClr>
              <a:defRPr/>
            </a:pPr>
            <a:r>
              <a:rPr lang="en-GB" sz="1867" dirty="0">
                <a:solidFill>
                  <a:prstClr val="black"/>
                </a:solidFill>
                <a:latin typeface="Calibri Light"/>
              </a:rPr>
              <a:t>Use a </a:t>
            </a:r>
            <a:r>
              <a:rPr lang="en-GB" sz="1867" b="1" dirty="0">
                <a:solidFill>
                  <a:srgbClr val="0070C0"/>
                </a:solidFill>
                <a:latin typeface="Calibri Light"/>
              </a:rPr>
              <a:t>business case </a:t>
            </a:r>
            <a:r>
              <a:rPr lang="en-GB" sz="1867" dirty="0">
                <a:solidFill>
                  <a:prstClr val="black"/>
                </a:solidFill>
                <a:latin typeface="Calibri Light"/>
              </a:rPr>
              <a:t>to make a </a:t>
            </a:r>
            <a:r>
              <a:rPr lang="en-GB" sz="1867" b="1" dirty="0">
                <a:solidFill>
                  <a:srgbClr val="0070C0"/>
                </a:solidFill>
                <a:latin typeface="Calibri Light"/>
              </a:rPr>
              <a:t>technically</a:t>
            </a:r>
            <a:r>
              <a:rPr lang="en-GB" sz="1867" dirty="0">
                <a:solidFill>
                  <a:prstClr val="black"/>
                </a:solidFill>
                <a:latin typeface="Calibri Light"/>
              </a:rPr>
              <a:t> and </a:t>
            </a:r>
            <a:r>
              <a:rPr lang="en-GB" sz="1867" b="1" dirty="0">
                <a:solidFill>
                  <a:srgbClr val="0070C0"/>
                </a:solidFill>
                <a:latin typeface="Calibri Light"/>
              </a:rPr>
              <a:t>financially based IT decision</a:t>
            </a:r>
            <a:endParaRPr lang="en-US" sz="2133" dirty="0">
              <a:solidFill>
                <a:srgbClr val="777677"/>
              </a:solidFill>
              <a:latin typeface="Calibri Light"/>
            </a:endParaRPr>
          </a:p>
        </p:txBody>
      </p:sp>
      <p:sp>
        <p:nvSpPr>
          <p:cNvPr id="38" name="Rectangle 2"/>
          <p:cNvSpPr>
            <a:spLocks noChangeArrowheads="1"/>
          </p:cNvSpPr>
          <p:nvPr/>
        </p:nvSpPr>
        <p:spPr bwMode="auto">
          <a:xfrm flipH="1" flipV="1">
            <a:off x="6094643" y="92455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dirty="0">
              <a:solidFill>
                <a:srgbClr val="080808"/>
              </a:solidFill>
              <a:latin typeface="Calibri Light"/>
            </a:endParaRPr>
          </a:p>
        </p:txBody>
      </p:sp>
      <p:sp>
        <p:nvSpPr>
          <p:cNvPr id="39" name="Rectangle 2"/>
          <p:cNvSpPr>
            <a:spLocks noChangeArrowheads="1"/>
          </p:cNvSpPr>
          <p:nvPr/>
        </p:nvSpPr>
        <p:spPr bwMode="auto">
          <a:xfrm flipH="1" flipV="1">
            <a:off x="6104803" y="213359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dirty="0">
              <a:solidFill>
                <a:srgbClr val="080808"/>
              </a:solidFill>
              <a:latin typeface="Calibri Light"/>
            </a:endParaRPr>
          </a:p>
        </p:txBody>
      </p:sp>
      <p:sp>
        <p:nvSpPr>
          <p:cNvPr id="40" name="Rectangle 2"/>
          <p:cNvSpPr>
            <a:spLocks noChangeArrowheads="1"/>
          </p:cNvSpPr>
          <p:nvPr/>
        </p:nvSpPr>
        <p:spPr bwMode="auto">
          <a:xfrm flipH="1" flipV="1">
            <a:off x="6114963" y="334263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dirty="0">
              <a:solidFill>
                <a:srgbClr val="080808"/>
              </a:solidFill>
              <a:latin typeface="Calibri Light"/>
            </a:endParaRPr>
          </a:p>
        </p:txBody>
      </p:sp>
      <p:sp>
        <p:nvSpPr>
          <p:cNvPr id="47" name="Rectangle 2"/>
          <p:cNvSpPr>
            <a:spLocks noChangeArrowheads="1"/>
          </p:cNvSpPr>
          <p:nvPr/>
        </p:nvSpPr>
        <p:spPr bwMode="auto">
          <a:xfrm flipH="1" flipV="1">
            <a:off x="6114963" y="454151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dirty="0">
              <a:solidFill>
                <a:srgbClr val="080808"/>
              </a:solidFill>
              <a:latin typeface="Calibri Light"/>
            </a:endParaRPr>
          </a:p>
        </p:txBody>
      </p:sp>
      <p:sp>
        <p:nvSpPr>
          <p:cNvPr id="50" name="Rectangle 2"/>
          <p:cNvSpPr>
            <a:spLocks noChangeArrowheads="1"/>
          </p:cNvSpPr>
          <p:nvPr/>
        </p:nvSpPr>
        <p:spPr bwMode="auto">
          <a:xfrm flipH="1" flipV="1">
            <a:off x="577763" y="92455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dirty="0">
              <a:solidFill>
                <a:srgbClr val="080808"/>
              </a:solidFill>
              <a:latin typeface="Calibri Light"/>
            </a:endParaRPr>
          </a:p>
        </p:txBody>
      </p:sp>
      <p:sp>
        <p:nvSpPr>
          <p:cNvPr id="52" name="Rectangle 2"/>
          <p:cNvSpPr>
            <a:spLocks noChangeArrowheads="1"/>
          </p:cNvSpPr>
          <p:nvPr/>
        </p:nvSpPr>
        <p:spPr bwMode="auto">
          <a:xfrm flipH="1" flipV="1">
            <a:off x="567603" y="213359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dirty="0">
              <a:solidFill>
                <a:srgbClr val="080808"/>
              </a:solidFill>
              <a:latin typeface="Calibri Light"/>
            </a:endParaRPr>
          </a:p>
        </p:txBody>
      </p:sp>
      <p:sp>
        <p:nvSpPr>
          <p:cNvPr id="54" name="Rectangle 1"/>
          <p:cNvSpPr>
            <a:spLocks noChangeArrowheads="1"/>
          </p:cNvSpPr>
          <p:nvPr/>
        </p:nvSpPr>
        <p:spPr bwMode="auto">
          <a:xfrm>
            <a:off x="7114540" y="2167044"/>
            <a:ext cx="4362533" cy="1072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170" fontAlgn="base">
              <a:lnSpc>
                <a:spcPct val="80000"/>
              </a:lnSpc>
              <a:spcBef>
                <a:spcPct val="0"/>
              </a:spcBef>
              <a:spcAft>
                <a:spcPct val="0"/>
              </a:spcAft>
              <a:buClr>
                <a:srgbClr val="000000"/>
              </a:buClr>
              <a:defRPr/>
            </a:pPr>
            <a:r>
              <a:rPr lang="en-US" altLang="en-US" sz="1467" b="1" dirty="0">
                <a:solidFill>
                  <a:srgbClr val="191919"/>
                </a:solidFill>
                <a:latin typeface="Calibri Light"/>
                <a:cs typeface="Arial" charset="0"/>
              </a:rPr>
              <a:t>Machine Learning Assessment</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67" dirty="0">
                <a:solidFill>
                  <a:srgbClr val="191919"/>
                </a:solidFill>
                <a:latin typeface="Calibri Light"/>
                <a:cs typeface="Arial" charset="0"/>
              </a:rPr>
              <a:t>Discover how to provide an enhanced customer experience through real-time predictions from ML</a:t>
            </a:r>
          </a:p>
          <a:p>
            <a:pPr marL="121917" indent="-121917" defTabSz="1219170" fontAlgn="base">
              <a:lnSpc>
                <a:spcPct val="80000"/>
              </a:lnSpc>
              <a:spcBef>
                <a:spcPts val="267"/>
              </a:spcBef>
              <a:spcAft>
                <a:spcPct val="0"/>
              </a:spcAft>
              <a:buClr>
                <a:srgbClr val="000000"/>
              </a:buClr>
              <a:buFont typeface="Arial" panose="020B0604020202020204" pitchFamily="34" charset="0"/>
              <a:buChar char="•"/>
              <a:defRPr/>
            </a:pPr>
            <a:r>
              <a:rPr lang="en-US" altLang="en-US" sz="1467" dirty="0">
                <a:solidFill>
                  <a:srgbClr val="191919"/>
                </a:solidFill>
                <a:latin typeface="Calibri Light"/>
                <a:cs typeface="Arial" charset="0"/>
              </a:rPr>
              <a:t>Evaluate data gravity and deploy machine learning closest to the data and transactions</a:t>
            </a:r>
          </a:p>
        </p:txBody>
      </p:sp>
      <p:pic>
        <p:nvPicPr>
          <p:cNvPr id="5" name="Picture 4"/>
          <p:cNvPicPr>
            <a:picLocks noChangeAspect="1"/>
          </p:cNvPicPr>
          <p:nvPr/>
        </p:nvPicPr>
        <p:blipFill>
          <a:blip r:embed="rId13"/>
          <a:stretch>
            <a:fillRect/>
          </a:stretch>
        </p:blipFill>
        <p:spPr>
          <a:xfrm>
            <a:off x="6185112" y="2201141"/>
            <a:ext cx="937896" cy="980633"/>
          </a:xfrm>
          <a:prstGeom prst="rect">
            <a:avLst/>
          </a:prstGeom>
        </p:spPr>
      </p:pic>
      <p:sp>
        <p:nvSpPr>
          <p:cNvPr id="55" name="Rectangle 2"/>
          <p:cNvSpPr>
            <a:spLocks noChangeArrowheads="1"/>
          </p:cNvSpPr>
          <p:nvPr/>
        </p:nvSpPr>
        <p:spPr bwMode="auto">
          <a:xfrm flipH="1" flipV="1">
            <a:off x="567603" y="3342639"/>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dirty="0">
              <a:solidFill>
                <a:srgbClr val="080808"/>
              </a:solidFill>
              <a:latin typeface="Calibri Light"/>
            </a:endParaRPr>
          </a:p>
        </p:txBody>
      </p:sp>
      <p:sp>
        <p:nvSpPr>
          <p:cNvPr id="56" name="Rectangle 2"/>
          <p:cNvSpPr>
            <a:spLocks noChangeArrowheads="1"/>
          </p:cNvSpPr>
          <p:nvPr/>
        </p:nvSpPr>
        <p:spPr bwMode="auto">
          <a:xfrm flipH="1" flipV="1">
            <a:off x="567603" y="4541942"/>
            <a:ext cx="5372271" cy="1139613"/>
          </a:xfrm>
          <a:prstGeom prst="rect">
            <a:avLst/>
          </a:prstGeom>
          <a:noFill/>
          <a:ln w="3175">
            <a:solidFill>
              <a:srgbClr val="006699"/>
            </a:solidFill>
            <a:round/>
            <a:headEnd/>
            <a:tailEnd/>
          </a:ln>
          <a:extLst>
            <a:ext uri="{909E8E84-426E-40DD-AFC4-6F175D3DCCD1}">
              <a14:hiddenFill xmlns:a14="http://schemas.microsoft.com/office/drawing/2010/main">
                <a:solidFill>
                  <a:srgbClr val="FFFFFF"/>
                </a:solidFill>
              </a14:hiddenFill>
            </a:ext>
          </a:extLst>
        </p:spPr>
        <p:txBody>
          <a:bodyPr/>
          <a:lstStyle/>
          <a:p>
            <a:pPr defTabSz="1219170" fontAlgn="base">
              <a:lnSpc>
                <a:spcPct val="90000"/>
              </a:lnSpc>
              <a:spcBef>
                <a:spcPct val="0"/>
              </a:spcBef>
              <a:spcAft>
                <a:spcPct val="0"/>
              </a:spcAft>
            </a:pPr>
            <a:endParaRPr lang="en-US" sz="2667" dirty="0">
              <a:solidFill>
                <a:srgbClr val="080808"/>
              </a:solidFill>
              <a:latin typeface="Calibri Light"/>
            </a:endParaRPr>
          </a:p>
        </p:txBody>
      </p:sp>
      <p:sp>
        <p:nvSpPr>
          <p:cNvPr id="2" name="Footer Placeholder 1"/>
          <p:cNvSpPr>
            <a:spLocks noGrp="1"/>
          </p:cNvSpPr>
          <p:nvPr>
            <p:ph type="ftr" sz="quarter" idx="3"/>
          </p:nvPr>
        </p:nvSpPr>
        <p:spPr/>
        <p:txBody>
          <a:bodyPr/>
          <a:lstStyle/>
          <a:p>
            <a:pPr defTabSz="1219170" fontAlgn="base">
              <a:lnSpc>
                <a:spcPct val="90000"/>
              </a:lnSpc>
              <a:spcBef>
                <a:spcPct val="0"/>
              </a:spcBef>
              <a:spcAft>
                <a:spcPct val="0"/>
              </a:spcAft>
              <a:defRPr/>
            </a:pPr>
            <a:r>
              <a:rPr lang="en-US" dirty="0">
                <a:solidFill>
                  <a:srgbClr val="191919"/>
                </a:solidFill>
                <a:latin typeface="HelvNeue Light for IBM" pitchFamily="34" charset="0"/>
              </a:rPr>
              <a:t>IBM Confidential</a:t>
            </a:r>
          </a:p>
        </p:txBody>
      </p:sp>
      <p:sp>
        <p:nvSpPr>
          <p:cNvPr id="4" name="Left Arrow 3"/>
          <p:cNvSpPr/>
          <p:nvPr/>
        </p:nvSpPr>
        <p:spPr bwMode="auto">
          <a:xfrm rot="19828346">
            <a:off x="10444630" y="853887"/>
            <a:ext cx="591671" cy="369048"/>
          </a:xfrm>
          <a:prstGeom prst="leftArrow">
            <a:avLst/>
          </a:prstGeom>
          <a:solidFill>
            <a:schemeClr val="accent1"/>
          </a:solidFill>
          <a:ln w="9525" cap="flat" cmpd="sng" algn="ctr">
            <a:solidFill>
              <a:schemeClr val="accent1">
                <a:lumMod val="50000"/>
              </a:schemeClr>
            </a:solid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fontScale="62500" lnSpcReduction="20000"/>
          </a:bodyPr>
          <a:lstStyle/>
          <a:p>
            <a:pPr algn="ctr" defTabSz="1219170" fontAlgn="base">
              <a:lnSpc>
                <a:spcPct val="90000"/>
              </a:lnSpc>
              <a:spcBef>
                <a:spcPct val="0"/>
              </a:spcBef>
              <a:spcAft>
                <a:spcPct val="0"/>
              </a:spcAft>
            </a:pPr>
            <a:endParaRPr lang="en-US" sz="2667" dirty="0">
              <a:solidFill>
                <a:srgbClr val="191919"/>
              </a:solidFill>
              <a:latin typeface="Calibri Light"/>
            </a:endParaRPr>
          </a:p>
        </p:txBody>
      </p:sp>
    </p:spTree>
    <p:extLst>
      <p:ext uri="{BB962C8B-B14F-4D97-AF65-F5344CB8AC3E}">
        <p14:creationId xmlns:p14="http://schemas.microsoft.com/office/powerpoint/2010/main" val="15011894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436034" y="967317"/>
            <a:ext cx="10938933" cy="1462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3038" indent="-173038">
              <a:defRPr sz="1600">
                <a:solidFill>
                  <a:schemeClr val="tx1"/>
                </a:solidFill>
                <a:latin typeface="Arial" pitchFamily="34" charset="0"/>
                <a:ea typeface="MS PGothic" pitchFamily="34" charset="-128"/>
              </a:defRPr>
            </a:lvl1pPr>
            <a:lvl2pPr marL="509588" indent="-163513">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0" indent="0" defTabSz="1219170" fontAlgn="base">
              <a:lnSpc>
                <a:spcPct val="90000"/>
              </a:lnSpc>
              <a:spcBef>
                <a:spcPct val="0"/>
              </a:spcBef>
              <a:spcAft>
                <a:spcPct val="0"/>
              </a:spcAft>
              <a:buClr>
                <a:srgbClr val="000000"/>
              </a:buClr>
              <a:defRPr/>
            </a:pPr>
            <a:r>
              <a:rPr lang="en-US" sz="2133" b="1" dirty="0">
                <a:solidFill>
                  <a:srgbClr val="006699"/>
                </a:solidFill>
                <a:latin typeface="Calibri Light"/>
              </a:rPr>
              <a:t>An IT Economics study</a:t>
            </a:r>
            <a:r>
              <a:rPr lang="en-US" sz="2133" dirty="0">
                <a:solidFill>
                  <a:srgbClr val="006699"/>
                </a:solidFill>
                <a:latin typeface="Calibri Light"/>
              </a:rPr>
              <a:t> </a:t>
            </a:r>
            <a:r>
              <a:rPr lang="en-US" sz="2133" dirty="0">
                <a:solidFill>
                  <a:srgbClr val="000000"/>
                </a:solidFill>
                <a:latin typeface="Calibri Light"/>
              </a:rPr>
              <a:t>is </a:t>
            </a:r>
            <a:r>
              <a:rPr lang="en-US" altLang="en-US" sz="2133" b="1" dirty="0">
                <a:solidFill>
                  <a:srgbClr val="006699"/>
                </a:solidFill>
                <a:latin typeface="Calibri Light"/>
              </a:rPr>
              <a:t>a business case </a:t>
            </a:r>
            <a:r>
              <a:rPr lang="en-US" altLang="en-US" sz="2133" dirty="0">
                <a:solidFill>
                  <a:prstClr val="black"/>
                </a:solidFill>
                <a:latin typeface="Calibri Light"/>
              </a:rPr>
              <a:t>for your enterprise</a:t>
            </a:r>
          </a:p>
          <a:p>
            <a:pPr marL="842412" lvl="1" indent="-380990" defTabSz="1219170" fontAlgn="base">
              <a:lnSpc>
                <a:spcPct val="90000"/>
              </a:lnSpc>
              <a:spcBef>
                <a:spcPct val="0"/>
              </a:spcBef>
              <a:spcAft>
                <a:spcPct val="0"/>
              </a:spcAft>
              <a:buClr>
                <a:srgbClr val="000000"/>
              </a:buClr>
              <a:buFont typeface="Arial" pitchFamily="34" charset="0"/>
              <a:buChar char="•"/>
              <a:defRPr/>
            </a:pPr>
            <a:r>
              <a:rPr lang="en-US" altLang="en-US" sz="2133" dirty="0">
                <a:solidFill>
                  <a:srgbClr val="000000"/>
                </a:solidFill>
                <a:latin typeface="Calibri Light"/>
              </a:rPr>
              <a:t>Built with your </a:t>
            </a:r>
            <a:r>
              <a:rPr lang="en-US" altLang="en-US" sz="2133" b="1" dirty="0">
                <a:solidFill>
                  <a:srgbClr val="006699"/>
                </a:solidFill>
                <a:latin typeface="Calibri Light"/>
              </a:rPr>
              <a:t>information</a:t>
            </a:r>
            <a:r>
              <a:rPr lang="en-US" altLang="en-US" sz="2133" dirty="0">
                <a:solidFill>
                  <a:srgbClr val="000000"/>
                </a:solidFill>
                <a:latin typeface="Calibri Light"/>
              </a:rPr>
              <a:t> and </a:t>
            </a:r>
            <a:r>
              <a:rPr lang="en-US" altLang="en-US" sz="2133" b="1" dirty="0">
                <a:solidFill>
                  <a:srgbClr val="006699"/>
                </a:solidFill>
                <a:latin typeface="Calibri Light"/>
              </a:rPr>
              <a:t>costs</a:t>
            </a:r>
          </a:p>
          <a:p>
            <a:pPr marL="842412" lvl="1" indent="-380990" defTabSz="1219170" fontAlgn="base">
              <a:lnSpc>
                <a:spcPct val="90000"/>
              </a:lnSpc>
              <a:spcBef>
                <a:spcPct val="0"/>
              </a:spcBef>
              <a:spcAft>
                <a:spcPct val="0"/>
              </a:spcAft>
              <a:buClr>
                <a:srgbClr val="000000"/>
              </a:buClr>
              <a:buFont typeface="Arial" pitchFamily="34" charset="0"/>
              <a:buChar char="•"/>
              <a:defRPr/>
            </a:pPr>
            <a:r>
              <a:rPr lang="en-US" altLang="en-US" sz="2133" b="1" dirty="0">
                <a:solidFill>
                  <a:srgbClr val="000000"/>
                </a:solidFill>
                <a:latin typeface="Calibri Light"/>
              </a:rPr>
              <a:t>Specifically </a:t>
            </a:r>
            <a:r>
              <a:rPr lang="en-US" altLang="en-US" sz="2133" b="1" dirty="0">
                <a:solidFill>
                  <a:srgbClr val="006699"/>
                </a:solidFill>
                <a:latin typeface="Calibri Light"/>
              </a:rPr>
              <a:t>tailored to your enterprise</a:t>
            </a:r>
            <a:r>
              <a:rPr lang="en-US" altLang="en-US" sz="2133" b="1" dirty="0">
                <a:solidFill>
                  <a:srgbClr val="000000"/>
                </a:solidFill>
                <a:latin typeface="Calibri Light"/>
              </a:rPr>
              <a:t> </a:t>
            </a:r>
            <a:r>
              <a:rPr lang="en-US" altLang="en-US" sz="2133" dirty="0">
                <a:solidFill>
                  <a:srgbClr val="000000"/>
                </a:solidFill>
                <a:latin typeface="Calibri Light"/>
              </a:rPr>
              <a:t>	</a:t>
            </a:r>
          </a:p>
          <a:p>
            <a:pPr marL="842412" lvl="1" indent="-380990" defTabSz="1219170" fontAlgn="base">
              <a:lnSpc>
                <a:spcPct val="90000"/>
              </a:lnSpc>
              <a:spcBef>
                <a:spcPct val="0"/>
              </a:spcBef>
              <a:spcAft>
                <a:spcPct val="0"/>
              </a:spcAft>
              <a:buClr>
                <a:srgbClr val="000000"/>
              </a:buClr>
              <a:buFont typeface="Arial" pitchFamily="34" charset="0"/>
              <a:buChar char="•"/>
              <a:defRPr/>
            </a:pPr>
            <a:r>
              <a:rPr lang="en-US" altLang="en-US" sz="2133" dirty="0">
                <a:solidFill>
                  <a:srgbClr val="000000"/>
                </a:solidFill>
                <a:latin typeface="Calibri Light"/>
              </a:rPr>
              <a:t>Shows </a:t>
            </a:r>
            <a:r>
              <a:rPr lang="en-US" altLang="en-US" sz="2133" b="1" dirty="0">
                <a:solidFill>
                  <a:srgbClr val="006699"/>
                </a:solidFill>
                <a:latin typeface="Calibri Light"/>
              </a:rPr>
              <a:t>your return on investment</a:t>
            </a:r>
          </a:p>
          <a:p>
            <a:pPr marL="842412" lvl="1" indent="-380990" defTabSz="1219170" fontAlgn="base">
              <a:lnSpc>
                <a:spcPct val="90000"/>
              </a:lnSpc>
              <a:spcBef>
                <a:spcPct val="0"/>
              </a:spcBef>
              <a:spcAft>
                <a:spcPct val="0"/>
              </a:spcAft>
              <a:buClr>
                <a:srgbClr val="000000"/>
              </a:buClr>
              <a:buFont typeface="Arial" pitchFamily="34" charset="0"/>
              <a:buChar char="•"/>
              <a:defRPr/>
            </a:pPr>
            <a:r>
              <a:rPr lang="en-US" altLang="en-US" sz="2133" dirty="0">
                <a:solidFill>
                  <a:srgbClr val="000000"/>
                </a:solidFill>
                <a:latin typeface="Calibri Light"/>
              </a:rPr>
              <a:t>Allows you to make a </a:t>
            </a:r>
            <a:r>
              <a:rPr lang="en-US" altLang="en-US" sz="2133" b="1" dirty="0">
                <a:solidFill>
                  <a:srgbClr val="006699"/>
                </a:solidFill>
                <a:latin typeface="Calibri Light"/>
              </a:rPr>
              <a:t>financially based IT decision</a:t>
            </a:r>
          </a:p>
          <a:p>
            <a:pPr marL="12700" indent="0" defTabSz="1219170" fontAlgn="base">
              <a:lnSpc>
                <a:spcPct val="50000"/>
              </a:lnSpc>
              <a:spcBef>
                <a:spcPct val="0"/>
              </a:spcBef>
              <a:spcAft>
                <a:spcPct val="0"/>
              </a:spcAft>
              <a:buClr>
                <a:srgbClr val="000000"/>
              </a:buClr>
              <a:defRPr/>
            </a:pPr>
            <a:endParaRPr lang="en-US" altLang="en-US" sz="933" b="1" dirty="0">
              <a:solidFill>
                <a:srgbClr val="000000"/>
              </a:solidFill>
              <a:latin typeface="Calibri Light"/>
            </a:endParaRPr>
          </a:p>
        </p:txBody>
      </p:sp>
      <p:sp>
        <p:nvSpPr>
          <p:cNvPr id="14341" name="Content Placeholder 2"/>
          <p:cNvSpPr txBox="1">
            <a:spLocks/>
          </p:cNvSpPr>
          <p:nvPr/>
        </p:nvSpPr>
        <p:spPr bwMode="auto">
          <a:xfrm>
            <a:off x="1722967" y="5615518"/>
            <a:ext cx="8504767" cy="45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itchFamily="34" charset="0"/>
                <a:ea typeface="MS PGothic" pitchFamily="34" charset="-128"/>
              </a:defRPr>
            </a:lvl1pPr>
            <a:lvl2pPr marL="427038" indent="-2730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0" lvl="1" indent="-573010" defTabSz="1219170" fontAlgn="base">
              <a:lnSpc>
                <a:spcPct val="90000"/>
              </a:lnSpc>
              <a:spcBef>
                <a:spcPct val="0"/>
              </a:spcBef>
              <a:spcAft>
                <a:spcPct val="0"/>
              </a:spcAft>
              <a:buClr>
                <a:srgbClr val="000000"/>
              </a:buClr>
              <a:defRPr/>
            </a:pPr>
            <a:r>
              <a:rPr lang="en-US" sz="2133" dirty="0">
                <a:solidFill>
                  <a:srgbClr val="000000"/>
                </a:solidFill>
                <a:latin typeface="Calibri Light"/>
              </a:rPr>
              <a:t>U</a:t>
            </a:r>
            <a:r>
              <a:rPr lang="en-US" altLang="en-US" sz="2133" dirty="0">
                <a:solidFill>
                  <a:srgbClr val="000000"/>
                </a:solidFill>
                <a:latin typeface="Calibri Light"/>
              </a:rPr>
              <a:t>se an </a:t>
            </a:r>
            <a:r>
              <a:rPr lang="en-US" altLang="en-US" sz="2133" b="1" dirty="0">
                <a:solidFill>
                  <a:srgbClr val="006699"/>
                </a:solidFill>
                <a:latin typeface="Calibri Light"/>
              </a:rPr>
              <a:t>IT Economics study </a:t>
            </a:r>
            <a:r>
              <a:rPr lang="en-US" altLang="en-US" sz="2133" dirty="0">
                <a:solidFill>
                  <a:srgbClr val="000000"/>
                </a:solidFill>
                <a:latin typeface="Calibri Light"/>
              </a:rPr>
              <a:t>to </a:t>
            </a:r>
            <a:r>
              <a:rPr lang="en-US" altLang="en-US" sz="2133" b="1" dirty="0">
                <a:solidFill>
                  <a:srgbClr val="000000"/>
                </a:solidFill>
                <a:latin typeface="Calibri Light"/>
              </a:rPr>
              <a:t>build </a:t>
            </a:r>
            <a:r>
              <a:rPr lang="en-US" altLang="en-US" sz="2133" b="1" dirty="0">
                <a:solidFill>
                  <a:srgbClr val="006699"/>
                </a:solidFill>
                <a:latin typeface="Calibri Light"/>
              </a:rPr>
              <a:t>a business case </a:t>
            </a:r>
            <a:r>
              <a:rPr lang="en-US" altLang="en-US" sz="2133" dirty="0">
                <a:solidFill>
                  <a:prstClr val="black"/>
                </a:solidFill>
                <a:latin typeface="Calibri Light"/>
              </a:rPr>
              <a:t>to </a:t>
            </a:r>
            <a:r>
              <a:rPr lang="en-US" altLang="en-US" sz="2133" b="1" dirty="0">
                <a:solidFill>
                  <a:prstClr val="black"/>
                </a:solidFill>
                <a:latin typeface="Calibri Light"/>
              </a:rPr>
              <a:t>drive </a:t>
            </a:r>
            <a:r>
              <a:rPr lang="en-US" altLang="en-US" sz="2133" b="1" dirty="0">
                <a:solidFill>
                  <a:srgbClr val="006699"/>
                </a:solidFill>
                <a:latin typeface="Calibri Light"/>
              </a:rPr>
              <a:t>cost savings </a:t>
            </a:r>
            <a:r>
              <a:rPr lang="en-US" altLang="en-US" sz="2133" dirty="0">
                <a:solidFill>
                  <a:prstClr val="black"/>
                </a:solidFill>
                <a:latin typeface="Calibri Light"/>
              </a:rPr>
              <a:t>and</a:t>
            </a:r>
            <a:r>
              <a:rPr lang="en-US" altLang="en-US" sz="2133" b="1" dirty="0">
                <a:solidFill>
                  <a:srgbClr val="006699"/>
                </a:solidFill>
                <a:latin typeface="Calibri Light"/>
              </a:rPr>
              <a:t> fuel your innovation </a:t>
            </a:r>
            <a:r>
              <a:rPr lang="en-US" altLang="en-US" sz="2133" dirty="0">
                <a:solidFill>
                  <a:prstClr val="black"/>
                </a:solidFill>
                <a:latin typeface="Calibri Light"/>
              </a:rPr>
              <a:t>and</a:t>
            </a:r>
            <a:r>
              <a:rPr lang="en-US" altLang="en-US" sz="2133" b="1" dirty="0">
                <a:solidFill>
                  <a:srgbClr val="006699"/>
                </a:solidFill>
                <a:latin typeface="Calibri Light"/>
              </a:rPr>
              <a:t> growth projects </a:t>
            </a:r>
            <a:endParaRPr lang="en-US" altLang="en-US" sz="2133" b="1" dirty="0">
              <a:solidFill>
                <a:srgbClr val="000000"/>
              </a:solidFill>
              <a:latin typeface="Calibri Light"/>
            </a:endParaRPr>
          </a:p>
        </p:txBody>
      </p:sp>
      <p:sp>
        <p:nvSpPr>
          <p:cNvPr id="14342" name="Content Placeholder 2"/>
          <p:cNvSpPr txBox="1">
            <a:spLocks/>
          </p:cNvSpPr>
          <p:nvPr/>
        </p:nvSpPr>
        <p:spPr bwMode="auto">
          <a:xfrm>
            <a:off x="895351" y="2730501"/>
            <a:ext cx="5245100" cy="212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itchFamily="34" charset="0"/>
                <a:ea typeface="MS PGothic" pitchFamily="34" charset="-128"/>
              </a:defRPr>
            </a:lvl1pPr>
            <a:lvl2pPr marL="549275"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ct val="0"/>
              </a:spcBef>
              <a:spcAft>
                <a:spcPct val="0"/>
              </a:spcAft>
              <a:buClr>
                <a:srgbClr val="000000"/>
              </a:buClr>
              <a:defRPr/>
            </a:pPr>
            <a:r>
              <a:rPr lang="en-US" altLang="en-US" sz="2133" b="1" dirty="0">
                <a:solidFill>
                  <a:srgbClr val="000000"/>
                </a:solidFill>
                <a:latin typeface="Calibri Light"/>
              </a:rPr>
              <a:t>Do you…</a:t>
            </a:r>
          </a:p>
          <a:p>
            <a:pPr marL="73234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Want to do more with cloud?</a:t>
            </a:r>
          </a:p>
          <a:p>
            <a:pPr marL="73234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Need to </a:t>
            </a:r>
            <a:r>
              <a:rPr lang="en-US" sz="1867" dirty="0">
                <a:solidFill>
                  <a:prstClr val="black"/>
                </a:solidFill>
                <a:latin typeface="Calibri Light"/>
              </a:rPr>
              <a:t>simplify your IT environment?</a:t>
            </a:r>
          </a:p>
          <a:p>
            <a:pPr marL="73234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prstClr val="black"/>
                </a:solidFill>
                <a:latin typeface="Calibri Light"/>
              </a:rPr>
              <a:t>Want to grow your business but need to decide where to host the applications?</a:t>
            </a:r>
          </a:p>
          <a:p>
            <a:pPr marL="73234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Have more than 21 x86, HP-UX or Sun servers running Oracle DB or Weblogic?</a:t>
            </a:r>
          </a:p>
        </p:txBody>
      </p:sp>
      <p:sp>
        <p:nvSpPr>
          <p:cNvPr id="12" name="Rectangle 11"/>
          <p:cNvSpPr/>
          <p:nvPr/>
        </p:nvSpPr>
        <p:spPr>
          <a:xfrm>
            <a:off x="488951" y="2730500"/>
            <a:ext cx="11135783" cy="2796117"/>
          </a:xfrm>
          <a:prstGeom prst="rect">
            <a:avLst/>
          </a:prstGeom>
          <a:noFill/>
          <a:ln w="19050">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fontAlgn="base">
              <a:lnSpc>
                <a:spcPct val="90000"/>
              </a:lnSpc>
              <a:spcBef>
                <a:spcPct val="0"/>
              </a:spcBef>
              <a:spcAft>
                <a:spcPct val="0"/>
              </a:spcAft>
              <a:defRPr/>
            </a:pPr>
            <a:endParaRPr lang="en-US" sz="2667" dirty="0">
              <a:solidFill>
                <a:prstClr val="white"/>
              </a:solidFill>
              <a:latin typeface="Calibri Light"/>
            </a:endParaRPr>
          </a:p>
        </p:txBody>
      </p:sp>
      <p:sp>
        <p:nvSpPr>
          <p:cNvPr id="14344" name="Content Placeholder 2"/>
          <p:cNvSpPr txBox="1">
            <a:spLocks/>
          </p:cNvSpPr>
          <p:nvPr/>
        </p:nvSpPr>
        <p:spPr bwMode="auto">
          <a:xfrm>
            <a:off x="311151" y="5075767"/>
            <a:ext cx="11262783" cy="45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1600">
                <a:solidFill>
                  <a:schemeClr val="tx1"/>
                </a:solidFill>
                <a:latin typeface="Arial" pitchFamily="34" charset="0"/>
                <a:ea typeface="MS PGothic" pitchFamily="34" charset="-128"/>
              </a:defRPr>
            </a:lvl1pPr>
            <a:lvl2pPr marL="427038" indent="-2730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569370" lvl="1" indent="-364058" defTabSz="1219170" fontAlgn="base">
              <a:lnSpc>
                <a:spcPct val="90000"/>
              </a:lnSpc>
              <a:spcBef>
                <a:spcPct val="0"/>
              </a:spcBef>
              <a:spcAft>
                <a:spcPct val="0"/>
              </a:spcAft>
              <a:buClr>
                <a:srgbClr val="000000"/>
              </a:buClr>
              <a:defRPr/>
            </a:pPr>
            <a:r>
              <a:rPr lang="en-US" altLang="en-US" sz="1867" dirty="0">
                <a:solidFill>
                  <a:srgbClr val="000000"/>
                </a:solidFill>
                <a:latin typeface="Calibri Light"/>
              </a:rPr>
              <a:t>These are some </a:t>
            </a:r>
            <a:r>
              <a:rPr lang="en-US" altLang="en-US" sz="1867" b="1" dirty="0">
                <a:solidFill>
                  <a:srgbClr val="000000"/>
                </a:solidFill>
                <a:latin typeface="Calibri Light"/>
              </a:rPr>
              <a:t>common scenarios</a:t>
            </a:r>
            <a:r>
              <a:rPr lang="en-US" altLang="en-US" sz="1867" dirty="0">
                <a:solidFill>
                  <a:srgbClr val="000000"/>
                </a:solidFill>
                <a:latin typeface="Calibri Light"/>
              </a:rPr>
              <a:t> from which clients have </a:t>
            </a:r>
            <a:r>
              <a:rPr lang="en-US" altLang="en-US" sz="1867" b="1" dirty="0">
                <a:solidFill>
                  <a:srgbClr val="000000"/>
                </a:solidFill>
                <a:latin typeface="Calibri Light"/>
              </a:rPr>
              <a:t>benefited </a:t>
            </a:r>
            <a:r>
              <a:rPr lang="en-US" altLang="en-US" sz="1867" dirty="0">
                <a:solidFill>
                  <a:srgbClr val="000000"/>
                </a:solidFill>
                <a:latin typeface="Calibri Light"/>
              </a:rPr>
              <a:t>from an </a:t>
            </a:r>
            <a:r>
              <a:rPr lang="en-US" altLang="en-US" sz="1867" b="1" dirty="0">
                <a:solidFill>
                  <a:srgbClr val="006699"/>
                </a:solidFill>
                <a:latin typeface="Calibri Light"/>
              </a:rPr>
              <a:t>IT Economics study</a:t>
            </a:r>
            <a:r>
              <a:rPr lang="en-US" altLang="en-US" sz="1867" b="1" dirty="0">
                <a:solidFill>
                  <a:srgbClr val="000000"/>
                </a:solidFill>
                <a:latin typeface="Calibri Light"/>
              </a:rPr>
              <a:t>.</a:t>
            </a:r>
            <a:endParaRPr lang="en-US" altLang="en-US" sz="2133" b="1" dirty="0">
              <a:solidFill>
                <a:srgbClr val="000000"/>
              </a:solidFill>
              <a:latin typeface="Calibri Light"/>
            </a:endParaRPr>
          </a:p>
        </p:txBody>
      </p:sp>
      <p:sp>
        <p:nvSpPr>
          <p:cNvPr id="27655" name="Title 1"/>
          <p:cNvSpPr txBox="1">
            <a:spLocks/>
          </p:cNvSpPr>
          <p:nvPr/>
        </p:nvSpPr>
        <p:spPr bwMode="auto">
          <a:xfrm>
            <a:off x="404284" y="258234"/>
            <a:ext cx="7984067" cy="45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191919"/>
                </a:solidFill>
                <a:latin typeface="HelvNeue Light for IBM"/>
                <a:cs typeface="Arial" panose="020B0604020202020204" pitchFamily="34" charset="0"/>
              </a:defRPr>
            </a:lvl1pPr>
            <a:lvl2pPr marL="742950" indent="-285750">
              <a:defRPr sz="2000">
                <a:solidFill>
                  <a:srgbClr val="191919"/>
                </a:solidFill>
                <a:latin typeface="HelvNeue Light for IBM"/>
                <a:cs typeface="Arial" panose="020B0604020202020204" pitchFamily="34" charset="0"/>
              </a:defRPr>
            </a:lvl2pPr>
            <a:lvl3pPr marL="1143000" indent="-228600">
              <a:defRPr sz="2000">
                <a:solidFill>
                  <a:srgbClr val="191919"/>
                </a:solidFill>
                <a:latin typeface="HelvNeue Light for IBM"/>
                <a:cs typeface="Arial" panose="020B0604020202020204" pitchFamily="34" charset="0"/>
              </a:defRPr>
            </a:lvl3pPr>
            <a:lvl4pPr marL="1600200" indent="-228600">
              <a:defRPr sz="2000">
                <a:solidFill>
                  <a:srgbClr val="191919"/>
                </a:solidFill>
                <a:latin typeface="HelvNeue Light for IBM"/>
                <a:cs typeface="Arial" panose="020B0604020202020204" pitchFamily="34" charset="0"/>
              </a:defRPr>
            </a:lvl4pPr>
            <a:lvl5pPr marL="2057400" indent="-228600">
              <a:defRPr sz="2000">
                <a:solidFill>
                  <a:srgbClr val="191919"/>
                </a:solidFill>
                <a:latin typeface="HelvNeue Light for IBM"/>
                <a:cs typeface="Arial" panose="020B0604020202020204" pitchFamily="34" charset="0"/>
              </a:defRPr>
            </a:lvl5pPr>
            <a:lvl6pPr marL="2514600" indent="-228600" eaLnBrk="0" fontAlgn="base" hangingPunct="0">
              <a:spcBef>
                <a:spcPct val="0"/>
              </a:spcBef>
              <a:spcAft>
                <a:spcPct val="0"/>
              </a:spcAft>
              <a:defRPr sz="2000">
                <a:solidFill>
                  <a:srgbClr val="191919"/>
                </a:solidFill>
                <a:latin typeface="HelvNeue Light for IBM"/>
                <a:cs typeface="Arial" panose="020B0604020202020204" pitchFamily="34" charset="0"/>
              </a:defRPr>
            </a:lvl6pPr>
            <a:lvl7pPr marL="2971800" indent="-228600" eaLnBrk="0" fontAlgn="base" hangingPunct="0">
              <a:spcBef>
                <a:spcPct val="0"/>
              </a:spcBef>
              <a:spcAft>
                <a:spcPct val="0"/>
              </a:spcAft>
              <a:defRPr sz="2000">
                <a:solidFill>
                  <a:srgbClr val="191919"/>
                </a:solidFill>
                <a:latin typeface="HelvNeue Light for IBM"/>
                <a:cs typeface="Arial" panose="020B0604020202020204" pitchFamily="34" charset="0"/>
              </a:defRPr>
            </a:lvl7pPr>
            <a:lvl8pPr marL="3429000" indent="-228600" eaLnBrk="0" fontAlgn="base" hangingPunct="0">
              <a:spcBef>
                <a:spcPct val="0"/>
              </a:spcBef>
              <a:spcAft>
                <a:spcPct val="0"/>
              </a:spcAft>
              <a:defRPr sz="2000">
                <a:solidFill>
                  <a:srgbClr val="191919"/>
                </a:solidFill>
                <a:latin typeface="HelvNeue Light for IBM"/>
                <a:cs typeface="Arial" panose="020B0604020202020204" pitchFamily="34" charset="0"/>
              </a:defRPr>
            </a:lvl8pPr>
            <a:lvl9pPr marL="3886200" indent="-228600" eaLnBrk="0" fontAlgn="base" hangingPunct="0">
              <a:spcBef>
                <a:spcPct val="0"/>
              </a:spcBef>
              <a:spcAft>
                <a:spcPct val="0"/>
              </a:spcAft>
              <a:defRPr sz="2000">
                <a:solidFill>
                  <a:srgbClr val="191919"/>
                </a:solidFill>
                <a:latin typeface="HelvNeue Light for IBM"/>
                <a:cs typeface="Arial" panose="020B0604020202020204" pitchFamily="34" charset="0"/>
              </a:defRPr>
            </a:lvl9pPr>
          </a:lstStyle>
          <a:p>
            <a:pPr defTabSz="1219170" fontAlgn="base">
              <a:lnSpc>
                <a:spcPct val="90000"/>
              </a:lnSpc>
              <a:spcBef>
                <a:spcPct val="0"/>
              </a:spcBef>
              <a:spcAft>
                <a:spcPct val="0"/>
              </a:spcAft>
            </a:pPr>
            <a:r>
              <a:rPr lang="en-US" altLang="en-US" sz="3200" dirty="0">
                <a:solidFill>
                  <a:prstClr val="black"/>
                </a:solidFill>
                <a:latin typeface="Arial" panose="020B0604020202020204" pitchFamily="34" charset="0"/>
                <a:ea typeface="MS PGothic" panose="020B0600070205080204" pitchFamily="34" charset="-128"/>
              </a:rPr>
              <a:t>How Can an IT Economics Study Help?</a:t>
            </a:r>
          </a:p>
        </p:txBody>
      </p:sp>
      <p:sp>
        <p:nvSpPr>
          <p:cNvPr id="14346" name="Content Placeholder 2"/>
          <p:cNvSpPr txBox="1">
            <a:spLocks/>
          </p:cNvSpPr>
          <p:nvPr/>
        </p:nvSpPr>
        <p:spPr bwMode="auto">
          <a:xfrm>
            <a:off x="6167967" y="2715684"/>
            <a:ext cx="5405967" cy="229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itchFamily="34" charset="0"/>
                <a:ea typeface="MS PGothic" pitchFamily="34" charset="-128"/>
              </a:defRPr>
            </a:lvl1pPr>
            <a:lvl2pPr marL="376238"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ts val="1284"/>
              </a:spcBef>
              <a:spcAft>
                <a:spcPct val="0"/>
              </a:spcAft>
              <a:buClr>
                <a:srgbClr val="000000"/>
              </a:buClr>
              <a:defRPr/>
            </a:pPr>
            <a:r>
              <a:rPr lang="en-US" altLang="en-US" sz="2133" b="1" dirty="0">
                <a:solidFill>
                  <a:srgbClr val="000000"/>
                </a:solidFill>
                <a:latin typeface="Calibri Light"/>
              </a:rPr>
              <a:t>Are you…</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prstClr val="black"/>
                </a:solidFill>
                <a:latin typeface="Calibri Light"/>
              </a:rPr>
              <a:t>Moving workloads off the mainframe? </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prstClr val="black"/>
                </a:solidFill>
                <a:latin typeface="Calibri Light"/>
              </a:rPr>
              <a:t>Deploying</a:t>
            </a:r>
            <a:r>
              <a:rPr lang="en-US" sz="1867" dirty="0">
                <a:solidFill>
                  <a:srgbClr val="000000"/>
                </a:solidFill>
                <a:latin typeface="Calibri Light"/>
              </a:rPr>
              <a:t> workloads on Linux x86?</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prstClr val="black"/>
                </a:solidFill>
                <a:latin typeface="Calibri Light"/>
              </a:rPr>
              <a:t>Evaluating the best platform for Big Data?</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Using more than three platforms?</a:t>
            </a:r>
          </a:p>
          <a:p>
            <a:pPr marL="501638" lvl="1" indent="-380990" defTabSz="1219170" fontAlgn="base">
              <a:lnSpc>
                <a:spcPct val="90000"/>
              </a:lnSpc>
              <a:spcBef>
                <a:spcPts val="400"/>
              </a:spcBef>
              <a:spcAft>
                <a:spcPct val="0"/>
              </a:spcAft>
              <a:buClr>
                <a:srgbClr val="000000"/>
              </a:buClr>
              <a:buFont typeface="Arial" pitchFamily="34" charset="0"/>
              <a:buChar char="•"/>
              <a:defRPr/>
            </a:pPr>
            <a:r>
              <a:rPr lang="en-US" sz="1867" dirty="0">
                <a:solidFill>
                  <a:srgbClr val="000000"/>
                </a:solidFill>
                <a:latin typeface="Calibri Light"/>
              </a:rPr>
              <a:t>Looking to reduce IT spend?</a:t>
            </a:r>
          </a:p>
          <a:p>
            <a:pPr marL="501638" lvl="1" indent="-380990" defTabSz="1219170" fontAlgn="base">
              <a:lnSpc>
                <a:spcPct val="90000"/>
              </a:lnSpc>
              <a:spcBef>
                <a:spcPts val="1284"/>
              </a:spcBef>
              <a:spcAft>
                <a:spcPct val="0"/>
              </a:spcAft>
              <a:buClr>
                <a:srgbClr val="000000"/>
              </a:buClr>
              <a:buFont typeface="Arial" pitchFamily="34" charset="0"/>
              <a:buChar char="•"/>
              <a:defRPr/>
            </a:pPr>
            <a:endParaRPr lang="en-US" sz="1867" dirty="0">
              <a:solidFill>
                <a:srgbClr val="000000"/>
              </a:solidFill>
              <a:latin typeface="Calibri Light"/>
            </a:endParaRPr>
          </a:p>
        </p:txBody>
      </p:sp>
      <p:pic>
        <p:nvPicPr>
          <p:cNvPr id="2765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4467" y="1049868"/>
            <a:ext cx="2969684" cy="1325033"/>
          </a:xfrm>
          <a:prstGeom prst="rect">
            <a:avLst/>
          </a:prstGeom>
          <a:noFill/>
          <a:ln w="9525">
            <a:solidFill>
              <a:srgbClr val="006699"/>
            </a:solidFill>
            <a:miter lim="800000"/>
            <a:headEnd/>
            <a:tailEnd/>
          </a:ln>
          <a:effectLst>
            <a:outerShdw dist="17961" dir="2700000" algn="ctr" rotWithShape="0">
              <a:schemeClr val="bg1">
                <a:alpha val="74997"/>
              </a:scheme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92673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68301" y="258234"/>
            <a:ext cx="8913284" cy="469900"/>
          </a:xfrm>
        </p:spPr>
        <p:txBody>
          <a:bodyPr/>
          <a:lstStyle/>
          <a:p>
            <a:pPr>
              <a:defRPr/>
            </a:pPr>
            <a:r>
              <a:rPr lang="en-US" altLang="en-US" sz="3200" dirty="0"/>
              <a:t>How an IT Economics Study works</a:t>
            </a:r>
            <a:endParaRPr lang="en-US" altLang="en-US" sz="1400" i="1" dirty="0"/>
          </a:p>
        </p:txBody>
      </p:sp>
      <p:pic>
        <p:nvPicPr>
          <p:cNvPr id="33795" name="Picture 2" descr="C:\2014 CPO\Eagle Presentation Template\Copy of EaglePict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1684" y="5712885"/>
            <a:ext cx="1397000" cy="679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5795434" y="5630334"/>
            <a:ext cx="5778500" cy="842433"/>
          </a:xfrm>
          <a:prstGeom prst="rect">
            <a:avLst/>
          </a:prstGeom>
          <a:noFill/>
          <a:ln w="19050">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fontAlgn="base">
              <a:lnSpc>
                <a:spcPct val="90000"/>
              </a:lnSpc>
              <a:spcBef>
                <a:spcPct val="0"/>
              </a:spcBef>
              <a:spcAft>
                <a:spcPct val="0"/>
              </a:spcAft>
              <a:buClr>
                <a:srgbClr val="000000"/>
              </a:buClr>
              <a:defRPr/>
            </a:pPr>
            <a:endParaRPr lang="en-US" sz="2667" dirty="0">
              <a:solidFill>
                <a:srgbClr val="FFFFFF"/>
              </a:solidFill>
              <a:latin typeface="Calibri Light"/>
            </a:endParaRPr>
          </a:p>
        </p:txBody>
      </p:sp>
      <p:sp>
        <p:nvSpPr>
          <p:cNvPr id="21511" name="TextBox 1"/>
          <p:cNvSpPr txBox="1">
            <a:spLocks noChangeArrowheads="1"/>
          </p:cNvSpPr>
          <p:nvPr/>
        </p:nvSpPr>
        <p:spPr bwMode="auto">
          <a:xfrm>
            <a:off x="383117" y="1242484"/>
            <a:ext cx="11463867" cy="387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ts val="400"/>
              </a:spcBef>
              <a:spcAft>
                <a:spcPct val="0"/>
              </a:spcAft>
              <a:buClr>
                <a:srgbClr val="000000"/>
              </a:buClr>
              <a:defRPr/>
            </a:pPr>
            <a:r>
              <a:rPr lang="en-US" sz="2133" dirty="0">
                <a:solidFill>
                  <a:srgbClr val="000000"/>
                </a:solidFill>
                <a:latin typeface="Calibri Light"/>
              </a:rPr>
              <a:t>An </a:t>
            </a:r>
            <a:r>
              <a:rPr lang="en-US" sz="2133" b="1" dirty="0">
                <a:solidFill>
                  <a:srgbClr val="006699"/>
                </a:solidFill>
                <a:latin typeface="Calibri Light"/>
              </a:rPr>
              <a:t>IT Economics study </a:t>
            </a:r>
            <a:r>
              <a:rPr lang="en-US" sz="2133" dirty="0">
                <a:solidFill>
                  <a:srgbClr val="000000"/>
                </a:solidFill>
                <a:latin typeface="Calibri Light"/>
              </a:rPr>
              <a:t>can be completed in a few weeks with minimal effort on your part.</a:t>
            </a:r>
          </a:p>
        </p:txBody>
      </p:sp>
      <p:sp>
        <p:nvSpPr>
          <p:cNvPr id="2" name="TextBox 1"/>
          <p:cNvSpPr txBox="1"/>
          <p:nvPr/>
        </p:nvSpPr>
        <p:spPr>
          <a:xfrm>
            <a:off x="215901" y="2478618"/>
            <a:ext cx="2070100" cy="3194721"/>
          </a:xfrm>
          <a:prstGeom prst="rect">
            <a:avLst/>
          </a:prstGeom>
          <a:noFill/>
        </p:spPr>
        <p:txBody>
          <a:bodyPr>
            <a:spAutoFit/>
          </a:bodyPr>
          <a:lstStyle/>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Ask your IBM Client Representative, IBM Business Partner or contact the IBM Eagle Team at </a:t>
            </a:r>
            <a:r>
              <a:rPr lang="en-US" sz="1600" b="1" dirty="0">
                <a:solidFill>
                  <a:srgbClr val="006699"/>
                </a:solidFill>
                <a:latin typeface="Calibri Light"/>
              </a:rPr>
              <a:t>IT.Economics@ us.ibm.com</a:t>
            </a:r>
            <a:r>
              <a:rPr lang="en-US" sz="1600" dirty="0">
                <a:solidFill>
                  <a:srgbClr val="000000"/>
                </a:solidFill>
                <a:latin typeface="Calibri Light"/>
              </a:rPr>
              <a:t>.</a:t>
            </a:r>
          </a:p>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 You will be contacted by an    IT Economics management consultant in your region. </a:t>
            </a:r>
          </a:p>
          <a:p>
            <a:pPr defTabSz="1219170" fontAlgn="base">
              <a:lnSpc>
                <a:spcPct val="90000"/>
              </a:lnSpc>
              <a:spcBef>
                <a:spcPct val="0"/>
              </a:spcBef>
              <a:spcAft>
                <a:spcPct val="0"/>
              </a:spcAft>
              <a:buClr>
                <a:srgbClr val="000000"/>
              </a:buClr>
              <a:defRPr/>
            </a:pPr>
            <a:endParaRPr lang="en-US" sz="1600" dirty="0">
              <a:solidFill>
                <a:srgbClr val="000000"/>
              </a:solidFill>
              <a:latin typeface="Calibri Light"/>
            </a:endParaRPr>
          </a:p>
        </p:txBody>
      </p:sp>
      <p:sp>
        <p:nvSpPr>
          <p:cNvPr id="21513" name="TextBox 9"/>
          <p:cNvSpPr txBox="1">
            <a:spLocks noChangeArrowheads="1"/>
          </p:cNvSpPr>
          <p:nvPr/>
        </p:nvSpPr>
        <p:spPr bwMode="auto">
          <a:xfrm>
            <a:off x="2279651" y="2476500"/>
            <a:ext cx="241511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488" indent="-90488">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120648" indent="-120648" defTabSz="1219170" fontAlgn="base">
              <a:lnSpc>
                <a:spcPct val="90000"/>
              </a:lnSpc>
              <a:spcBef>
                <a:spcPct val="0"/>
              </a:spcBef>
              <a:spcAft>
                <a:spcPct val="0"/>
              </a:spcAft>
              <a:buClr>
                <a:srgbClr val="000000"/>
              </a:buClr>
              <a:buFont typeface="Arial" pitchFamily="34" charset="0"/>
              <a:buChar char="•"/>
              <a:defRPr/>
            </a:pPr>
            <a:r>
              <a:rPr lang="en-US" dirty="0">
                <a:solidFill>
                  <a:srgbClr val="000000"/>
                </a:solidFill>
                <a:latin typeface="Calibri Light"/>
              </a:rPr>
              <a:t>Your IT Economics consultant will coordinate a date to hold an on-site workshop with you. </a:t>
            </a:r>
          </a:p>
          <a:p>
            <a:pPr marL="120648" indent="-120648" defTabSz="1219170" fontAlgn="base">
              <a:lnSpc>
                <a:spcPct val="90000"/>
              </a:lnSpc>
              <a:spcBef>
                <a:spcPct val="0"/>
              </a:spcBef>
              <a:spcAft>
                <a:spcPct val="0"/>
              </a:spcAft>
              <a:buClr>
                <a:srgbClr val="000000"/>
              </a:buClr>
              <a:buFont typeface="Arial" pitchFamily="34" charset="0"/>
              <a:buChar char="•"/>
              <a:defRPr/>
            </a:pPr>
            <a:r>
              <a:rPr lang="en-US" dirty="0">
                <a:solidFill>
                  <a:srgbClr val="000000"/>
                </a:solidFill>
                <a:latin typeface="Calibri Light"/>
              </a:rPr>
              <a:t>This is typically a two hour meeting with your executive sponsor for the study and technical and financial SMEs for your IT environment.</a:t>
            </a:r>
          </a:p>
        </p:txBody>
      </p:sp>
      <p:sp>
        <p:nvSpPr>
          <p:cNvPr id="11" name="TextBox 10"/>
          <p:cNvSpPr txBox="1"/>
          <p:nvPr/>
        </p:nvSpPr>
        <p:spPr>
          <a:xfrm>
            <a:off x="4605868" y="2482851"/>
            <a:ext cx="2351617" cy="2973122"/>
          </a:xfrm>
          <a:prstGeom prst="rect">
            <a:avLst/>
          </a:prstGeom>
          <a:noFill/>
        </p:spPr>
        <p:txBody>
          <a:bodyPr>
            <a:spAutoFit/>
          </a:bodyPr>
          <a:lstStyle/>
          <a:p>
            <a:pPr marL="121917" indent="-121917" defTabSz="1219170" fontAlgn="base">
              <a:lnSpc>
                <a:spcPct val="90000"/>
              </a:lnSpc>
              <a:spcBef>
                <a:spcPct val="0"/>
              </a:spcBef>
              <a:spcAft>
                <a:spcPct val="0"/>
              </a:spcAft>
              <a:buClr>
                <a:srgbClr val="000000"/>
              </a:buClr>
              <a:buFont typeface="Arial" pitchFamily="34" charset="0"/>
              <a:buChar char="•"/>
              <a:defRPr/>
            </a:pPr>
            <a:r>
              <a:rPr lang="en-US" sz="1600" b="1" dirty="0">
                <a:solidFill>
                  <a:srgbClr val="000000"/>
                </a:solidFill>
                <a:latin typeface="Calibri Light"/>
              </a:rPr>
              <a:t>Your IT Economics consultant will explain the study’s methodologies, capture your objectives for the study and gather information about your IT environment.</a:t>
            </a:r>
          </a:p>
          <a:p>
            <a:pPr marL="121917" indent="-121917" defTabSz="1219170" fontAlgn="base">
              <a:lnSpc>
                <a:spcPct val="90000"/>
              </a:lnSpc>
              <a:spcBef>
                <a:spcPct val="0"/>
              </a:spcBef>
              <a:spcAft>
                <a:spcPct val="0"/>
              </a:spcAft>
              <a:buClr>
                <a:srgbClr val="000000"/>
              </a:buClr>
              <a:buFont typeface="Arial" pitchFamily="34" charset="0"/>
              <a:buChar char="•"/>
              <a:defRPr/>
            </a:pPr>
            <a:endParaRPr lang="en-US" sz="1600" b="1" dirty="0">
              <a:solidFill>
                <a:srgbClr val="000000"/>
              </a:solidFill>
              <a:latin typeface="Calibri Light"/>
            </a:endParaRPr>
          </a:p>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The IT Economics consultant will share best and worst practices. </a:t>
            </a:r>
          </a:p>
          <a:p>
            <a:pPr defTabSz="1219170" fontAlgn="base">
              <a:lnSpc>
                <a:spcPct val="90000"/>
              </a:lnSpc>
              <a:spcBef>
                <a:spcPct val="0"/>
              </a:spcBef>
              <a:spcAft>
                <a:spcPct val="0"/>
              </a:spcAft>
              <a:buClr>
                <a:srgbClr val="000000"/>
              </a:buClr>
              <a:defRPr/>
            </a:pPr>
            <a:endParaRPr lang="en-US" sz="1600" dirty="0">
              <a:solidFill>
                <a:srgbClr val="000000"/>
              </a:solidFill>
              <a:latin typeface="Calibri Light"/>
            </a:endParaRPr>
          </a:p>
        </p:txBody>
      </p:sp>
      <p:sp>
        <p:nvSpPr>
          <p:cNvPr id="21515" name="TextBox 11"/>
          <p:cNvSpPr txBox="1">
            <a:spLocks noChangeArrowheads="1"/>
          </p:cNvSpPr>
          <p:nvPr/>
        </p:nvSpPr>
        <p:spPr bwMode="auto">
          <a:xfrm>
            <a:off x="6957485" y="2476501"/>
            <a:ext cx="2264833" cy="275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488" indent="-90488">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marL="120648" indent="-120648" defTabSz="1219170" fontAlgn="base">
              <a:lnSpc>
                <a:spcPct val="90000"/>
              </a:lnSpc>
              <a:spcBef>
                <a:spcPct val="0"/>
              </a:spcBef>
              <a:spcAft>
                <a:spcPct val="0"/>
              </a:spcAft>
              <a:buClr>
                <a:srgbClr val="000000"/>
              </a:buClr>
              <a:buFont typeface="Arial" pitchFamily="34" charset="0"/>
              <a:buChar char="•"/>
              <a:defRPr/>
            </a:pPr>
            <a:r>
              <a:rPr lang="en-US" dirty="0">
                <a:solidFill>
                  <a:srgbClr val="000000"/>
                </a:solidFill>
                <a:latin typeface="Calibri Light"/>
              </a:rPr>
              <a:t>Depending on the scope of the study, your IT Economics consultant may request additional data after the workshop. </a:t>
            </a:r>
          </a:p>
          <a:p>
            <a:pPr marL="120648" indent="-120648" defTabSz="1219170" fontAlgn="base">
              <a:lnSpc>
                <a:spcPct val="90000"/>
              </a:lnSpc>
              <a:spcBef>
                <a:spcPct val="0"/>
              </a:spcBef>
              <a:spcAft>
                <a:spcPct val="0"/>
              </a:spcAft>
              <a:buClr>
                <a:srgbClr val="000000"/>
              </a:buClr>
              <a:buFont typeface="Arial" pitchFamily="34" charset="0"/>
              <a:buChar char="•"/>
              <a:defRPr/>
            </a:pPr>
            <a:endParaRPr lang="en-US" dirty="0">
              <a:solidFill>
                <a:srgbClr val="000000"/>
              </a:solidFill>
              <a:latin typeface="Calibri Light"/>
            </a:endParaRPr>
          </a:p>
          <a:p>
            <a:pPr marL="120648" indent="-120648" defTabSz="1219170" fontAlgn="base">
              <a:lnSpc>
                <a:spcPct val="90000"/>
              </a:lnSpc>
              <a:spcBef>
                <a:spcPct val="0"/>
              </a:spcBef>
              <a:spcAft>
                <a:spcPct val="0"/>
              </a:spcAft>
              <a:buClr>
                <a:srgbClr val="000000"/>
              </a:buClr>
              <a:buFont typeface="Arial" pitchFamily="34" charset="0"/>
              <a:buChar char="•"/>
              <a:defRPr/>
            </a:pPr>
            <a:r>
              <a:rPr lang="en-US" dirty="0">
                <a:solidFill>
                  <a:srgbClr val="000000"/>
                </a:solidFill>
                <a:latin typeface="Calibri Light"/>
              </a:rPr>
              <a:t>Analysis and report preparation (performed off-site) are usually complete in three to four weeks. </a:t>
            </a:r>
          </a:p>
        </p:txBody>
      </p:sp>
      <p:sp>
        <p:nvSpPr>
          <p:cNvPr id="13" name="TextBox 12"/>
          <p:cNvSpPr txBox="1"/>
          <p:nvPr/>
        </p:nvSpPr>
        <p:spPr>
          <a:xfrm>
            <a:off x="9385301" y="2470152"/>
            <a:ext cx="2690284" cy="2973122"/>
          </a:xfrm>
          <a:prstGeom prst="rect">
            <a:avLst/>
          </a:prstGeom>
          <a:noFill/>
        </p:spPr>
        <p:txBody>
          <a:bodyPr>
            <a:spAutoFit/>
          </a:bodyPr>
          <a:lstStyle/>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Your IT Economics consultant will meet with you to present findings and provide recommendations.</a:t>
            </a:r>
          </a:p>
          <a:p>
            <a:pPr marL="121917" indent="-121917" defTabSz="1219170" fontAlgn="base">
              <a:lnSpc>
                <a:spcPct val="90000"/>
              </a:lnSpc>
              <a:spcBef>
                <a:spcPct val="0"/>
              </a:spcBef>
              <a:spcAft>
                <a:spcPct val="0"/>
              </a:spcAft>
              <a:buClr>
                <a:srgbClr val="000000"/>
              </a:buClr>
              <a:buFont typeface="Arial" pitchFamily="34" charset="0"/>
              <a:buChar char="•"/>
              <a:defRPr/>
            </a:pPr>
            <a:endParaRPr lang="en-US" sz="1600" dirty="0">
              <a:solidFill>
                <a:srgbClr val="000000"/>
              </a:solidFill>
              <a:latin typeface="Calibri Light"/>
            </a:endParaRPr>
          </a:p>
          <a:p>
            <a:pPr marL="121917" indent="-121917" defTabSz="1219170" fontAlgn="base">
              <a:lnSpc>
                <a:spcPct val="90000"/>
              </a:lnSpc>
              <a:spcBef>
                <a:spcPct val="0"/>
              </a:spcBef>
              <a:spcAft>
                <a:spcPct val="0"/>
              </a:spcAft>
              <a:buClr>
                <a:srgbClr val="000000"/>
              </a:buClr>
              <a:buFont typeface="Arial" pitchFamily="34" charset="0"/>
              <a:buChar char="•"/>
              <a:defRPr/>
            </a:pPr>
            <a:r>
              <a:rPr lang="en-US" sz="1600" dirty="0">
                <a:solidFill>
                  <a:srgbClr val="000000"/>
                </a:solidFill>
                <a:latin typeface="Calibri Light"/>
              </a:rPr>
              <a:t>Your IT Economics consultant will answer questions and provide you with a final report with detailed analysis, an executive summary, and a business case built with your data and costs.</a:t>
            </a:r>
          </a:p>
          <a:p>
            <a:pPr defTabSz="1219170" fontAlgn="base">
              <a:lnSpc>
                <a:spcPct val="90000"/>
              </a:lnSpc>
              <a:spcBef>
                <a:spcPct val="0"/>
              </a:spcBef>
              <a:spcAft>
                <a:spcPct val="0"/>
              </a:spcAft>
              <a:buClr>
                <a:srgbClr val="000000"/>
              </a:buClr>
              <a:defRPr/>
            </a:pPr>
            <a:endParaRPr lang="en-US" sz="1600" dirty="0">
              <a:solidFill>
                <a:srgbClr val="000000"/>
              </a:solidFill>
              <a:latin typeface="Calibri Light"/>
            </a:endParaRPr>
          </a:p>
        </p:txBody>
      </p:sp>
      <p:sp>
        <p:nvSpPr>
          <p:cNvPr id="21517" name="Rectangle 4"/>
          <p:cNvSpPr>
            <a:spLocks noChangeArrowheads="1"/>
          </p:cNvSpPr>
          <p:nvPr/>
        </p:nvSpPr>
        <p:spPr bwMode="auto">
          <a:xfrm>
            <a:off x="270934" y="1784351"/>
            <a:ext cx="2061633"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dirty="0">
                <a:solidFill>
                  <a:srgbClr val="000000"/>
                </a:solidFill>
                <a:latin typeface="Arial"/>
              </a:rPr>
              <a:t>1. Request a Study </a:t>
            </a:r>
            <a:endParaRPr lang="en-US" sz="1600" dirty="0">
              <a:solidFill>
                <a:srgbClr val="080808"/>
              </a:solidFill>
              <a:latin typeface="Arial"/>
            </a:endParaRPr>
          </a:p>
        </p:txBody>
      </p:sp>
      <p:sp>
        <p:nvSpPr>
          <p:cNvPr id="21518" name="Rectangle 17"/>
          <p:cNvSpPr>
            <a:spLocks noChangeArrowheads="1"/>
          </p:cNvSpPr>
          <p:nvPr/>
        </p:nvSpPr>
        <p:spPr bwMode="auto">
          <a:xfrm>
            <a:off x="2438400" y="1784351"/>
            <a:ext cx="2118784"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dirty="0">
                <a:solidFill>
                  <a:srgbClr val="000000"/>
                </a:solidFill>
                <a:latin typeface="Arial"/>
              </a:rPr>
              <a:t>2. Decide a Workshop Date </a:t>
            </a:r>
            <a:endParaRPr lang="en-US" sz="1600" b="1" dirty="0">
              <a:solidFill>
                <a:srgbClr val="080808"/>
              </a:solidFill>
              <a:latin typeface="Arial"/>
            </a:endParaRPr>
          </a:p>
        </p:txBody>
      </p:sp>
      <p:sp>
        <p:nvSpPr>
          <p:cNvPr id="21519" name="Rectangle 18"/>
          <p:cNvSpPr>
            <a:spLocks noChangeArrowheads="1"/>
          </p:cNvSpPr>
          <p:nvPr/>
        </p:nvSpPr>
        <p:spPr bwMode="auto">
          <a:xfrm>
            <a:off x="4654551" y="1784351"/>
            <a:ext cx="2302933"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dirty="0">
                <a:solidFill>
                  <a:srgbClr val="000000"/>
                </a:solidFill>
                <a:latin typeface="Arial"/>
              </a:rPr>
              <a:t>3. On-site Workshop </a:t>
            </a:r>
            <a:endParaRPr lang="en-US" sz="1600" b="1" dirty="0">
              <a:solidFill>
                <a:srgbClr val="080808"/>
              </a:solidFill>
              <a:latin typeface="Arial"/>
            </a:endParaRPr>
          </a:p>
        </p:txBody>
      </p:sp>
      <p:sp>
        <p:nvSpPr>
          <p:cNvPr id="21520" name="Rectangle 19"/>
          <p:cNvSpPr>
            <a:spLocks noChangeArrowheads="1"/>
          </p:cNvSpPr>
          <p:nvPr/>
        </p:nvSpPr>
        <p:spPr bwMode="auto">
          <a:xfrm>
            <a:off x="7004052" y="1784351"/>
            <a:ext cx="2254249"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dirty="0">
                <a:solidFill>
                  <a:srgbClr val="000000"/>
                </a:solidFill>
                <a:latin typeface="Arial"/>
              </a:rPr>
              <a:t>4. Data Analysis</a:t>
            </a:r>
            <a:endParaRPr lang="en-US" sz="1600" b="1" dirty="0">
              <a:solidFill>
                <a:srgbClr val="080808"/>
              </a:solidFill>
              <a:latin typeface="Arial"/>
            </a:endParaRPr>
          </a:p>
        </p:txBody>
      </p:sp>
      <p:sp>
        <p:nvSpPr>
          <p:cNvPr id="21521" name="Rectangle 20"/>
          <p:cNvSpPr>
            <a:spLocks noChangeArrowheads="1"/>
          </p:cNvSpPr>
          <p:nvPr/>
        </p:nvSpPr>
        <p:spPr bwMode="auto">
          <a:xfrm>
            <a:off x="9446685" y="1784351"/>
            <a:ext cx="2239433" cy="605367"/>
          </a:xfrm>
          <a:prstGeom prst="rect">
            <a:avLst/>
          </a:prstGeom>
          <a:solidFill>
            <a:srgbClr val="D5EFF3"/>
          </a:solidFill>
          <a:ln w="9525" algn="ctr">
            <a:solidFill>
              <a:srgbClr val="006699"/>
            </a:solidFill>
            <a:round/>
            <a:headEnd/>
            <a:tailEnd/>
          </a:ln>
        </p:spPr>
        <p:txBody>
          <a:bodyPr anchor="ctr"/>
          <a:lstStyle/>
          <a:p>
            <a:pPr algn="ctr" defTabSz="1219170" fontAlgn="base">
              <a:lnSpc>
                <a:spcPct val="90000"/>
              </a:lnSpc>
              <a:spcBef>
                <a:spcPct val="0"/>
              </a:spcBef>
              <a:spcAft>
                <a:spcPct val="0"/>
              </a:spcAft>
              <a:defRPr/>
            </a:pPr>
            <a:r>
              <a:rPr lang="en-US" sz="1600" b="1" dirty="0">
                <a:solidFill>
                  <a:srgbClr val="000000"/>
                </a:solidFill>
                <a:latin typeface="Arial"/>
              </a:rPr>
              <a:t>5. On-site Study Presentation</a:t>
            </a:r>
            <a:endParaRPr lang="en-US" sz="1600" b="1" dirty="0">
              <a:solidFill>
                <a:srgbClr val="080808"/>
              </a:solidFill>
              <a:latin typeface="Arial"/>
            </a:endParaRPr>
          </a:p>
        </p:txBody>
      </p:sp>
      <p:cxnSp>
        <p:nvCxnSpPr>
          <p:cNvPr id="33808" name="Straight Connector 6"/>
          <p:cNvCxnSpPr>
            <a:cxnSpLocks noChangeShapeType="1"/>
          </p:cNvCxnSpPr>
          <p:nvPr/>
        </p:nvCxnSpPr>
        <p:spPr bwMode="auto">
          <a:xfrm>
            <a:off x="2266951" y="2427818"/>
            <a:ext cx="0" cy="2620433"/>
          </a:xfrm>
          <a:prstGeom prst="line">
            <a:avLst/>
          </a:prstGeom>
          <a:noFill/>
          <a:ln w="9525" algn="ctr">
            <a:solidFill>
              <a:srgbClr val="006699"/>
            </a:solidFill>
            <a:prstDash val="sysDash"/>
            <a:round/>
            <a:headEnd/>
            <a:tailEnd/>
          </a:ln>
          <a:extLst>
            <a:ext uri="{909E8E84-426E-40DD-AFC4-6F175D3DCCD1}">
              <a14:hiddenFill xmlns:a14="http://schemas.microsoft.com/office/drawing/2010/main">
                <a:noFill/>
              </a14:hiddenFill>
            </a:ext>
          </a:extLst>
        </p:spPr>
      </p:cxnSp>
      <p:cxnSp>
        <p:nvCxnSpPr>
          <p:cNvPr id="33809" name="Straight Connector 23"/>
          <p:cNvCxnSpPr>
            <a:cxnSpLocks noChangeShapeType="1"/>
          </p:cNvCxnSpPr>
          <p:nvPr/>
        </p:nvCxnSpPr>
        <p:spPr bwMode="auto">
          <a:xfrm>
            <a:off x="4635500" y="2419351"/>
            <a:ext cx="0" cy="2622549"/>
          </a:xfrm>
          <a:prstGeom prst="line">
            <a:avLst/>
          </a:prstGeom>
          <a:noFill/>
          <a:ln w="9525" algn="ctr">
            <a:solidFill>
              <a:srgbClr val="006699"/>
            </a:solidFill>
            <a:prstDash val="sysDash"/>
            <a:round/>
            <a:headEnd/>
            <a:tailEnd/>
          </a:ln>
          <a:extLst>
            <a:ext uri="{909E8E84-426E-40DD-AFC4-6F175D3DCCD1}">
              <a14:hiddenFill xmlns:a14="http://schemas.microsoft.com/office/drawing/2010/main">
                <a:noFill/>
              </a14:hiddenFill>
            </a:ext>
          </a:extLst>
        </p:spPr>
      </p:cxnSp>
      <p:cxnSp>
        <p:nvCxnSpPr>
          <p:cNvPr id="33810" name="Straight Connector 24"/>
          <p:cNvCxnSpPr>
            <a:cxnSpLocks noChangeShapeType="1"/>
          </p:cNvCxnSpPr>
          <p:nvPr/>
        </p:nvCxnSpPr>
        <p:spPr bwMode="auto">
          <a:xfrm>
            <a:off x="6908800" y="2427818"/>
            <a:ext cx="0" cy="2620433"/>
          </a:xfrm>
          <a:prstGeom prst="line">
            <a:avLst/>
          </a:prstGeom>
          <a:noFill/>
          <a:ln w="9525" algn="ctr">
            <a:solidFill>
              <a:srgbClr val="006699"/>
            </a:solidFill>
            <a:prstDash val="sysDash"/>
            <a:round/>
            <a:headEnd/>
            <a:tailEnd/>
          </a:ln>
          <a:extLst>
            <a:ext uri="{909E8E84-426E-40DD-AFC4-6F175D3DCCD1}">
              <a14:hiddenFill xmlns:a14="http://schemas.microsoft.com/office/drawing/2010/main">
                <a:noFill/>
              </a14:hiddenFill>
            </a:ext>
          </a:extLst>
        </p:spPr>
      </p:cxnSp>
      <p:cxnSp>
        <p:nvCxnSpPr>
          <p:cNvPr id="33811" name="Straight Connector 25"/>
          <p:cNvCxnSpPr>
            <a:cxnSpLocks noChangeShapeType="1"/>
          </p:cNvCxnSpPr>
          <p:nvPr/>
        </p:nvCxnSpPr>
        <p:spPr bwMode="auto">
          <a:xfrm>
            <a:off x="9317567" y="2434167"/>
            <a:ext cx="0" cy="2622551"/>
          </a:xfrm>
          <a:prstGeom prst="line">
            <a:avLst/>
          </a:prstGeom>
          <a:noFill/>
          <a:ln w="9525" algn="ctr">
            <a:solidFill>
              <a:srgbClr val="006699"/>
            </a:solidFill>
            <a:prstDash val="sysDash"/>
            <a:round/>
            <a:headEnd/>
            <a:tailEnd/>
          </a:ln>
          <a:extLst>
            <a:ext uri="{909E8E84-426E-40DD-AFC4-6F175D3DCCD1}">
              <a14:hiddenFill xmlns:a14="http://schemas.microsoft.com/office/drawing/2010/main">
                <a:noFill/>
              </a14:hiddenFill>
            </a:ext>
          </a:extLst>
        </p:spPr>
      </p:cxnSp>
      <p:sp>
        <p:nvSpPr>
          <p:cNvPr id="23" name="Rectangle 22"/>
          <p:cNvSpPr>
            <a:spLocks/>
          </p:cNvSpPr>
          <p:nvPr/>
        </p:nvSpPr>
        <p:spPr bwMode="auto">
          <a:xfrm>
            <a:off x="5757334" y="5765801"/>
            <a:ext cx="4322233" cy="563033"/>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1pPr>
            <a:lvl2pPr marL="457200"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2pPr>
            <a:lvl3pPr marL="914400"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3pPr>
            <a:lvl4pPr marL="1371600"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4pPr>
            <a:lvl5pPr marL="1828800" algn="l" rtl="0" eaLnBrk="0" fontAlgn="base" hangingPunct="0">
              <a:lnSpc>
                <a:spcPct val="90000"/>
              </a:lnSpc>
              <a:spcBef>
                <a:spcPct val="50000"/>
              </a:spcBef>
              <a:spcAft>
                <a:spcPct val="0"/>
              </a:spcAft>
              <a:buClr>
                <a:schemeClr val="tx1"/>
              </a:buClr>
              <a:buFont typeface="Wingdings" pitchFamily="2" charset="2"/>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algn="r" defTabSz="1219170">
              <a:buClr>
                <a:srgbClr val="000000"/>
              </a:buClr>
              <a:defRPr/>
            </a:pPr>
            <a:r>
              <a:rPr lang="en-US" sz="1333" b="1" kern="1400" dirty="0">
                <a:solidFill>
                  <a:srgbClr val="001934"/>
                </a:solidFill>
                <a:latin typeface="Calibri Light"/>
                <a:ea typeface="Times New Roman"/>
                <a:hlinkClick r:id="rId4"/>
              </a:rPr>
              <a:t>IT.Economics@us.ibm.com</a:t>
            </a:r>
            <a:endParaRPr lang="en-US" sz="1333" b="1" u="sng" kern="1400" dirty="0">
              <a:solidFill>
                <a:srgbClr val="001934"/>
              </a:solidFill>
              <a:latin typeface="Calibri Light"/>
              <a:ea typeface="Times New Roman"/>
            </a:endParaRPr>
          </a:p>
          <a:p>
            <a:pPr algn="r" defTabSz="1219170" eaLnBrk="1" hangingPunct="1">
              <a:spcBef>
                <a:spcPts val="0"/>
              </a:spcBef>
              <a:buClr>
                <a:srgbClr val="000000"/>
              </a:buClr>
              <a:defRPr/>
            </a:pPr>
            <a:r>
              <a:rPr lang="en-US" sz="1333" b="1" kern="1400" dirty="0">
                <a:solidFill>
                  <a:srgbClr val="001934"/>
                </a:solidFill>
                <a:latin typeface="Calibri Light"/>
                <a:ea typeface="Times New Roman"/>
                <a:hlinkClick r:id="rId5"/>
              </a:rPr>
              <a:t>www.ibm.com/iteconomics</a:t>
            </a:r>
            <a:endParaRPr lang="en-US" sz="1333" b="1" kern="1400" dirty="0">
              <a:solidFill>
                <a:srgbClr val="001934"/>
              </a:solidFill>
              <a:latin typeface="Calibri Light"/>
              <a:ea typeface="Times New Roman"/>
            </a:endParaRPr>
          </a:p>
          <a:p>
            <a:pPr algn="r" defTabSz="1219170" eaLnBrk="1" hangingPunct="1">
              <a:spcBef>
                <a:spcPts val="0"/>
              </a:spcBef>
              <a:buClr>
                <a:srgbClr val="000000"/>
              </a:buClr>
              <a:defRPr/>
            </a:pPr>
            <a:r>
              <a:rPr lang="en-US" sz="1333" b="1" dirty="0">
                <a:solidFill>
                  <a:prstClr val="white"/>
                </a:solidFill>
                <a:latin typeface="Calibri Light"/>
                <a:hlinkClick r:id="rId6"/>
              </a:rPr>
              <a:t>https://www.ibm.com/partnerworld/iteconomics</a:t>
            </a:r>
            <a:endParaRPr lang="en-US" sz="1333" b="1" kern="1400" dirty="0">
              <a:solidFill>
                <a:srgbClr val="001934"/>
              </a:solidFill>
              <a:latin typeface="Calibri Light"/>
              <a:ea typeface="Times New Roman"/>
            </a:endParaRPr>
          </a:p>
          <a:p>
            <a:pPr algn="r" defTabSz="1219170" eaLnBrk="1" hangingPunct="1">
              <a:spcBef>
                <a:spcPts val="0"/>
              </a:spcBef>
              <a:buClr>
                <a:srgbClr val="000000"/>
              </a:buClr>
              <a:defRPr/>
            </a:pPr>
            <a:r>
              <a:rPr lang="en-US" sz="1333" b="1" kern="1400" dirty="0">
                <a:solidFill>
                  <a:srgbClr val="001934"/>
                </a:solidFill>
                <a:latin typeface="Calibri Light"/>
                <a:ea typeface="Times New Roman"/>
              </a:rPr>
              <a:t>IBM Eagle Team – IT Economics Practice   </a:t>
            </a:r>
            <a:r>
              <a:rPr lang="en-US" sz="1400" b="1" kern="1400" dirty="0">
                <a:solidFill>
                  <a:srgbClr val="001934"/>
                </a:solidFill>
                <a:latin typeface="Calibri Light"/>
                <a:ea typeface="Times New Roman"/>
              </a:rPr>
              <a:t>                       </a:t>
            </a:r>
          </a:p>
        </p:txBody>
      </p:sp>
      <p:sp>
        <p:nvSpPr>
          <p:cNvPr id="21527" name="TextBox 1"/>
          <p:cNvSpPr txBox="1">
            <a:spLocks noChangeArrowheads="1"/>
          </p:cNvSpPr>
          <p:nvPr/>
        </p:nvSpPr>
        <p:spPr bwMode="auto">
          <a:xfrm>
            <a:off x="232834" y="681567"/>
            <a:ext cx="11705167"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itchFamily="34" charset="0"/>
                <a:ea typeface="MS PGothic" pitchFamily="34" charset="-128"/>
              </a:defRPr>
            </a:lvl1pPr>
            <a:lvl2pPr marL="742950" indent="-285750">
              <a:defRPr sz="1600">
                <a:solidFill>
                  <a:schemeClr val="tx1"/>
                </a:solidFill>
                <a:latin typeface="Arial" pitchFamily="34" charset="0"/>
                <a:ea typeface="MS PGothic" pitchFamily="34" charset="-128"/>
              </a:defRPr>
            </a:lvl2pPr>
            <a:lvl3pPr marL="1143000" indent="-228600">
              <a:defRPr sz="1600">
                <a:solidFill>
                  <a:schemeClr val="tx1"/>
                </a:solidFill>
                <a:latin typeface="Arial" pitchFamily="34" charset="0"/>
                <a:ea typeface="MS PGothic" pitchFamily="34" charset="-128"/>
              </a:defRPr>
            </a:lvl3pPr>
            <a:lvl4pPr marL="1600200" indent="-228600">
              <a:defRPr sz="1600">
                <a:solidFill>
                  <a:schemeClr val="tx1"/>
                </a:solidFill>
                <a:latin typeface="Arial" pitchFamily="34" charset="0"/>
                <a:ea typeface="MS PGothic" pitchFamily="34" charset="-128"/>
              </a:defRPr>
            </a:lvl4pPr>
            <a:lvl5pPr marL="2057400" indent="-228600">
              <a:defRPr sz="1600">
                <a:solidFill>
                  <a:schemeClr val="tx1"/>
                </a:solidFill>
                <a:latin typeface="Arial" pitchFamily="34" charset="0"/>
                <a:ea typeface="MS PGothic" pitchFamily="34" charset="-128"/>
              </a:defRPr>
            </a:lvl5pPr>
            <a:lvl6pPr marL="25146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6pPr>
            <a:lvl7pPr marL="29718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7pPr>
            <a:lvl8pPr marL="34290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8pPr>
            <a:lvl9pPr marL="3886200" indent="-228600" eaLnBrk="0" fontAlgn="base" hangingPunct="0">
              <a:lnSpc>
                <a:spcPct val="90000"/>
              </a:lnSpc>
              <a:spcBef>
                <a:spcPct val="50000"/>
              </a:spcBef>
              <a:spcAft>
                <a:spcPct val="0"/>
              </a:spcAft>
              <a:buClr>
                <a:schemeClr val="tx1"/>
              </a:buClr>
              <a:buFont typeface="Wingdings" pitchFamily="2" charset="2"/>
              <a:defRPr sz="1600">
                <a:solidFill>
                  <a:schemeClr val="tx1"/>
                </a:solidFill>
                <a:latin typeface="Arial" pitchFamily="34" charset="0"/>
                <a:ea typeface="MS PGothic" pitchFamily="34" charset="-128"/>
              </a:defRPr>
            </a:lvl9pPr>
          </a:lstStyle>
          <a:p>
            <a:pPr defTabSz="1219170" fontAlgn="base">
              <a:lnSpc>
                <a:spcPct val="90000"/>
              </a:lnSpc>
              <a:spcBef>
                <a:spcPct val="0"/>
              </a:spcBef>
              <a:spcAft>
                <a:spcPct val="0"/>
              </a:spcAft>
              <a:buClr>
                <a:srgbClr val="000000"/>
              </a:buClr>
              <a:defRPr/>
            </a:pPr>
            <a:r>
              <a:rPr lang="en-US" sz="2400" dirty="0">
                <a:solidFill>
                  <a:srgbClr val="000000"/>
                </a:solidFill>
                <a:latin typeface="Calibri Light"/>
              </a:rPr>
              <a:t>Would a </a:t>
            </a:r>
            <a:r>
              <a:rPr lang="en-US" sz="2400" b="1" dirty="0">
                <a:solidFill>
                  <a:srgbClr val="006699"/>
                </a:solidFill>
                <a:latin typeface="Calibri Light"/>
              </a:rPr>
              <a:t>financial view </a:t>
            </a:r>
            <a:r>
              <a:rPr lang="en-US" sz="2400" dirty="0">
                <a:solidFill>
                  <a:srgbClr val="000000"/>
                </a:solidFill>
                <a:latin typeface="Calibri Light"/>
              </a:rPr>
              <a:t>of your </a:t>
            </a:r>
            <a:r>
              <a:rPr lang="en-US" sz="2400" b="1" dirty="0">
                <a:solidFill>
                  <a:srgbClr val="006699"/>
                </a:solidFill>
                <a:latin typeface="Calibri Light"/>
              </a:rPr>
              <a:t>IT environment </a:t>
            </a:r>
            <a:r>
              <a:rPr lang="en-US" sz="2400" dirty="0">
                <a:solidFill>
                  <a:srgbClr val="000000"/>
                </a:solidFill>
                <a:latin typeface="Calibri Light"/>
              </a:rPr>
              <a:t>help you make a decision? </a:t>
            </a:r>
          </a:p>
        </p:txBody>
      </p:sp>
    </p:spTree>
    <p:extLst>
      <p:ext uri="{BB962C8B-B14F-4D97-AF65-F5344CB8AC3E}">
        <p14:creationId xmlns:p14="http://schemas.microsoft.com/office/powerpoint/2010/main" val="39986665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txBox="1">
            <a:spLocks/>
          </p:cNvSpPr>
          <p:nvPr/>
        </p:nvSpPr>
        <p:spPr bwMode="auto">
          <a:xfrm>
            <a:off x="270933" y="264584"/>
            <a:ext cx="9482667" cy="556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srgbClr val="000000"/>
              </a:buClr>
              <a:buSzTx/>
              <a:buNone/>
            </a:pPr>
            <a:r>
              <a:rPr lang="en-US" altLang="en-US" sz="3200" dirty="0">
                <a:solidFill>
                  <a:srgbClr val="000000"/>
                </a:solidFill>
                <a:latin typeface="Arial" panose="020B0604020202020204" pitchFamily="34" charset="0"/>
              </a:rPr>
              <a:t>IT Economics methodology</a:t>
            </a:r>
            <a:endParaRPr lang="en-US" altLang="it-IT" i="1" dirty="0">
              <a:solidFill>
                <a:srgbClr val="000000"/>
              </a:solidFill>
              <a:latin typeface="Arial" panose="020B0604020202020204" pitchFamily="34" charset="0"/>
            </a:endParaRPr>
          </a:p>
        </p:txBody>
      </p:sp>
      <p:sp>
        <p:nvSpPr>
          <p:cNvPr id="4" name="TextBox 3"/>
          <p:cNvSpPr txBox="1"/>
          <p:nvPr/>
        </p:nvSpPr>
        <p:spPr>
          <a:xfrm>
            <a:off x="1005418" y="2250017"/>
            <a:ext cx="2550583" cy="2322815"/>
          </a:xfrm>
          <a:prstGeom prst="rect">
            <a:avLst/>
          </a:prstGeom>
          <a:noFill/>
          <a:ln w="12700">
            <a:solidFill>
              <a:schemeClr val="bg1">
                <a:lumMod val="50000"/>
              </a:schemeClr>
            </a:solidFill>
          </a:ln>
        </p:spPr>
        <p:txBody>
          <a:bodyPr>
            <a:spAutoFit/>
          </a:bodyPr>
          <a:lstStyle/>
          <a:p>
            <a:pPr defTabSz="1219170" fontAlgn="base">
              <a:lnSpc>
                <a:spcPct val="90000"/>
              </a:lnSpc>
              <a:spcBef>
                <a:spcPct val="50000"/>
              </a:spcBef>
              <a:spcAft>
                <a:spcPct val="0"/>
              </a:spcAft>
              <a:buClr>
                <a:prstClr val="black"/>
              </a:buClr>
              <a:defRPr/>
            </a:pPr>
            <a:r>
              <a:rPr lang="en-US" sz="1867" b="1" u="sng" dirty="0">
                <a:solidFill>
                  <a:srgbClr val="191919"/>
                </a:solidFill>
                <a:latin typeface="Calibri Light"/>
              </a:rPr>
              <a:t>Current Environment</a:t>
            </a:r>
          </a:p>
          <a:p>
            <a:pPr defTabSz="1219170" fontAlgn="base">
              <a:lnSpc>
                <a:spcPct val="90000"/>
              </a:lnSpc>
              <a:spcBef>
                <a:spcPct val="50000"/>
              </a:spcBef>
              <a:spcAft>
                <a:spcPct val="0"/>
              </a:spcAft>
              <a:buClr>
                <a:prstClr val="black"/>
              </a:buClr>
              <a:defRPr/>
            </a:pPr>
            <a:r>
              <a:rPr lang="en-US" sz="1400" dirty="0">
                <a:solidFill>
                  <a:srgbClr val="191919"/>
                </a:solidFill>
                <a:latin typeface="Calibri Light"/>
              </a:rPr>
              <a:t>IT Costs (OPEX)</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Hardware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Software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Labor</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Networking</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Facilities</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Storage</a:t>
            </a:r>
          </a:p>
          <a:p>
            <a:pPr marL="380990" indent="-380990" defTabSz="1219170" fontAlgn="base">
              <a:lnSpc>
                <a:spcPct val="90000"/>
              </a:lnSpc>
              <a:spcBef>
                <a:spcPts val="400"/>
              </a:spcBef>
              <a:spcAft>
                <a:spcPct val="0"/>
              </a:spcAft>
              <a:buClr>
                <a:prstClr val="black"/>
              </a:buClr>
              <a:buFontTx/>
              <a:buChar char="-"/>
              <a:defRPr/>
            </a:pPr>
            <a:endParaRPr lang="en-US" sz="1067" dirty="0">
              <a:solidFill>
                <a:srgbClr val="191919"/>
              </a:solidFill>
              <a:latin typeface="Calibri Light"/>
            </a:endParaRPr>
          </a:p>
        </p:txBody>
      </p:sp>
      <p:sp>
        <p:nvSpPr>
          <p:cNvPr id="5" name="TextBox 4"/>
          <p:cNvSpPr txBox="1"/>
          <p:nvPr/>
        </p:nvSpPr>
        <p:spPr>
          <a:xfrm>
            <a:off x="7391400" y="1871134"/>
            <a:ext cx="2531533" cy="2123723"/>
          </a:xfrm>
          <a:prstGeom prst="rect">
            <a:avLst/>
          </a:prstGeom>
          <a:noFill/>
          <a:ln w="12700">
            <a:solidFill>
              <a:schemeClr val="accent1">
                <a:lumMod val="75000"/>
              </a:schemeClr>
            </a:solidFill>
          </a:ln>
        </p:spPr>
        <p:txBody>
          <a:bodyPr>
            <a:spAutoFit/>
          </a:bodyPr>
          <a:lstStyle/>
          <a:p>
            <a:pPr defTabSz="1219170" fontAlgn="base">
              <a:lnSpc>
                <a:spcPct val="90000"/>
              </a:lnSpc>
              <a:spcBef>
                <a:spcPct val="50000"/>
              </a:spcBef>
              <a:spcAft>
                <a:spcPct val="0"/>
              </a:spcAft>
              <a:buClr>
                <a:prstClr val="black"/>
              </a:buClr>
              <a:defRPr/>
            </a:pPr>
            <a:r>
              <a:rPr lang="en-US" sz="1867" b="1" u="sng" dirty="0">
                <a:solidFill>
                  <a:srgbClr val="0070C0"/>
                </a:solidFill>
                <a:latin typeface="Calibri Light"/>
              </a:rPr>
              <a:t>Alternative 1</a:t>
            </a:r>
          </a:p>
          <a:p>
            <a:pPr defTabSz="1219170" fontAlgn="base">
              <a:lnSpc>
                <a:spcPct val="90000"/>
              </a:lnSpc>
              <a:spcBef>
                <a:spcPct val="50000"/>
              </a:spcBef>
              <a:spcAft>
                <a:spcPct val="0"/>
              </a:spcAft>
              <a:buClr>
                <a:prstClr val="black"/>
              </a:buClr>
              <a:defRPr/>
            </a:pPr>
            <a:r>
              <a:rPr lang="en-US" sz="1400" dirty="0">
                <a:solidFill>
                  <a:srgbClr val="191919"/>
                </a:solidFill>
                <a:latin typeface="Calibri Light"/>
              </a:rPr>
              <a:t>IT Costs (OPEX)</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Hardware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Software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Labor</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Networking</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Facilities</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Storage</a:t>
            </a:r>
          </a:p>
        </p:txBody>
      </p:sp>
      <p:sp>
        <p:nvSpPr>
          <p:cNvPr id="6" name="TextBox 5"/>
          <p:cNvSpPr txBox="1"/>
          <p:nvPr/>
        </p:nvSpPr>
        <p:spPr>
          <a:xfrm>
            <a:off x="7391400" y="4174067"/>
            <a:ext cx="2531533" cy="2123723"/>
          </a:xfrm>
          <a:prstGeom prst="rect">
            <a:avLst/>
          </a:prstGeom>
          <a:noFill/>
          <a:ln w="12700">
            <a:solidFill>
              <a:srgbClr val="00B0F0"/>
            </a:solidFill>
          </a:ln>
        </p:spPr>
        <p:txBody>
          <a:bodyPr>
            <a:spAutoFit/>
          </a:bodyPr>
          <a:lstStyle/>
          <a:p>
            <a:pPr defTabSz="1219170" fontAlgn="base">
              <a:lnSpc>
                <a:spcPct val="90000"/>
              </a:lnSpc>
              <a:spcBef>
                <a:spcPct val="50000"/>
              </a:spcBef>
              <a:spcAft>
                <a:spcPct val="0"/>
              </a:spcAft>
              <a:buClr>
                <a:prstClr val="black"/>
              </a:buClr>
              <a:defRPr/>
            </a:pPr>
            <a:r>
              <a:rPr lang="en-US" sz="1867" b="1" u="sng" dirty="0">
                <a:solidFill>
                  <a:srgbClr val="00B0F0"/>
                </a:solidFill>
                <a:latin typeface="Calibri Light"/>
              </a:rPr>
              <a:t>Alternative 2</a:t>
            </a:r>
          </a:p>
          <a:p>
            <a:pPr defTabSz="1219170" fontAlgn="base">
              <a:lnSpc>
                <a:spcPct val="90000"/>
              </a:lnSpc>
              <a:spcBef>
                <a:spcPct val="50000"/>
              </a:spcBef>
              <a:spcAft>
                <a:spcPct val="0"/>
              </a:spcAft>
              <a:buClr>
                <a:prstClr val="black"/>
              </a:buClr>
              <a:defRPr/>
            </a:pPr>
            <a:r>
              <a:rPr lang="en-US" sz="1400" dirty="0">
                <a:solidFill>
                  <a:srgbClr val="191919"/>
                </a:solidFill>
                <a:latin typeface="Calibri Light"/>
              </a:rPr>
              <a:t>IT Costs (OPEX)</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Hardware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Software</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Labor</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Networking</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Facilities</a:t>
            </a:r>
          </a:p>
          <a:p>
            <a:pPr marL="380990" indent="-380990" defTabSz="1219170" fontAlgn="base">
              <a:lnSpc>
                <a:spcPct val="90000"/>
              </a:lnSpc>
              <a:spcBef>
                <a:spcPts val="400"/>
              </a:spcBef>
              <a:spcAft>
                <a:spcPct val="0"/>
              </a:spcAft>
              <a:buClr>
                <a:prstClr val="black"/>
              </a:buClr>
              <a:buFontTx/>
              <a:buChar char="-"/>
              <a:defRPr/>
            </a:pPr>
            <a:r>
              <a:rPr lang="en-US" sz="1400" dirty="0">
                <a:solidFill>
                  <a:srgbClr val="191919"/>
                </a:solidFill>
                <a:latin typeface="Calibri Light"/>
              </a:rPr>
              <a:t>Storage</a:t>
            </a:r>
          </a:p>
        </p:txBody>
      </p:sp>
      <p:sp>
        <p:nvSpPr>
          <p:cNvPr id="7" name="TextBox 6"/>
          <p:cNvSpPr txBox="1">
            <a:spLocks noChangeArrowheads="1"/>
          </p:cNvSpPr>
          <p:nvPr/>
        </p:nvSpPr>
        <p:spPr bwMode="auto">
          <a:xfrm>
            <a:off x="1380067" y="1420285"/>
            <a:ext cx="902235" cy="387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defTabSz="1219170" fontAlgn="base">
              <a:lnSpc>
                <a:spcPct val="90000"/>
              </a:lnSpc>
              <a:spcBef>
                <a:spcPct val="50000"/>
              </a:spcBef>
              <a:spcAft>
                <a:spcPct val="0"/>
              </a:spcAft>
              <a:buClr>
                <a:prstClr val="black"/>
              </a:buClr>
              <a:buNone/>
              <a:defRPr/>
            </a:pPr>
            <a:r>
              <a:rPr lang="en-US" altLang="en-US" sz="2133" b="1" dirty="0">
                <a:solidFill>
                  <a:prstClr val="black"/>
                </a:solidFill>
                <a:latin typeface="Calibri Light"/>
              </a:rPr>
              <a:t>TODAY</a:t>
            </a:r>
          </a:p>
        </p:txBody>
      </p:sp>
      <p:sp>
        <p:nvSpPr>
          <p:cNvPr id="8" name="TextBox 7"/>
          <p:cNvSpPr txBox="1">
            <a:spLocks noChangeArrowheads="1"/>
          </p:cNvSpPr>
          <p:nvPr/>
        </p:nvSpPr>
        <p:spPr bwMode="auto">
          <a:xfrm>
            <a:off x="7433734" y="1420285"/>
            <a:ext cx="2060692" cy="387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defTabSz="1219170" fontAlgn="base">
              <a:lnSpc>
                <a:spcPct val="90000"/>
              </a:lnSpc>
              <a:spcBef>
                <a:spcPct val="50000"/>
              </a:spcBef>
              <a:spcAft>
                <a:spcPct val="0"/>
              </a:spcAft>
              <a:buClr>
                <a:prstClr val="black"/>
              </a:buClr>
              <a:buNone/>
              <a:defRPr/>
            </a:pPr>
            <a:r>
              <a:rPr lang="en-US" altLang="en-US" sz="2133" b="1" dirty="0">
                <a:solidFill>
                  <a:prstClr val="black"/>
                </a:solidFill>
                <a:latin typeface="Calibri Light"/>
              </a:rPr>
              <a:t>FUTURE CHOICES</a:t>
            </a:r>
          </a:p>
        </p:txBody>
      </p:sp>
      <p:cxnSp>
        <p:nvCxnSpPr>
          <p:cNvPr id="9" name="Straight Arrow Connector 8"/>
          <p:cNvCxnSpPr/>
          <p:nvPr/>
        </p:nvCxnSpPr>
        <p:spPr>
          <a:xfrm flipV="1">
            <a:off x="3721101" y="2427818"/>
            <a:ext cx="3492500" cy="1333500"/>
          </a:xfrm>
          <a:prstGeom prst="straightConnector1">
            <a:avLst/>
          </a:prstGeom>
          <a:ln w="38100">
            <a:solidFill>
              <a:schemeClr val="accent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725334" y="3888317"/>
            <a:ext cx="3202517" cy="1513416"/>
          </a:xfrm>
          <a:prstGeom prst="straightConnector1">
            <a:avLst/>
          </a:prstGeom>
          <a:ln w="38100">
            <a:solidFill>
              <a:srgbClr val="00B0F0"/>
            </a:solidFill>
            <a:tailEnd type="stealth" w="lg" len="lg"/>
          </a:ln>
        </p:spPr>
        <p:style>
          <a:lnRef idx="1">
            <a:schemeClr val="accent1"/>
          </a:lnRef>
          <a:fillRef idx="0">
            <a:schemeClr val="accent1"/>
          </a:fillRef>
          <a:effectRef idx="0">
            <a:schemeClr val="accent1"/>
          </a:effectRef>
          <a:fontRef idx="minor">
            <a:schemeClr val="tx1"/>
          </a:fontRef>
        </p:style>
      </p:cxnSp>
      <p:sp>
        <p:nvSpPr>
          <p:cNvPr id="28682" name="TextBox 15"/>
          <p:cNvSpPr txBox="1">
            <a:spLocks noChangeArrowheads="1"/>
          </p:cNvSpPr>
          <p:nvPr/>
        </p:nvSpPr>
        <p:spPr bwMode="auto">
          <a:xfrm rot="-1086182">
            <a:off x="5049020" y="2669519"/>
            <a:ext cx="957313" cy="29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en-US" sz="1467" dirty="0">
                <a:solidFill>
                  <a:srgbClr val="0070C0"/>
                </a:solidFill>
                <a:latin typeface="Arial" panose="020B0604020202020204" pitchFamily="34" charset="0"/>
              </a:rPr>
              <a:t>Migration</a:t>
            </a:r>
          </a:p>
        </p:txBody>
      </p:sp>
      <p:sp>
        <p:nvSpPr>
          <p:cNvPr id="28683" name="TextBox 16"/>
          <p:cNvSpPr txBox="1">
            <a:spLocks noChangeArrowheads="1"/>
          </p:cNvSpPr>
          <p:nvPr/>
        </p:nvSpPr>
        <p:spPr bwMode="auto">
          <a:xfrm rot="1671706">
            <a:off x="5277620" y="4453870"/>
            <a:ext cx="957313" cy="29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en-US" sz="1467" dirty="0">
                <a:solidFill>
                  <a:srgbClr val="00B0F0"/>
                </a:solidFill>
                <a:latin typeface="Arial" panose="020B0604020202020204" pitchFamily="34" charset="0"/>
              </a:rPr>
              <a:t>Migration</a:t>
            </a:r>
          </a:p>
        </p:txBody>
      </p:sp>
      <p:sp>
        <p:nvSpPr>
          <p:cNvPr id="28684" name="TextBox 17"/>
          <p:cNvSpPr txBox="1">
            <a:spLocks noChangeArrowheads="1"/>
          </p:cNvSpPr>
          <p:nvPr/>
        </p:nvSpPr>
        <p:spPr bwMode="auto">
          <a:xfrm rot="-1065381">
            <a:off x="5335164" y="3200803"/>
            <a:ext cx="821059" cy="29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en-US" sz="1467" dirty="0">
                <a:solidFill>
                  <a:srgbClr val="0070C0"/>
                </a:solidFill>
                <a:latin typeface="Arial" panose="020B0604020202020204" pitchFamily="34" charset="0"/>
              </a:rPr>
              <a:t>CAPEX</a:t>
            </a:r>
          </a:p>
        </p:txBody>
      </p:sp>
      <p:sp>
        <p:nvSpPr>
          <p:cNvPr id="28685" name="TextBox 20"/>
          <p:cNvSpPr txBox="1">
            <a:spLocks noChangeArrowheads="1"/>
          </p:cNvSpPr>
          <p:nvPr/>
        </p:nvSpPr>
        <p:spPr bwMode="auto">
          <a:xfrm rot="1752781">
            <a:off x="4968980" y="4900486"/>
            <a:ext cx="821059" cy="29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en-US" sz="1467" dirty="0">
                <a:solidFill>
                  <a:srgbClr val="00B0F0"/>
                </a:solidFill>
                <a:latin typeface="Arial" panose="020B0604020202020204" pitchFamily="34" charset="0"/>
              </a:rPr>
              <a:t>CAPEX</a:t>
            </a:r>
          </a:p>
        </p:txBody>
      </p:sp>
      <p:sp>
        <p:nvSpPr>
          <p:cNvPr id="15" name="Rectangle 2"/>
          <p:cNvSpPr>
            <a:spLocks noGrp="1" noChangeArrowheads="1"/>
          </p:cNvSpPr>
          <p:nvPr>
            <p:ph type="title"/>
          </p:nvPr>
        </p:nvSpPr>
        <p:spPr>
          <a:xfrm>
            <a:off x="556684" y="709084"/>
            <a:ext cx="10930467" cy="463549"/>
          </a:xfrm>
        </p:spPr>
        <p:txBody>
          <a:bodyPr/>
          <a:lstStyle/>
          <a:p>
            <a:pPr eaLnBrk="1" hangingPunct="1">
              <a:lnSpc>
                <a:spcPct val="70000"/>
              </a:lnSpc>
              <a:defRPr/>
            </a:pPr>
            <a:r>
              <a:rPr lang="en-US" altLang="en-US" sz="2667" dirty="0">
                <a:latin typeface="+mn-lt"/>
              </a:rPr>
              <a:t>Examine and </a:t>
            </a:r>
            <a:r>
              <a:rPr lang="en-US" altLang="en-US" sz="2667" b="1" dirty="0">
                <a:solidFill>
                  <a:schemeClr val="accent5"/>
                </a:solidFill>
                <a:latin typeface="+mn-lt"/>
              </a:rPr>
              <a:t>compare</a:t>
            </a:r>
            <a:r>
              <a:rPr lang="en-US" altLang="en-US" sz="2667" dirty="0">
                <a:latin typeface="+mn-lt"/>
              </a:rPr>
              <a:t> </a:t>
            </a:r>
            <a:r>
              <a:rPr lang="en-US" altLang="en-US" sz="2667" b="1" dirty="0">
                <a:solidFill>
                  <a:schemeClr val="accent5"/>
                </a:solidFill>
                <a:latin typeface="+mn-lt"/>
              </a:rPr>
              <a:t>alternatives</a:t>
            </a:r>
            <a:r>
              <a:rPr lang="en-US" altLang="en-US" sz="2667" dirty="0">
                <a:latin typeface="+mn-lt"/>
              </a:rPr>
              <a:t> to determine the most cost-effective solution</a:t>
            </a:r>
          </a:p>
        </p:txBody>
      </p:sp>
      <p:sp>
        <p:nvSpPr>
          <p:cNvPr id="28687" name="TextBox 1"/>
          <p:cNvSpPr txBox="1">
            <a:spLocks noChangeArrowheads="1"/>
          </p:cNvSpPr>
          <p:nvPr/>
        </p:nvSpPr>
        <p:spPr bwMode="auto">
          <a:xfrm>
            <a:off x="757767" y="8290984"/>
            <a:ext cx="9984317" cy="276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6D6E70"/>
              </a:buClr>
              <a:buSzPct val="90000"/>
              <a:buFont typeface="Wingdings" panose="05000000000000000000" pitchFamily="2" charset="2"/>
              <a:buChar char="§"/>
              <a:defRPr sz="2400">
                <a:solidFill>
                  <a:srgbClr val="1C1C1C"/>
                </a:solidFill>
                <a:latin typeface="Calibri Light" panose="020F0302020204030204" pitchFamily="34" charset="0"/>
                <a:cs typeface="Arial" panose="020B0604020202020204" pitchFamily="34" charset="0"/>
              </a:defRPr>
            </a:lvl1pPr>
            <a:lvl2pPr marL="742950" indent="-285750">
              <a:buClr>
                <a:srgbClr val="6D6E70"/>
              </a:buClr>
              <a:buSzPct val="90000"/>
              <a:buFont typeface="Arial" panose="020B0604020202020204" pitchFamily="34" charset="0"/>
              <a:buChar char="–"/>
              <a:defRPr sz="2000">
                <a:solidFill>
                  <a:srgbClr val="1C1C1C"/>
                </a:solidFill>
                <a:latin typeface="Calibri Light" panose="020F0302020204030204" pitchFamily="34" charset="0"/>
                <a:cs typeface="Arial" panose="020B0604020202020204" pitchFamily="34" charset="0"/>
              </a:defRPr>
            </a:lvl2pPr>
            <a:lvl3pPr marL="1143000" indent="-228600">
              <a:buClr>
                <a:srgbClr val="6D6E70"/>
              </a:buClr>
              <a:buSzPct val="90000"/>
              <a:buFont typeface="Arial" panose="020B0604020202020204" pitchFamily="34" charset="0"/>
              <a:buChar char="•"/>
              <a:defRPr>
                <a:solidFill>
                  <a:srgbClr val="1C1C1C"/>
                </a:solidFill>
                <a:latin typeface="Calibri Light" panose="020F0302020204030204" pitchFamily="34" charset="0"/>
                <a:cs typeface="Arial" panose="020B0604020202020204" pitchFamily="34" charset="0"/>
              </a:defRPr>
            </a:lvl3pPr>
            <a:lvl4pPr marL="1600200" indent="-228600">
              <a:buClr>
                <a:srgbClr val="6D6E70"/>
              </a:buClr>
              <a:buFont typeface="Arial" panose="020B0604020202020204" pitchFamily="34" charset="0"/>
              <a:buChar char="◦"/>
              <a:defRPr sz="1600">
                <a:solidFill>
                  <a:srgbClr val="1C1C1C"/>
                </a:solidFill>
                <a:latin typeface="Calibri Light" panose="020F0302020204030204" pitchFamily="34" charset="0"/>
                <a:cs typeface="Arial" panose="020B0604020202020204" pitchFamily="34" charset="0"/>
              </a:defRPr>
            </a:lvl4pPr>
            <a:lvl5pPr marL="2057400" indent="-228600">
              <a:spcBef>
                <a:spcPct val="20000"/>
              </a:spcBef>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1400">
                <a:solidFill>
                  <a:srgbClr val="1C1C1C"/>
                </a:solidFill>
                <a:latin typeface="Calibri Light" panose="020F0302020204030204" pitchFamily="34" charset="0"/>
                <a:cs typeface="Arial" panose="020B0604020202020204" pitchFamily="34" charset="0"/>
              </a:defRPr>
            </a:lvl9pPr>
          </a:lstStyle>
          <a:p>
            <a:pPr defTabSz="1219170" fontAlgn="base">
              <a:lnSpc>
                <a:spcPct val="90000"/>
              </a:lnSpc>
              <a:spcBef>
                <a:spcPct val="50000"/>
              </a:spcBef>
              <a:spcAft>
                <a:spcPct val="0"/>
              </a:spcAft>
              <a:buClr>
                <a:prstClr val="black"/>
              </a:buClr>
              <a:buSzTx/>
              <a:buNone/>
            </a:pPr>
            <a:r>
              <a:rPr lang="en-US" altLang="it-IT" sz="1333" dirty="0">
                <a:solidFill>
                  <a:prstClr val="black"/>
                </a:solidFill>
                <a:latin typeface="Arial" panose="020B0604020202020204" pitchFamily="34" charset="0"/>
              </a:rPr>
              <a:t>Learn more about true technology costs in IBM Systems Magazine article, </a:t>
            </a:r>
            <a:r>
              <a:rPr lang="en-US" altLang="en-US" sz="1333" dirty="0">
                <a:solidFill>
                  <a:prstClr val="black"/>
                </a:solidFill>
                <a:latin typeface="Arial" panose="020B0604020202020204" pitchFamily="34" charset="0"/>
              </a:rPr>
              <a:t>“</a:t>
            </a:r>
            <a:r>
              <a:rPr lang="en-US" altLang="ja-JP" sz="1333" b="1" dirty="0">
                <a:solidFill>
                  <a:prstClr val="black"/>
                </a:solidFill>
                <a:latin typeface="Arial" panose="020B0604020202020204" pitchFamily="34" charset="0"/>
                <a:ea typeface="MS PGothic" panose="020B0600070205080204" pitchFamily="34" charset="-128"/>
                <a:hlinkClick r:id="rId3"/>
              </a:rPr>
              <a:t>True Economics</a:t>
            </a:r>
            <a:r>
              <a:rPr lang="en-US" altLang="en-US" sz="1333" b="1" dirty="0">
                <a:solidFill>
                  <a:prstClr val="black"/>
                </a:solidFill>
                <a:latin typeface="Arial" panose="020B0604020202020204" pitchFamily="34" charset="0"/>
                <a:ea typeface="MS PGothic" panose="020B0600070205080204" pitchFamily="34" charset="-128"/>
              </a:rPr>
              <a:t>”</a:t>
            </a:r>
            <a:endParaRPr lang="en-US" altLang="it-IT" sz="1333" dirty="0">
              <a:solidFill>
                <a:prstClr val="black"/>
              </a:solidFill>
              <a:latin typeface="Arial" panose="020B0604020202020204" pitchFamily="34" charset="0"/>
              <a:ea typeface="MS PGothic" panose="020B0600070205080204" pitchFamily="34" charset="-128"/>
            </a:endParaRPr>
          </a:p>
        </p:txBody>
      </p:sp>
    </p:spTree>
    <p:extLst>
      <p:ext uri="{BB962C8B-B14F-4D97-AF65-F5344CB8AC3E}">
        <p14:creationId xmlns:p14="http://schemas.microsoft.com/office/powerpoint/2010/main" val="12323646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nvPr>
        </p:nvGraphicFramePr>
        <p:xfrm>
          <a:off x="627205" y="876414"/>
          <a:ext cx="10862905" cy="3379040"/>
        </p:xfrm>
        <a:graphic>
          <a:graphicData uri="http://schemas.openxmlformats.org/drawingml/2006/table">
            <a:tbl>
              <a:tblPr firstRow="1" bandRow="1">
                <a:effectLst/>
              </a:tblPr>
              <a:tblGrid>
                <a:gridCol w="2954395">
                  <a:extLst>
                    <a:ext uri="{9D8B030D-6E8A-4147-A177-3AD203B41FA5}">
                      <a16:colId xmlns:a16="http://schemas.microsoft.com/office/drawing/2014/main" val="20000"/>
                    </a:ext>
                  </a:extLst>
                </a:gridCol>
                <a:gridCol w="990823">
                  <a:extLst>
                    <a:ext uri="{9D8B030D-6E8A-4147-A177-3AD203B41FA5}">
                      <a16:colId xmlns:a16="http://schemas.microsoft.com/office/drawing/2014/main" val="20001"/>
                    </a:ext>
                  </a:extLst>
                </a:gridCol>
                <a:gridCol w="990823">
                  <a:extLst>
                    <a:ext uri="{9D8B030D-6E8A-4147-A177-3AD203B41FA5}">
                      <a16:colId xmlns:a16="http://schemas.microsoft.com/office/drawing/2014/main" val="20002"/>
                    </a:ext>
                  </a:extLst>
                </a:gridCol>
                <a:gridCol w="990823">
                  <a:extLst>
                    <a:ext uri="{9D8B030D-6E8A-4147-A177-3AD203B41FA5}">
                      <a16:colId xmlns:a16="http://schemas.microsoft.com/office/drawing/2014/main" val="20003"/>
                    </a:ext>
                  </a:extLst>
                </a:gridCol>
                <a:gridCol w="990823">
                  <a:extLst>
                    <a:ext uri="{9D8B030D-6E8A-4147-A177-3AD203B41FA5}">
                      <a16:colId xmlns:a16="http://schemas.microsoft.com/office/drawing/2014/main" val="20004"/>
                    </a:ext>
                  </a:extLst>
                </a:gridCol>
                <a:gridCol w="990823">
                  <a:extLst>
                    <a:ext uri="{9D8B030D-6E8A-4147-A177-3AD203B41FA5}">
                      <a16:colId xmlns:a16="http://schemas.microsoft.com/office/drawing/2014/main" val="20005"/>
                    </a:ext>
                  </a:extLst>
                </a:gridCol>
                <a:gridCol w="2954395">
                  <a:extLst>
                    <a:ext uri="{9D8B030D-6E8A-4147-A177-3AD203B41FA5}">
                      <a16:colId xmlns:a16="http://schemas.microsoft.com/office/drawing/2014/main" val="20006"/>
                    </a:ext>
                  </a:extLst>
                </a:gridCol>
              </a:tblGrid>
              <a:tr h="615408">
                <a:tc rowSpan="2">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Components</a:t>
                      </a:r>
                    </a:p>
                  </a:txBody>
                  <a:tcPr marL="118176" marR="118176" marT="59087" marB="59087" anchor="ctr">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gridSpan="5">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Environments</a:t>
                      </a:r>
                    </a:p>
                  </a:txBody>
                  <a:tcPr marL="118176" marR="118176" marT="59087" marB="59087">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bg1"/>
                          </a:solidFill>
                          <a:effectLst/>
                          <a:latin typeface="Calibri" panose="020F0502020204030204" pitchFamily="34" charset="0"/>
                        </a:rPr>
                        <a:t>Time</a:t>
                      </a:r>
                    </a:p>
                  </a:txBody>
                  <a:tcPr marL="118176" marR="118176" marT="59087" marB="59087" anchor="ctr">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254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r h="512207">
                <a:tc vMerge="1">
                  <a:txBody>
                    <a:bodyPr/>
                    <a:lstStyle/>
                    <a:p>
                      <a:endParaRPr lang="en-US" dirty="0">
                        <a:latin typeface="Calibri" panose="020F0502020204030204" pitchFamily="34" charset="0"/>
                      </a:endParaRPr>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Prod</a:t>
                      </a:r>
                    </a:p>
                  </a:txBody>
                  <a:tcPr marL="118176" marR="118176" marT="59087" marB="59087">
                    <a:lnL w="254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Dev</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500" b="0" cap="none" spc="0" baseline="0" dirty="0">
                        <a:ln w="0"/>
                        <a:solidFill>
                          <a:schemeClr val="bg1"/>
                        </a:solidFill>
                        <a:effectLst/>
                        <a:highlight>
                          <a:srgbClr val="FFFFFF"/>
                        </a:highlight>
                        <a:latin typeface="Calibri" panose="020F0502020204030204" pitchFamily="34" charset="0"/>
                      </a:endParaRP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500" b="0" cap="none" spc="0" baseline="0" dirty="0">
                        <a:ln w="0"/>
                        <a:solidFill>
                          <a:schemeClr val="bg1"/>
                        </a:solidFill>
                        <a:effectLst/>
                        <a:highlight>
                          <a:srgbClr val="FFFFFF"/>
                        </a:highlight>
                        <a:latin typeface="Calibri" panose="020F0502020204030204" pitchFamily="34" charset="0"/>
                      </a:endParaRP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500" b="0" cap="none" spc="0" baseline="0" dirty="0">
                        <a:ln w="0"/>
                        <a:solidFill>
                          <a:schemeClr val="bg1"/>
                        </a:solidFill>
                        <a:effectLst/>
                        <a:highlight>
                          <a:srgbClr val="FFFFFF"/>
                        </a:highlight>
                        <a:latin typeface="Calibri" panose="020F0502020204030204" pitchFamily="34" charset="0"/>
                      </a:endParaRPr>
                    </a:p>
                  </a:txBody>
                  <a:tcPr marL="118176" marR="118176" marT="59087" marB="59087">
                    <a:lnL w="12700" cmpd="sng">
                      <a:solidFill>
                        <a:srgbClr val="ED7D31"/>
                      </a:solidFill>
                    </a:lnL>
                    <a:lnR w="254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vMerge="1">
                  <a:txBody>
                    <a:bodyPr/>
                    <a:lstStyle/>
                    <a:p>
                      <a:endParaRPr lang="en-US" dirty="0">
                        <a:latin typeface="Calibri" panose="020F0502020204030204" pitchFamily="34" charset="0"/>
                      </a:endParaRPr>
                    </a:p>
                  </a:txBody>
                  <a:tcPr/>
                </a:tc>
                <a:extLst>
                  <a:ext uri="{0D108BD9-81ED-4DB2-BD59-A6C34878D82A}">
                    <a16:rowId xmlns:a16="http://schemas.microsoft.com/office/drawing/2014/main" val="10001"/>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rPr>
                        <a:t>Hardware</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w="0"/>
                          <a:noFill/>
                          <a:effectLst>
                            <a:outerShdw blurRad="38100" dist="19050" dir="2700000" algn="tl" rotWithShape="0">
                              <a:prstClr val="black">
                                <a:alpha val="40000"/>
                              </a:prstClr>
                            </a:outerShdw>
                          </a:effectLst>
                          <a:uLnTx/>
                          <a:uFillTx/>
                          <a:latin typeface="Calibri" panose="020F0502020204030204" pitchFamily="34" charset="0"/>
                          <a:ea typeface="+mn-ea"/>
                          <a:cs typeface="+mn-cs"/>
                        </a:rPr>
                        <a:t>Planning</a:t>
                      </a: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254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2"/>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rPr>
                        <a:t>Software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Upgrades / Refresh</a:t>
                      </a: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3"/>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People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Migration</a:t>
                      </a: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4"/>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Network</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Growth</a:t>
                      </a: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5"/>
                  </a:ext>
                </a:extLst>
              </a:tr>
              <a:tr h="4502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Storage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no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endParaRPr lang="en-US" sz="2100" b="1" cap="none" spc="0" dirty="0">
                        <a:ln/>
                        <a:solidFill>
                          <a:schemeClr val="bg1"/>
                        </a:solidFill>
                        <a:effectLst/>
                        <a:highlight>
                          <a:srgbClr val="FFFFFF"/>
                        </a:highlight>
                        <a:latin typeface="Copperplate Gothic Light" panose="020E05070202060204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sz="2100" b="0" cap="none" spc="0" dirty="0">
                          <a:ln w="0"/>
                          <a:noFill/>
                          <a:effectLst>
                            <a:outerShdw blurRad="38100" dist="19050" dir="2700000" algn="tl" rotWithShape="0">
                              <a:schemeClr val="dk1">
                                <a:alpha val="40000"/>
                              </a:schemeClr>
                            </a:outerShdw>
                          </a:effectLst>
                          <a:latin typeface="Calibri" panose="020F0502020204030204" pitchFamily="34" charset="0"/>
                        </a:rPr>
                        <a:t>Parallel</a:t>
                      </a:r>
                      <a:r>
                        <a:rPr lang="en-US" sz="2100" b="0" cap="none" spc="0" baseline="0" dirty="0">
                          <a:ln w="0"/>
                          <a:noFill/>
                          <a:effectLst>
                            <a:outerShdw blurRad="38100" dist="19050" dir="2700000" algn="tl" rotWithShape="0">
                              <a:schemeClr val="dk1">
                                <a:alpha val="40000"/>
                              </a:schemeClr>
                            </a:outerShdw>
                          </a:effectLst>
                          <a:latin typeface="Calibri" panose="020F0502020204030204" pitchFamily="34" charset="0"/>
                        </a:rPr>
                        <a:t> Costs</a:t>
                      </a:r>
                      <a:endParaRPr lang="en-US" sz="2100" b="0" cap="none" spc="0" dirty="0">
                        <a:ln w="0"/>
                        <a:noFill/>
                        <a:effectLst>
                          <a:outerShdw blurRad="38100" dist="19050" dir="2700000" algn="tl" rotWithShape="0">
                            <a:schemeClr val="dk1">
                              <a:alpha val="40000"/>
                            </a:schemeClr>
                          </a:outerShdw>
                        </a:effectLst>
                        <a:latin typeface="Calibri" panose="020F0502020204030204" pitchFamily="34" charset="0"/>
                      </a:endParaRPr>
                    </a:p>
                  </a:txBody>
                  <a:tcPr marL="118176" marR="118176" marT="59087" marB="59087">
                    <a:lnL w="12700" cmpd="sng">
                      <a:solidFill>
                        <a:srgbClr val="ED7D31"/>
                      </a:solidFill>
                    </a:lnL>
                    <a:lnR w="12700" cap="flat" cmpd="sng" algn="ctr">
                      <a:solidFill>
                        <a:srgbClr val="ED7D31"/>
                      </a:solidFill>
                      <a:prstDash val="solid"/>
                      <a:round/>
                      <a:headEnd type="none" w="med" len="med"/>
                      <a:tailEnd type="none" w="med" len="med"/>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6"/>
                  </a:ext>
                </a:extLst>
              </a:tr>
            </a:tbl>
          </a:graphicData>
        </a:graphic>
      </p:graphicFrame>
      <p:sp>
        <p:nvSpPr>
          <p:cNvPr id="4" name="Title 3"/>
          <p:cNvSpPr>
            <a:spLocks noGrp="1"/>
          </p:cNvSpPr>
          <p:nvPr>
            <p:ph type="title"/>
          </p:nvPr>
        </p:nvSpPr>
        <p:spPr>
          <a:xfrm>
            <a:off x="415572" y="90532"/>
            <a:ext cx="11582400" cy="606483"/>
          </a:xfrm>
        </p:spPr>
        <p:txBody>
          <a:bodyPr/>
          <a:lstStyle/>
          <a:p>
            <a:r>
              <a:rPr lang="en-US" dirty="0"/>
              <a:t>TCA – Get the complete picture!</a:t>
            </a:r>
          </a:p>
        </p:txBody>
      </p:sp>
      <p:grpSp>
        <p:nvGrpSpPr>
          <p:cNvPr id="9" name="Group 8"/>
          <p:cNvGrpSpPr/>
          <p:nvPr/>
        </p:nvGrpSpPr>
        <p:grpSpPr>
          <a:xfrm>
            <a:off x="419209" y="781234"/>
            <a:ext cx="11574231" cy="3732711"/>
            <a:chOff x="314406" y="585925"/>
            <a:chExt cx="8680673" cy="2799533"/>
          </a:xfrm>
        </p:grpSpPr>
        <p:grpSp>
          <p:nvGrpSpPr>
            <p:cNvPr id="5" name="Group 4"/>
            <p:cNvGrpSpPr/>
            <p:nvPr/>
          </p:nvGrpSpPr>
          <p:grpSpPr>
            <a:xfrm>
              <a:off x="314406" y="585925"/>
              <a:ext cx="8680673" cy="2799533"/>
              <a:chOff x="314406" y="585925"/>
              <a:chExt cx="8680673" cy="2799533"/>
            </a:xfrm>
          </p:grpSpPr>
          <p:sp>
            <p:nvSpPr>
              <p:cNvPr id="2" name="TextBox 1"/>
              <p:cNvSpPr txBox="1"/>
              <p:nvPr/>
            </p:nvSpPr>
            <p:spPr>
              <a:xfrm>
                <a:off x="314406" y="2203834"/>
                <a:ext cx="4207667" cy="235449"/>
              </a:xfrm>
              <a:prstGeom prst="rect">
                <a:avLst/>
              </a:prstGeom>
              <a:solidFill>
                <a:schemeClr val="bg1"/>
              </a:solidFill>
            </p:spPr>
            <p:txBody>
              <a:bodyPr wrap="square" rtlCol="0">
                <a:spAutoFit/>
              </a:bodyPr>
              <a:lstStyle/>
              <a:p>
                <a:pPr defTabSz="1219170" fontAlgn="base">
                  <a:lnSpc>
                    <a:spcPct val="90000"/>
                  </a:lnSpc>
                  <a:spcBef>
                    <a:spcPct val="0"/>
                  </a:spcBef>
                  <a:spcAft>
                    <a:spcPct val="0"/>
                  </a:spcAft>
                </a:pPr>
                <a:r>
                  <a:rPr lang="en-US" altLang="en-US" sz="1600" dirty="0">
                    <a:ln w="0"/>
                    <a:solidFill>
                      <a:prstClr val="white"/>
                    </a:solidFill>
                    <a:latin typeface="Calibri" panose="020F0502020204030204" pitchFamily="34" charset="0"/>
                  </a:rPr>
                  <a:t>Availability, reliability, security, scalability</a:t>
                </a:r>
                <a:endParaRPr lang="en-US" sz="2133" dirty="0">
                  <a:solidFill>
                    <a:prstClr val="white"/>
                  </a:solidFill>
                  <a:latin typeface="Calibri Light" panose="020F0302020204030204" pitchFamily="34" charset="0"/>
                  <a:cs typeface="Arial" panose="020B0604020202020204" pitchFamily="34" charset="0"/>
                </a:endParaRPr>
              </a:p>
            </p:txBody>
          </p:sp>
          <p:sp>
            <p:nvSpPr>
              <p:cNvPr id="3" name="Rectangle 2"/>
              <p:cNvSpPr/>
              <p:nvPr/>
            </p:nvSpPr>
            <p:spPr bwMode="auto">
              <a:xfrm>
                <a:off x="4182154" y="1133190"/>
                <a:ext cx="4566330" cy="2252268"/>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a:bodyPr>
              <a:lstStyle/>
              <a:p>
                <a:pPr algn="ctr" defTabSz="1219170" fontAlgn="base">
                  <a:lnSpc>
                    <a:spcPct val="90000"/>
                  </a:lnSpc>
                  <a:spcBef>
                    <a:spcPct val="0"/>
                  </a:spcBef>
                  <a:spcAft>
                    <a:spcPct val="0"/>
                  </a:spcAft>
                </a:pPr>
                <a:endParaRPr lang="en-US" sz="2667" dirty="0">
                  <a:solidFill>
                    <a:srgbClr val="191919"/>
                  </a:solidFill>
                  <a:latin typeface="Calibri Light"/>
                </a:endParaRPr>
              </a:p>
            </p:txBody>
          </p:sp>
          <p:sp>
            <p:nvSpPr>
              <p:cNvPr id="10" name="Rectangle 9"/>
              <p:cNvSpPr/>
              <p:nvPr/>
            </p:nvSpPr>
            <p:spPr bwMode="auto">
              <a:xfrm>
                <a:off x="6417504" y="585925"/>
                <a:ext cx="2577575" cy="1692162"/>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a:bodyPr>
              <a:lstStyle/>
              <a:p>
                <a:pPr algn="ctr" defTabSz="1219170" fontAlgn="base">
                  <a:lnSpc>
                    <a:spcPct val="90000"/>
                  </a:lnSpc>
                  <a:spcBef>
                    <a:spcPct val="0"/>
                  </a:spcBef>
                  <a:spcAft>
                    <a:spcPct val="0"/>
                  </a:spcAft>
                </a:pPr>
                <a:endParaRPr lang="en-US" sz="2667" dirty="0">
                  <a:solidFill>
                    <a:srgbClr val="191919"/>
                  </a:solidFill>
                  <a:latin typeface="Calibri Light"/>
                </a:endParaRPr>
              </a:p>
            </p:txBody>
          </p:sp>
        </p:grpSp>
        <p:sp>
          <p:nvSpPr>
            <p:cNvPr id="7" name="TextBox 6"/>
            <p:cNvSpPr txBox="1"/>
            <p:nvPr/>
          </p:nvSpPr>
          <p:spPr>
            <a:xfrm>
              <a:off x="4436540" y="1676403"/>
              <a:ext cx="2356030" cy="318549"/>
            </a:xfrm>
            <a:prstGeom prst="rect">
              <a:avLst/>
            </a:prstGeom>
            <a:noFill/>
          </p:spPr>
          <p:txBody>
            <a:bodyPr wrap="none" rtlCol="0">
              <a:spAutoFit/>
            </a:bodyPr>
            <a:lstStyle/>
            <a:p>
              <a:pPr defTabSz="1219170" fontAlgn="base">
                <a:lnSpc>
                  <a:spcPct val="90000"/>
                </a:lnSpc>
                <a:spcBef>
                  <a:spcPct val="0"/>
                </a:spcBef>
                <a:spcAft>
                  <a:spcPct val="0"/>
                </a:spcAft>
              </a:pPr>
              <a:r>
                <a:rPr lang="en-US" sz="2400" dirty="0">
                  <a:solidFill>
                    <a:srgbClr val="2585C9"/>
                  </a:solidFill>
                  <a:latin typeface="Calibri Light" panose="020F0302020204030204" pitchFamily="34" charset="0"/>
                  <a:cs typeface="Arial" panose="020B0604020202020204" pitchFamily="34" charset="0"/>
                </a:rPr>
                <a:t>Total Cost of Acquisition</a:t>
              </a:r>
            </a:p>
          </p:txBody>
        </p:sp>
        <p:sp>
          <p:nvSpPr>
            <p:cNvPr id="8" name="Right Brace 7"/>
            <p:cNvSpPr/>
            <p:nvPr/>
          </p:nvSpPr>
          <p:spPr bwMode="auto">
            <a:xfrm>
              <a:off x="4284134" y="1523776"/>
              <a:ext cx="155448" cy="624548"/>
            </a:xfrm>
            <a:prstGeom prst="rightBrace">
              <a:avLst/>
            </a:prstGeom>
            <a:noFill/>
            <a:ln w="9525" cap="flat" cmpd="sng" algn="ctr">
              <a:solidFill>
                <a:srgbClr val="2585C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1219170" fontAlgn="base">
                <a:lnSpc>
                  <a:spcPct val="90000"/>
                </a:lnSpc>
                <a:spcBef>
                  <a:spcPct val="0"/>
                </a:spcBef>
                <a:spcAft>
                  <a:spcPct val="0"/>
                </a:spcAft>
              </a:pPr>
              <a:endParaRPr lang="en-US" sz="2667" dirty="0">
                <a:solidFill>
                  <a:srgbClr val="191919"/>
                </a:solidFill>
                <a:latin typeface="HelvNeue Light for IBM" pitchFamily="34" charset="0"/>
              </a:endParaRPr>
            </a:p>
          </p:txBody>
        </p:sp>
      </p:grpSp>
      <p:sp>
        <p:nvSpPr>
          <p:cNvPr id="13" name="Rectangle: Rounded Corners 12"/>
          <p:cNvSpPr/>
          <p:nvPr/>
        </p:nvSpPr>
        <p:spPr bwMode="auto">
          <a:xfrm>
            <a:off x="925688" y="6129573"/>
            <a:ext cx="9651013" cy="339260"/>
          </a:xfrm>
          <a:prstGeom prst="roundRect">
            <a:avLst/>
          </a:prstGeom>
          <a:solidFill>
            <a:schemeClr val="accent1"/>
          </a:solidFill>
          <a:ln w="9525" cap="flat" cmpd="sng" algn="ctr">
            <a:solidFill>
              <a:schemeClr val="accent1">
                <a:lumMod val="50000"/>
              </a:schemeClr>
            </a:solid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a:bodyPr>
          <a:lstStyle/>
          <a:p>
            <a:pPr algn="ctr" defTabSz="1219170" fontAlgn="base">
              <a:lnSpc>
                <a:spcPct val="90000"/>
              </a:lnSpc>
              <a:spcBef>
                <a:spcPct val="0"/>
              </a:spcBef>
              <a:spcAft>
                <a:spcPct val="0"/>
              </a:spcAft>
            </a:pPr>
            <a:r>
              <a:rPr lang="en-US" sz="2133" b="1" dirty="0">
                <a:solidFill>
                  <a:prstClr val="white"/>
                </a:solidFill>
                <a:latin typeface="Calibri Light"/>
              </a:rPr>
              <a:t>Total Cost of Ownership is much more than Total Cost of Acquisition!</a:t>
            </a:r>
          </a:p>
        </p:txBody>
      </p:sp>
      <p:sp>
        <p:nvSpPr>
          <p:cNvPr id="6" name="Footer Placeholder 5"/>
          <p:cNvSpPr>
            <a:spLocks noGrp="1"/>
          </p:cNvSpPr>
          <p:nvPr>
            <p:ph type="ftr" sz="quarter" idx="3"/>
          </p:nvPr>
        </p:nvSpPr>
        <p:spPr/>
        <p:txBody>
          <a:bodyPr/>
          <a:lstStyle/>
          <a:p>
            <a:pPr defTabSz="1219170" fontAlgn="base">
              <a:lnSpc>
                <a:spcPct val="90000"/>
              </a:lnSpc>
              <a:spcBef>
                <a:spcPct val="0"/>
              </a:spcBef>
              <a:spcAft>
                <a:spcPct val="0"/>
              </a:spcAft>
              <a:defRPr/>
            </a:pPr>
            <a:r>
              <a:rPr lang="en-US" dirty="0">
                <a:solidFill>
                  <a:srgbClr val="191919"/>
                </a:solidFill>
                <a:latin typeface="HelvNeue Light for IBM" pitchFamily="34" charset="0"/>
              </a:rPr>
              <a:t>IBM Confidential</a:t>
            </a:r>
          </a:p>
        </p:txBody>
      </p:sp>
    </p:spTree>
    <p:extLst>
      <p:ext uri="{BB962C8B-B14F-4D97-AF65-F5344CB8AC3E}">
        <p14:creationId xmlns:p14="http://schemas.microsoft.com/office/powerpoint/2010/main" val="8501089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nvPr>
        </p:nvGraphicFramePr>
        <p:xfrm>
          <a:off x="401419" y="887703"/>
          <a:ext cx="11393345" cy="5145574"/>
        </p:xfrm>
        <a:graphic>
          <a:graphicData uri="http://schemas.openxmlformats.org/drawingml/2006/table">
            <a:tbl>
              <a:tblPr firstRow="1" bandRow="1">
                <a:effectLst/>
              </a:tblPr>
              <a:tblGrid>
                <a:gridCol w="3098660">
                  <a:extLst>
                    <a:ext uri="{9D8B030D-6E8A-4147-A177-3AD203B41FA5}">
                      <a16:colId xmlns:a16="http://schemas.microsoft.com/office/drawing/2014/main" val="20000"/>
                    </a:ext>
                  </a:extLst>
                </a:gridCol>
                <a:gridCol w="1039205">
                  <a:extLst>
                    <a:ext uri="{9D8B030D-6E8A-4147-A177-3AD203B41FA5}">
                      <a16:colId xmlns:a16="http://schemas.microsoft.com/office/drawing/2014/main" val="20001"/>
                    </a:ext>
                  </a:extLst>
                </a:gridCol>
                <a:gridCol w="1039205">
                  <a:extLst>
                    <a:ext uri="{9D8B030D-6E8A-4147-A177-3AD203B41FA5}">
                      <a16:colId xmlns:a16="http://schemas.microsoft.com/office/drawing/2014/main" val="20002"/>
                    </a:ext>
                  </a:extLst>
                </a:gridCol>
                <a:gridCol w="1039205">
                  <a:extLst>
                    <a:ext uri="{9D8B030D-6E8A-4147-A177-3AD203B41FA5}">
                      <a16:colId xmlns:a16="http://schemas.microsoft.com/office/drawing/2014/main" val="20003"/>
                    </a:ext>
                  </a:extLst>
                </a:gridCol>
                <a:gridCol w="1039205">
                  <a:extLst>
                    <a:ext uri="{9D8B030D-6E8A-4147-A177-3AD203B41FA5}">
                      <a16:colId xmlns:a16="http://schemas.microsoft.com/office/drawing/2014/main" val="20004"/>
                    </a:ext>
                  </a:extLst>
                </a:gridCol>
                <a:gridCol w="1039205">
                  <a:extLst>
                    <a:ext uri="{9D8B030D-6E8A-4147-A177-3AD203B41FA5}">
                      <a16:colId xmlns:a16="http://schemas.microsoft.com/office/drawing/2014/main" val="20005"/>
                    </a:ext>
                  </a:extLst>
                </a:gridCol>
                <a:gridCol w="3098660">
                  <a:extLst>
                    <a:ext uri="{9D8B030D-6E8A-4147-A177-3AD203B41FA5}">
                      <a16:colId xmlns:a16="http://schemas.microsoft.com/office/drawing/2014/main" val="20006"/>
                    </a:ext>
                  </a:extLst>
                </a:gridCol>
              </a:tblGrid>
              <a:tr h="605853">
                <a:tc rowSpan="2">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Components</a:t>
                      </a:r>
                    </a:p>
                  </a:txBody>
                  <a:tcPr marL="118176" marR="118176" marT="59087" marB="59087" anchor="ctr">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gridSpan="5">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Environments</a:t>
                      </a:r>
                    </a:p>
                  </a:txBody>
                  <a:tcPr marL="118176" marR="118176" marT="59087" marB="59087">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3200" b="1" cap="none" spc="0" baseline="0" dirty="0">
                          <a:ln w="0"/>
                          <a:solidFill>
                            <a:schemeClr val="accent5"/>
                          </a:solidFill>
                          <a:effectLst/>
                          <a:latin typeface="Calibri" panose="020F0502020204030204" pitchFamily="34" charset="0"/>
                        </a:rPr>
                        <a:t>Time</a:t>
                      </a:r>
                    </a:p>
                  </a:txBody>
                  <a:tcPr marL="118176" marR="118176" marT="59087" marB="59087" anchor="ctr">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04253">
                <a:tc vMerge="1">
                  <a:txBody>
                    <a:bodyPr/>
                    <a:lstStyle/>
                    <a:p>
                      <a:endParaRPr lang="en-US" dirty="0">
                        <a:latin typeface="Calibri" panose="020F0502020204030204" pitchFamily="34" charset="0"/>
                      </a:endParaRPr>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Prod</a:t>
                      </a:r>
                    </a:p>
                  </a:txBody>
                  <a:tcPr marL="118176" marR="118176" marT="59087" marB="59087">
                    <a:lnL w="254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Dev</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Test</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QA</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500" b="0" cap="none" spc="0" baseline="0" dirty="0">
                          <a:ln w="0"/>
                          <a:solidFill>
                            <a:schemeClr val="accent5"/>
                          </a:solidFill>
                          <a:effectLst/>
                          <a:latin typeface="Calibri" panose="020F0502020204030204" pitchFamily="34" charset="0"/>
                        </a:rPr>
                        <a:t>DR</a:t>
                      </a:r>
                    </a:p>
                  </a:txBody>
                  <a:tcPr marL="118176" marR="118176" marT="59087" marB="59087">
                    <a:lnL w="12700" cmpd="sng">
                      <a:solidFill>
                        <a:srgbClr val="ED7D31"/>
                      </a:solidFill>
                    </a:lnL>
                    <a:lnR w="254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vMerge="1">
                  <a:txBody>
                    <a:bodyPr/>
                    <a:lstStyle/>
                    <a:p>
                      <a:endParaRPr lang="en-US" dirty="0">
                        <a:latin typeface="Calibri" panose="020F0502020204030204" pitchFamily="34" charset="0"/>
                      </a:endParaRPr>
                    </a:p>
                  </a:txBody>
                  <a:tcPr/>
                </a:tc>
                <a:extLst>
                  <a:ext uri="{0D108BD9-81ED-4DB2-BD59-A6C34878D82A}">
                    <a16:rowId xmlns:a16="http://schemas.microsoft.com/office/drawing/2014/main" val="10001"/>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Hardware</a:t>
                      </a:r>
                    </a:p>
                  </a:txBody>
                  <a:tcPr marL="118176" marR="118176" marT="59087" marB="59087">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rowSpan="6">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0" cap="none" spc="0" dirty="0">
                          <a:ln w="0">
                            <a:noFill/>
                          </a:ln>
                          <a:solidFill>
                            <a:schemeClr val="accent1">
                              <a:lumMod val="75000"/>
                            </a:schemeClr>
                          </a:solidFill>
                          <a:effectLst/>
                          <a:latin typeface="Calibri" panose="020F0502020204030204" pitchFamily="34" charset="0"/>
                        </a:rPr>
                        <a:t>Upgrades / Refresh</a:t>
                      </a:r>
                    </a:p>
                    <a:p>
                      <a:pPr algn="ctr"/>
                      <a:r>
                        <a:rPr lang="en-US" sz="2100" b="0" cap="none" spc="0" dirty="0">
                          <a:ln w="0">
                            <a:noFill/>
                          </a:ln>
                          <a:solidFill>
                            <a:schemeClr val="accent1">
                              <a:lumMod val="75000"/>
                            </a:schemeClr>
                          </a:solidFill>
                          <a:effectLst/>
                          <a:latin typeface="Calibri" panose="020F0502020204030204" pitchFamily="34" charset="0"/>
                        </a:rPr>
                        <a:t>Migration</a:t>
                      </a:r>
                    </a:p>
                    <a:p>
                      <a:pPr algn="ctr"/>
                      <a:r>
                        <a:rPr lang="en-US" sz="2100" b="0" cap="none" spc="0" dirty="0">
                          <a:ln w="0">
                            <a:noFill/>
                          </a:ln>
                          <a:solidFill>
                            <a:schemeClr val="accent1">
                              <a:lumMod val="75000"/>
                            </a:schemeClr>
                          </a:solidFill>
                          <a:effectLst/>
                          <a:latin typeface="Calibri" panose="020F0502020204030204" pitchFamily="34" charset="0"/>
                        </a:rPr>
                        <a:t>Growth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100" b="0" i="0" u="none" strike="noStrike" kern="1200" cap="none" spc="0" normalizeH="0" baseline="0" noProof="0" dirty="0">
                          <a:ln w="0">
                            <a:noFill/>
                          </a:ln>
                          <a:solidFill>
                            <a:schemeClr val="accent1">
                              <a:lumMod val="75000"/>
                            </a:schemeClr>
                          </a:solidFill>
                          <a:effectLst/>
                          <a:uLnTx/>
                          <a:uFillTx/>
                          <a:latin typeface="Calibri" panose="020F0502020204030204" pitchFamily="34" charset="0"/>
                          <a:ea typeface="+mn-ea"/>
                          <a:cs typeface="+mn-cs"/>
                        </a:rPr>
                        <a:t>Acquisitions</a:t>
                      </a:r>
                      <a:endParaRPr kumimoji="0" lang="en-US" sz="2100" b="0" i="0" u="none" strike="noStrike" kern="1200" cap="none" spc="0" normalizeH="0" baseline="0" noProof="0" dirty="0">
                        <a:ln w="0">
                          <a:noFill/>
                        </a:ln>
                        <a:solidFill>
                          <a:schemeClr val="accent1">
                            <a:lumMod val="75000"/>
                          </a:schemeClr>
                        </a:solidFill>
                        <a:effectLst/>
                        <a:uLnTx/>
                        <a:uFillTx/>
                        <a:latin typeface="Calibri" panose="020F0502020204030204" pitchFamily="34" charset="0"/>
                        <a:ea typeface="+mn-ea"/>
                        <a:cs typeface="+mn-cs"/>
                      </a:endParaRPr>
                    </a:p>
                    <a:p>
                      <a:pPr algn="ctr"/>
                      <a:r>
                        <a:rPr lang="en-US" sz="2100" b="0" cap="none" spc="0" dirty="0">
                          <a:ln w="0">
                            <a:noFill/>
                          </a:ln>
                          <a:solidFill>
                            <a:schemeClr val="accent1">
                              <a:lumMod val="75000"/>
                            </a:schemeClr>
                          </a:solidFill>
                          <a:effectLst/>
                          <a:latin typeface="Calibri" panose="020F0502020204030204" pitchFamily="34" charset="0"/>
                        </a:rPr>
                        <a:t>Parallel</a:t>
                      </a:r>
                      <a:r>
                        <a:rPr lang="en-US" sz="2100" b="0" cap="none" spc="0" baseline="0" dirty="0">
                          <a:ln w="0">
                            <a:noFill/>
                          </a:ln>
                          <a:solidFill>
                            <a:schemeClr val="accent1">
                              <a:lumMod val="75000"/>
                            </a:schemeClr>
                          </a:solidFill>
                          <a:effectLst/>
                          <a:latin typeface="Calibri" panose="020F0502020204030204" pitchFamily="34" charset="0"/>
                        </a:rPr>
                        <a:t> Costs</a:t>
                      </a:r>
                      <a:endParaRPr lang="en-US" sz="2100" b="0" cap="none" spc="0" dirty="0">
                        <a:ln w="0">
                          <a:noFill/>
                        </a:ln>
                        <a:solidFill>
                          <a:schemeClr val="accent1">
                            <a:lumMod val="75000"/>
                          </a:schemeClr>
                        </a:solidFill>
                        <a:effectLst/>
                        <a:latin typeface="Calibri" panose="020F0502020204030204" pitchFamily="34" charset="0"/>
                      </a:endParaRPr>
                    </a:p>
                    <a:p>
                      <a:pPr algn="ctr"/>
                      <a:r>
                        <a:rPr lang="en-US" sz="2100" b="0" cap="none" spc="0" dirty="0">
                          <a:ln w="0">
                            <a:noFill/>
                          </a:ln>
                          <a:solidFill>
                            <a:schemeClr val="accent1">
                              <a:lumMod val="75000"/>
                            </a:schemeClr>
                          </a:solidFill>
                          <a:effectLst/>
                          <a:latin typeface="Calibri" panose="020F0502020204030204" pitchFamily="34" charset="0"/>
                        </a:rPr>
                        <a:t>Net Present Value</a:t>
                      </a:r>
                    </a:p>
                    <a:p>
                      <a:pPr algn="ctr"/>
                      <a:r>
                        <a:rPr lang="fr-BE" sz="2100" b="0" cap="none" spc="0" dirty="0">
                          <a:ln w="0">
                            <a:noFill/>
                          </a:ln>
                          <a:solidFill>
                            <a:schemeClr val="accent1">
                              <a:lumMod val="75000"/>
                            </a:schemeClr>
                          </a:solidFill>
                          <a:effectLst/>
                          <a:latin typeface="Calibri" panose="020F0502020204030204" pitchFamily="34" charset="0"/>
                        </a:rPr>
                        <a:t>Payback Period</a:t>
                      </a:r>
                      <a:endParaRPr lang="en-US" sz="2100" b="0" cap="none" spc="0" dirty="0">
                        <a:ln w="0">
                          <a:noFill/>
                        </a:ln>
                        <a:solidFill>
                          <a:schemeClr val="accent1">
                            <a:lumMod val="75000"/>
                          </a:schemeClr>
                        </a:solidFill>
                        <a:effectLst/>
                        <a:latin typeface="Calibri" panose="020F0502020204030204" pitchFamily="34" charset="0"/>
                      </a:endParaRPr>
                    </a:p>
                  </a:txBody>
                  <a:tcPr marL="118176" marR="118176" marT="59087" marB="59087" anchor="ctr">
                    <a:lnL w="12700" cmpd="sng">
                      <a:solidFill>
                        <a:srgbClr val="ED7D31"/>
                      </a:solidFill>
                    </a:lnL>
                    <a:lnR w="12700" cap="flat" cmpd="sng" algn="ctr">
                      <a:solidFill>
                        <a:srgbClr val="ED7D31"/>
                      </a:solidFill>
                      <a:prstDash val="solid"/>
                      <a:round/>
                      <a:headEnd type="none" w="med" len="med"/>
                      <a:tailEnd type="none" w="med" len="med"/>
                    </a:lnR>
                    <a:lnT w="25400" cmpd="sng">
                      <a:solidFill>
                        <a:srgbClr val="ED7D31"/>
                      </a:solidFill>
                    </a:lnT>
                    <a:lnB w="12700" cap="flat" cmpd="sng" algn="ctr">
                      <a:solidFill>
                        <a:srgbClr val="ED7D3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Software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People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Network</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432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Storage</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6202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2100" b="0" cap="none" spc="0" dirty="0">
                          <a:ln w="0"/>
                          <a:solidFill>
                            <a:schemeClr val="tx1"/>
                          </a:solidFill>
                          <a:effectLst/>
                          <a:latin typeface="Calibri" panose="020F0502020204030204" pitchFamily="34" charset="0"/>
                        </a:rPr>
                        <a:t>Facilities</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2100" b="1" cap="none" spc="0" dirty="0">
                          <a:ln/>
                          <a:solidFill>
                            <a:schemeClr val="accent6">
                              <a:lumMod val="75000"/>
                            </a:schemeClr>
                          </a:solidFill>
                          <a:effectLst/>
                          <a:latin typeface="Copperplate Gothic Light" panose="020E0507020206020404" pitchFamily="34" charset="0"/>
                        </a:rPr>
                        <a:t>$</a:t>
                      </a: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chemeClr val="accent3">
                        <a:lumMod val="20000"/>
                        <a:lumOff val="80000"/>
                      </a:schemeClr>
                    </a:solidFill>
                  </a:tcPr>
                </a:tc>
                <a:tc v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endParaRPr lang="en-US" sz="1600" b="0" cap="none" spc="0" dirty="0">
                        <a:ln w="0">
                          <a:noFill/>
                        </a:ln>
                        <a:solidFill>
                          <a:schemeClr val="accent1">
                            <a:lumMod val="75000"/>
                          </a:schemeClr>
                        </a:solidFill>
                        <a:effectLst>
                          <a:outerShdw blurRad="38100" dist="19050" dir="2700000" algn="tl" rotWithShape="0">
                            <a:schemeClr val="dk1">
                              <a:alpha val="40000"/>
                            </a:schemeClr>
                          </a:outerShdw>
                        </a:effectLst>
                        <a:latin typeface="Calibri" panose="020F0502020204030204" pitchFamily="34" charset="0"/>
                      </a:endParaRPr>
                    </a:p>
                  </a:txBody>
                  <a:tcPr marL="88632" marR="88632" marT="44315" marB="44315">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356975">
                <a:tc gridSpan="7">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3200" b="1" cap="none" spc="0" dirty="0">
                          <a:ln w="0"/>
                          <a:solidFill>
                            <a:schemeClr val="accent5"/>
                          </a:solidFill>
                          <a:effectLst/>
                          <a:latin typeface="Calibri" panose="020F0502020204030204" pitchFamily="34" charset="0"/>
                        </a:rPr>
                        <a:t>               </a:t>
                      </a:r>
                      <a:r>
                        <a:rPr lang="en-US" altLang="en-US" sz="3700" b="1" cap="none" spc="0" dirty="0">
                          <a:ln w="0"/>
                          <a:solidFill>
                            <a:schemeClr val="accent5"/>
                          </a:solidFill>
                          <a:effectLst/>
                          <a:latin typeface="Calibri" panose="020F0502020204030204" pitchFamily="34" charset="0"/>
                        </a:rPr>
                        <a:t>Qualities of Service   </a:t>
                      </a:r>
                      <a:r>
                        <a:rPr lang="en-US" altLang="en-US" sz="3700" b="0" cap="none" spc="0" dirty="0">
                          <a:ln w="0"/>
                          <a:solidFill>
                            <a:schemeClr val="accent5"/>
                          </a:solidFill>
                          <a:effectLst/>
                          <a:latin typeface="Calibri" panose="020F0502020204030204" pitchFamily="34" charset="0"/>
                        </a:rPr>
                        <a:t>and   </a:t>
                      </a:r>
                      <a:r>
                        <a:rPr lang="en-US" altLang="en-US" sz="3700" b="1" cap="none" spc="0" dirty="0">
                          <a:ln w="0"/>
                          <a:solidFill>
                            <a:schemeClr val="accent5"/>
                          </a:solidFill>
                          <a:effectLst/>
                          <a:latin typeface="Calibri" panose="020F0502020204030204" pitchFamily="34" charset="0"/>
                        </a:rPr>
                        <a:t>Business Values           </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altLang="en-US" sz="2700" b="0" cap="none" spc="0" dirty="0">
                        <a:ln w="0"/>
                        <a:solidFill>
                          <a:schemeClr val="accent5"/>
                        </a:solidFill>
                        <a:effectLst/>
                        <a:latin typeface="Calibri" panose="020F0502020204030204" pitchFamily="34" charset="0"/>
                      </a:endParaRPr>
                    </a:p>
                  </a:txBody>
                  <a:tcPr marL="118176" marR="118176" marT="59087" marB="59087">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8"/>
                  </a:ext>
                </a:extLst>
              </a:tr>
            </a:tbl>
          </a:graphicData>
        </a:graphic>
      </p:graphicFrame>
      <p:sp>
        <p:nvSpPr>
          <p:cNvPr id="2" name="TextBox 1"/>
          <p:cNvSpPr txBox="1"/>
          <p:nvPr/>
        </p:nvSpPr>
        <p:spPr>
          <a:xfrm>
            <a:off x="1823282" y="5214168"/>
            <a:ext cx="3743917" cy="313932"/>
          </a:xfrm>
          <a:prstGeom prst="rect">
            <a:avLst/>
          </a:prstGeom>
          <a:noFill/>
        </p:spPr>
        <p:txBody>
          <a:bodyPr wrap="square" rtlCol="0">
            <a:spAutoFit/>
          </a:bodyPr>
          <a:lstStyle/>
          <a:p>
            <a:pPr defTabSz="1219170" fontAlgn="base">
              <a:lnSpc>
                <a:spcPct val="90000"/>
              </a:lnSpc>
              <a:spcBef>
                <a:spcPct val="0"/>
              </a:spcBef>
              <a:spcAft>
                <a:spcPct val="0"/>
              </a:spcAft>
            </a:pPr>
            <a:r>
              <a:rPr lang="en-US" altLang="en-US" sz="1600" dirty="0">
                <a:ln w="0"/>
                <a:solidFill>
                  <a:srgbClr val="8CC641"/>
                </a:solidFill>
                <a:latin typeface="Calibri" panose="020F0502020204030204" pitchFamily="34" charset="0"/>
              </a:rPr>
              <a:t>Availability, reliability, security, scalability</a:t>
            </a:r>
            <a:endParaRPr lang="en-US" sz="2133" dirty="0">
              <a:solidFill>
                <a:prstClr val="black">
                  <a:lumMod val="85000"/>
                  <a:lumOff val="15000"/>
                </a:prstClr>
              </a:solidFill>
              <a:latin typeface="Calibri Light" panose="020F0302020204030204" pitchFamily="34" charset="0"/>
              <a:cs typeface="Arial" panose="020B0604020202020204" pitchFamily="34" charset="0"/>
            </a:endParaRPr>
          </a:p>
        </p:txBody>
      </p:sp>
      <p:sp>
        <p:nvSpPr>
          <p:cNvPr id="8" name="TextBox 7"/>
          <p:cNvSpPr txBox="1"/>
          <p:nvPr/>
        </p:nvSpPr>
        <p:spPr>
          <a:xfrm>
            <a:off x="6851769" y="5208140"/>
            <a:ext cx="4504855" cy="535531"/>
          </a:xfrm>
          <a:prstGeom prst="rect">
            <a:avLst/>
          </a:prstGeom>
          <a:noFill/>
        </p:spPr>
        <p:txBody>
          <a:bodyPr wrap="square" rtlCol="0">
            <a:spAutoFit/>
          </a:bodyPr>
          <a:lstStyle/>
          <a:p>
            <a:pPr defTabSz="1219170" fontAlgn="base">
              <a:lnSpc>
                <a:spcPct val="90000"/>
              </a:lnSpc>
              <a:spcBef>
                <a:spcPct val="0"/>
              </a:spcBef>
              <a:spcAft>
                <a:spcPct val="0"/>
              </a:spcAft>
            </a:pPr>
            <a:r>
              <a:rPr lang="en-US" sz="1600" dirty="0">
                <a:solidFill>
                  <a:srgbClr val="8CC641"/>
                </a:solidFill>
                <a:latin typeface="Calibri Light" panose="020F0302020204030204" pitchFamily="34" charset="0"/>
                <a:cs typeface="Arial" panose="020B0604020202020204" pitchFamily="34" charset="0"/>
              </a:rPr>
              <a:t>Time to market, customer retention, forecasting &amp; scheduling, accounts receivable, SLA penalties</a:t>
            </a:r>
          </a:p>
        </p:txBody>
      </p:sp>
      <p:sp>
        <p:nvSpPr>
          <p:cNvPr id="9" name="Title 3"/>
          <p:cNvSpPr>
            <a:spLocks noGrp="1"/>
          </p:cNvSpPr>
          <p:nvPr>
            <p:ph type="title"/>
          </p:nvPr>
        </p:nvSpPr>
        <p:spPr>
          <a:xfrm>
            <a:off x="415572" y="90532"/>
            <a:ext cx="11582400" cy="606483"/>
          </a:xfrm>
        </p:spPr>
        <p:txBody>
          <a:bodyPr/>
          <a:lstStyle/>
          <a:p>
            <a:r>
              <a:rPr lang="en-US" dirty="0"/>
              <a:t>TCO and Business Value – Get the complete picture</a:t>
            </a:r>
          </a:p>
        </p:txBody>
      </p:sp>
      <p:sp>
        <p:nvSpPr>
          <p:cNvPr id="10" name="Rectangle: Rounded Corners 9"/>
          <p:cNvSpPr/>
          <p:nvPr/>
        </p:nvSpPr>
        <p:spPr bwMode="auto">
          <a:xfrm>
            <a:off x="925688" y="6129573"/>
            <a:ext cx="9651013" cy="339260"/>
          </a:xfrm>
          <a:prstGeom prst="roundRect">
            <a:avLst/>
          </a:prstGeom>
          <a:solidFill>
            <a:schemeClr val="accent1"/>
          </a:solidFill>
          <a:ln w="9525" cap="flat" cmpd="sng" algn="ctr">
            <a:solidFill>
              <a:schemeClr val="accent1">
                <a:lumMod val="50000"/>
              </a:schemeClr>
            </a:solidFill>
            <a:prstDash val="solid"/>
            <a:round/>
            <a:headEnd type="none" w="med" len="med"/>
            <a:tailEnd type="none" w="med" len="med"/>
          </a:ln>
          <a:effectLst/>
        </p:spPr>
        <p:txBody>
          <a:bodyPr vert="horz" wrap="square" lIns="0" tIns="0" rIns="0" bIns="0" numCol="1" rtlCol="0" anchor="ctr" anchorCtr="1" compatLnSpc="1">
            <a:prstTxWarp prst="textNoShape">
              <a:avLst/>
            </a:prstTxWarp>
            <a:normAutofit/>
          </a:bodyPr>
          <a:lstStyle/>
          <a:p>
            <a:pPr algn="ctr" defTabSz="1219170" fontAlgn="base">
              <a:lnSpc>
                <a:spcPct val="90000"/>
              </a:lnSpc>
              <a:spcBef>
                <a:spcPct val="0"/>
              </a:spcBef>
              <a:spcAft>
                <a:spcPct val="0"/>
              </a:spcAft>
            </a:pPr>
            <a:r>
              <a:rPr lang="en-US" sz="2133" b="1" dirty="0">
                <a:solidFill>
                  <a:prstClr val="white"/>
                </a:solidFill>
                <a:latin typeface="Calibri Light"/>
              </a:rPr>
              <a:t>Total Cost of Ownership is much more than Total Cost of Acquisition!</a:t>
            </a:r>
          </a:p>
        </p:txBody>
      </p:sp>
      <p:sp>
        <p:nvSpPr>
          <p:cNvPr id="3" name="Footer Placeholder 2"/>
          <p:cNvSpPr>
            <a:spLocks noGrp="1"/>
          </p:cNvSpPr>
          <p:nvPr>
            <p:ph type="ftr" sz="quarter" idx="3"/>
          </p:nvPr>
        </p:nvSpPr>
        <p:spPr/>
        <p:txBody>
          <a:bodyPr/>
          <a:lstStyle/>
          <a:p>
            <a:pPr defTabSz="1219170" fontAlgn="base">
              <a:lnSpc>
                <a:spcPct val="90000"/>
              </a:lnSpc>
              <a:spcBef>
                <a:spcPct val="0"/>
              </a:spcBef>
              <a:spcAft>
                <a:spcPct val="0"/>
              </a:spcAft>
              <a:defRPr/>
            </a:pPr>
            <a:r>
              <a:rPr lang="en-US" dirty="0">
                <a:solidFill>
                  <a:srgbClr val="191919"/>
                </a:solidFill>
                <a:latin typeface="HelvNeue Light for IBM" pitchFamily="34" charset="0"/>
              </a:rPr>
              <a:t>IBM Confidential</a:t>
            </a:r>
          </a:p>
        </p:txBody>
      </p:sp>
    </p:spTree>
    <p:extLst>
      <p:ext uri="{BB962C8B-B14F-4D97-AF65-F5344CB8AC3E}">
        <p14:creationId xmlns:p14="http://schemas.microsoft.com/office/powerpoint/2010/main" val="38671381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400" dirty="0"/>
              <a:t>Interested?</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p:txBody>
          <a:bodyPr>
            <a:normAutofit/>
          </a:bodyPr>
          <a:lstStyle/>
          <a:p>
            <a:endParaRPr lang="en-US" dirty="0"/>
          </a:p>
          <a:p>
            <a:pPr marL="914400" lvl="2" indent="0">
              <a:buNone/>
            </a:pPr>
            <a:endParaRPr lang="en-US" dirty="0"/>
          </a:p>
          <a:p>
            <a:pPr lvl="1"/>
            <a:endParaRPr lang="en-US" dirty="0"/>
          </a:p>
        </p:txBody>
      </p:sp>
      <p:sp>
        <p:nvSpPr>
          <p:cNvPr id="6" name="Rectangle 5">
            <a:extLst>
              <a:ext uri="{FF2B5EF4-FFF2-40B4-BE49-F238E27FC236}">
                <a16:creationId xmlns:a16="http://schemas.microsoft.com/office/drawing/2014/main" id="{2645E165-184D-46A3-9D88-A15DE5BA61C4}"/>
              </a:ext>
            </a:extLst>
          </p:cNvPr>
          <p:cNvSpPr/>
          <p:nvPr/>
        </p:nvSpPr>
        <p:spPr>
          <a:xfrm>
            <a:off x="1495647" y="2903215"/>
            <a:ext cx="9051851" cy="1990288"/>
          </a:xfrm>
          <a:prstGeom prst="rect">
            <a:avLst/>
          </a:prstGeom>
        </p:spPr>
        <p:txBody>
          <a:bodyPr wrap="square">
            <a:spAutoFit/>
          </a:bodyPr>
          <a:lstStyle/>
          <a:p>
            <a:pPr marL="342900" lvl="0" indent="-342900" defTabSz="457200">
              <a:spcBef>
                <a:spcPts val="1000"/>
              </a:spcBef>
              <a:buClr>
                <a:srgbClr val="ACD433"/>
              </a:buClr>
              <a:buSzPct val="80000"/>
              <a:buFont typeface="Wingdings 3" charset="2"/>
              <a:buChar char=""/>
            </a:pPr>
            <a:r>
              <a:rPr lang="en-US" dirty="0">
                <a:solidFill>
                  <a:prstClr val="black">
                    <a:lumMod val="75000"/>
                    <a:lumOff val="25000"/>
                  </a:prstClr>
                </a:solidFill>
              </a:rPr>
              <a:t>Reach out to z/Transformation Technology Group</a:t>
            </a:r>
          </a:p>
          <a:p>
            <a:pPr marL="800100" lvl="1" indent="-342900" defTabSz="457200">
              <a:spcBef>
                <a:spcPts val="1000"/>
              </a:spcBef>
              <a:buClr>
                <a:srgbClr val="ACD433"/>
              </a:buClr>
              <a:buSzPct val="80000"/>
              <a:buFont typeface="Wingdings 3" charset="2"/>
              <a:buChar char=""/>
            </a:pPr>
            <a:r>
              <a:rPr lang="en-US" dirty="0">
                <a:solidFill>
                  <a:prstClr val="black">
                    <a:lumMod val="75000"/>
                    <a:lumOff val="25000"/>
                  </a:prstClr>
                </a:solidFill>
                <a:hlinkClick r:id="rId3"/>
              </a:rPr>
              <a:t>Ken.mcmahon@ztransformationgroup.com</a:t>
            </a:r>
            <a:endParaRPr lang="en-US" dirty="0">
              <a:solidFill>
                <a:prstClr val="black">
                  <a:lumMod val="75000"/>
                  <a:lumOff val="25000"/>
                </a:prstClr>
              </a:solidFill>
            </a:endParaRPr>
          </a:p>
          <a:p>
            <a:pPr marL="800100" lvl="1" indent="-342900" defTabSz="457200">
              <a:spcBef>
                <a:spcPts val="1000"/>
              </a:spcBef>
              <a:buClr>
                <a:srgbClr val="ACD433"/>
              </a:buClr>
              <a:buSzPct val="80000"/>
              <a:buFont typeface="Wingdings 3" charset="2"/>
              <a:buChar char=""/>
            </a:pPr>
            <a:r>
              <a:rPr lang="en-US" dirty="0">
                <a:solidFill>
                  <a:prstClr val="black">
                    <a:lumMod val="75000"/>
                    <a:lumOff val="25000"/>
                  </a:prstClr>
                </a:solidFill>
              </a:rPr>
              <a:t>Ken McMahon on 614-515-9300</a:t>
            </a:r>
          </a:p>
          <a:p>
            <a:pPr marL="342900" indent="-342900" defTabSz="457200">
              <a:spcBef>
                <a:spcPts val="1000"/>
              </a:spcBef>
              <a:buClr>
                <a:srgbClr val="ACD433"/>
              </a:buClr>
              <a:buSzPct val="80000"/>
              <a:buFont typeface="Wingdings 3" charset="2"/>
              <a:buChar char=""/>
            </a:pPr>
            <a:r>
              <a:rPr lang="en-US" dirty="0">
                <a:solidFill>
                  <a:prstClr val="black">
                    <a:lumMod val="75000"/>
                    <a:lumOff val="25000"/>
                  </a:prstClr>
                </a:solidFill>
              </a:rPr>
              <a:t>Reach out to the IBM Eagle Team</a:t>
            </a:r>
          </a:p>
          <a:p>
            <a:pPr marL="800100" lvl="1" indent="-342900" defTabSz="457200">
              <a:spcBef>
                <a:spcPts val="1000"/>
              </a:spcBef>
              <a:buClr>
                <a:srgbClr val="ACD433"/>
              </a:buClr>
              <a:buSzPct val="80000"/>
              <a:buFont typeface="Wingdings 3" charset="2"/>
              <a:buChar char=""/>
            </a:pPr>
            <a:r>
              <a:rPr lang="sv-SE" dirty="0">
                <a:solidFill>
                  <a:prstClr val="black">
                    <a:lumMod val="75000"/>
                    <a:lumOff val="25000"/>
                  </a:prstClr>
                </a:solidFill>
              </a:rPr>
              <a:t>David F. Anderson dfa@us.ibm.com +1 845 546 6168 </a:t>
            </a:r>
            <a:endParaRPr lang="en-US" dirty="0"/>
          </a:p>
        </p:txBody>
      </p:sp>
    </p:spTree>
    <p:extLst>
      <p:ext uri="{BB962C8B-B14F-4D97-AF65-F5344CB8AC3E}">
        <p14:creationId xmlns:p14="http://schemas.microsoft.com/office/powerpoint/2010/main" val="24102397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400" dirty="0"/>
              <a:t>Thank You for Attending!!!</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p:txBody>
          <a:bodyPr>
            <a:normAutofit/>
          </a:bodyPr>
          <a:lstStyle/>
          <a:p>
            <a:endParaRPr lang="en-US" dirty="0"/>
          </a:p>
          <a:p>
            <a:pPr marL="914400" lvl="2" indent="0">
              <a:buNone/>
            </a:pPr>
            <a:endParaRPr lang="en-US" dirty="0"/>
          </a:p>
          <a:p>
            <a:pPr lvl="1"/>
            <a:endParaRPr lang="en-US" dirty="0"/>
          </a:p>
        </p:txBody>
      </p:sp>
      <p:sp>
        <p:nvSpPr>
          <p:cNvPr id="6" name="Rectangle 5">
            <a:extLst>
              <a:ext uri="{FF2B5EF4-FFF2-40B4-BE49-F238E27FC236}">
                <a16:creationId xmlns:a16="http://schemas.microsoft.com/office/drawing/2014/main" id="{2645E165-184D-46A3-9D88-A15DE5BA61C4}"/>
              </a:ext>
            </a:extLst>
          </p:cNvPr>
          <p:cNvSpPr/>
          <p:nvPr/>
        </p:nvSpPr>
        <p:spPr>
          <a:xfrm>
            <a:off x="1495647" y="2903215"/>
            <a:ext cx="9051851" cy="2939266"/>
          </a:xfrm>
          <a:prstGeom prst="rect">
            <a:avLst/>
          </a:prstGeom>
        </p:spPr>
        <p:txBody>
          <a:bodyPr wrap="square">
            <a:spAutoFit/>
          </a:bodyPr>
          <a:lstStyle/>
          <a:p>
            <a:pPr lvl="0" algn="ctr" defTabSz="457200">
              <a:spcBef>
                <a:spcPts val="1000"/>
              </a:spcBef>
              <a:buClr>
                <a:srgbClr val="ACD433"/>
              </a:buClr>
              <a:buSzPct val="80000"/>
            </a:pPr>
            <a:r>
              <a:rPr lang="en-US" sz="4000" dirty="0">
                <a:solidFill>
                  <a:prstClr val="black">
                    <a:lumMod val="75000"/>
                    <a:lumOff val="25000"/>
                  </a:prstClr>
                </a:solidFill>
              </a:rPr>
              <a:t>Thank You!!!!!!!!!!!!!!!!!!!!!!!!!!!!!!!!!!!!</a:t>
            </a:r>
          </a:p>
          <a:p>
            <a:pPr lvl="0" algn="ctr" defTabSz="457200">
              <a:spcBef>
                <a:spcPts val="1000"/>
              </a:spcBef>
              <a:buClr>
                <a:srgbClr val="ACD433"/>
              </a:buClr>
              <a:buSzPct val="80000"/>
            </a:pPr>
            <a:r>
              <a:rPr lang="en-US" sz="4000" dirty="0">
                <a:solidFill>
                  <a:prstClr val="black">
                    <a:lumMod val="75000"/>
                    <a:lumOff val="25000"/>
                  </a:prstClr>
                </a:solidFill>
              </a:rPr>
              <a:t>Enjoy Columbus, OH and </a:t>
            </a:r>
          </a:p>
          <a:p>
            <a:pPr lvl="0" algn="ctr" defTabSz="457200">
              <a:spcBef>
                <a:spcPts val="1000"/>
              </a:spcBef>
              <a:buClr>
                <a:srgbClr val="ACD433"/>
              </a:buClr>
              <a:buSzPct val="80000"/>
            </a:pPr>
            <a:r>
              <a:rPr lang="en-US" sz="4000" dirty="0">
                <a:solidFill>
                  <a:prstClr val="black">
                    <a:lumMod val="75000"/>
                    <a:lumOff val="25000"/>
                  </a:prstClr>
                </a:solidFill>
              </a:rPr>
              <a:t>The Ohio State University</a:t>
            </a:r>
          </a:p>
          <a:p>
            <a:pPr lvl="0" algn="ctr" defTabSz="457200">
              <a:spcBef>
                <a:spcPts val="1000"/>
              </a:spcBef>
              <a:buClr>
                <a:srgbClr val="ACD433"/>
              </a:buClr>
              <a:buSzPct val="80000"/>
            </a:pPr>
            <a:r>
              <a:rPr lang="en-US" sz="4000" dirty="0">
                <a:solidFill>
                  <a:prstClr val="black">
                    <a:lumMod val="75000"/>
                    <a:lumOff val="25000"/>
                  </a:prstClr>
                </a:solidFill>
              </a:rPr>
              <a:t>GO BUCKS!!!</a:t>
            </a:r>
            <a:endParaRPr lang="en-US" sz="4000" dirty="0"/>
          </a:p>
        </p:txBody>
      </p:sp>
    </p:spTree>
    <p:extLst>
      <p:ext uri="{BB962C8B-B14F-4D97-AF65-F5344CB8AC3E}">
        <p14:creationId xmlns:p14="http://schemas.microsoft.com/office/powerpoint/2010/main" val="3969276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The Best Defense is a Good Offense!!!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4" y="2603500"/>
            <a:ext cx="10327512" cy="3416300"/>
          </a:xfrm>
        </p:spPr>
        <p:txBody>
          <a:bodyPr>
            <a:normAutofit/>
          </a:bodyPr>
          <a:lstStyle/>
          <a:p>
            <a:r>
              <a:rPr lang="en-US" dirty="0"/>
              <a:t>EVERY MAINFRAME Shop Has, at Least, CONSIDERED Moving off the Platform!</a:t>
            </a:r>
          </a:p>
          <a:p>
            <a:pPr lvl="1"/>
            <a:r>
              <a:rPr lang="en-US" dirty="0"/>
              <a:t>Individuals Coming from Other Companies</a:t>
            </a:r>
          </a:p>
          <a:p>
            <a:pPr lvl="1"/>
            <a:r>
              <a:rPr lang="en-US" dirty="0"/>
              <a:t>Frequently, These Individuals Are NOT Familiar with the Mainframe</a:t>
            </a:r>
          </a:p>
          <a:p>
            <a:pPr lvl="1"/>
            <a:r>
              <a:rPr lang="en-US" dirty="0"/>
              <a:t>In Some Cases, These Individuals MAY Have Already Been Through a Mainframe-to-X86 Conversion</a:t>
            </a:r>
          </a:p>
          <a:p>
            <a:pPr lvl="1"/>
            <a:r>
              <a:rPr lang="en-US" dirty="0"/>
              <a:t>CEOs, CFOs, CIOs, LOB VPs, etc.</a:t>
            </a:r>
          </a:p>
          <a:p>
            <a:r>
              <a:rPr lang="en-US" dirty="0"/>
              <a:t>PROVE Your Worth BEFORE Being Asked!</a:t>
            </a:r>
          </a:p>
          <a:p>
            <a:r>
              <a:rPr lang="en-US" dirty="0"/>
              <a:t>In MOST Cases, Mainframes are the MOST EFFICIENT Platform!</a:t>
            </a:r>
          </a:p>
          <a:p>
            <a:r>
              <a:rPr lang="en-US" dirty="0"/>
              <a:t>However, IF You WAIT Until One of the Above KNOW the Best Answer, It Will Be Too Late!</a:t>
            </a:r>
          </a:p>
          <a:p>
            <a:endParaRPr lang="en-US" dirty="0"/>
          </a:p>
          <a:p>
            <a:pPr lvl="1"/>
            <a:endParaRPr lang="en-US" dirty="0"/>
          </a:p>
          <a:p>
            <a:pPr lvl="2"/>
            <a:endParaRPr lang="en-US" dirty="0"/>
          </a:p>
        </p:txBody>
      </p:sp>
    </p:spTree>
    <p:extLst>
      <p:ext uri="{BB962C8B-B14F-4D97-AF65-F5344CB8AC3E}">
        <p14:creationId xmlns:p14="http://schemas.microsoft.com/office/powerpoint/2010/main" val="2116438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What Is a Good Offense?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3" y="2603500"/>
            <a:ext cx="10754731" cy="3416300"/>
          </a:xfrm>
        </p:spPr>
        <p:txBody>
          <a:bodyPr>
            <a:normAutofit/>
          </a:bodyPr>
          <a:lstStyle/>
          <a:p>
            <a:r>
              <a:rPr lang="en-US" dirty="0"/>
              <a:t>A Good Offense is One that SETS the Bar Rather than Trying to MEET the Bar!</a:t>
            </a:r>
          </a:p>
          <a:p>
            <a:pPr lvl="1"/>
            <a:r>
              <a:rPr lang="en-US" dirty="0"/>
              <a:t>SOMEONE in YOUR Company WANTS to Get off of the Mainframe!</a:t>
            </a:r>
          </a:p>
          <a:p>
            <a:pPr lvl="1"/>
            <a:r>
              <a:rPr lang="en-US" dirty="0"/>
              <a:t>IF that Someone Is Already Planting “Seeds” of Converting, the Bar Is Getting Set Elsewhere</a:t>
            </a:r>
          </a:p>
          <a:p>
            <a:r>
              <a:rPr lang="en-US" dirty="0"/>
              <a:t>Proactively PROVE Your Platform IS ALREADY the BEST LONG TERM SOLUTION!</a:t>
            </a:r>
          </a:p>
          <a:p>
            <a:pPr lvl="1"/>
            <a:r>
              <a:rPr lang="en-US" dirty="0"/>
              <a:t>MOST Efficient</a:t>
            </a:r>
          </a:p>
          <a:p>
            <a:pPr lvl="1"/>
            <a:r>
              <a:rPr lang="en-US" dirty="0"/>
              <a:t>MOST Comprehensive</a:t>
            </a:r>
          </a:p>
          <a:p>
            <a:pPr lvl="1"/>
            <a:r>
              <a:rPr lang="en-US" dirty="0"/>
              <a:t>Has Longevity</a:t>
            </a:r>
          </a:p>
          <a:p>
            <a:pPr lvl="1"/>
            <a:r>
              <a:rPr lang="en-US" dirty="0"/>
              <a:t>Has Adaptability</a:t>
            </a:r>
          </a:p>
          <a:p>
            <a:pPr lvl="2"/>
            <a:endParaRPr lang="en-US" dirty="0"/>
          </a:p>
        </p:txBody>
      </p:sp>
    </p:spTree>
    <p:extLst>
      <p:ext uri="{BB962C8B-B14F-4D97-AF65-F5344CB8AC3E}">
        <p14:creationId xmlns:p14="http://schemas.microsoft.com/office/powerpoint/2010/main" val="3197560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Well, That SOUNDS Great, But How?</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3" y="2603500"/>
            <a:ext cx="10754731" cy="3416300"/>
          </a:xfrm>
        </p:spPr>
        <p:txBody>
          <a:bodyPr>
            <a:normAutofit/>
          </a:bodyPr>
          <a:lstStyle/>
          <a:p>
            <a:r>
              <a:rPr lang="en-US" dirty="0"/>
              <a:t>Build a Business Case for the Current Environment BEFORE the Alternative Exists!</a:t>
            </a:r>
          </a:p>
          <a:p>
            <a:r>
              <a:rPr lang="en-US" dirty="0"/>
              <a:t>Utilize the IBM Eagle Team (TCO) IT Economics Practice</a:t>
            </a:r>
          </a:p>
          <a:p>
            <a:r>
              <a:rPr lang="en-US" dirty="0"/>
              <a:t>By SETTING the Bar, The Alternatives Need to EXCEED the Bar YOU SET!</a:t>
            </a:r>
          </a:p>
          <a:p>
            <a:r>
              <a:rPr lang="en-US" dirty="0"/>
              <a:t>….More on the IBM Eagle Team Later…..</a:t>
            </a:r>
          </a:p>
          <a:p>
            <a:pPr lvl="1"/>
            <a:endParaRPr lang="en-US" dirty="0"/>
          </a:p>
          <a:p>
            <a:endParaRPr lang="en-US" dirty="0"/>
          </a:p>
          <a:p>
            <a:pPr lvl="2"/>
            <a:endParaRPr lang="en-US" dirty="0"/>
          </a:p>
        </p:txBody>
      </p:sp>
    </p:spTree>
    <p:extLst>
      <p:ext uri="{BB962C8B-B14F-4D97-AF65-F5344CB8AC3E}">
        <p14:creationId xmlns:p14="http://schemas.microsoft.com/office/powerpoint/2010/main" val="424553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UNFORTUNATELY, We Are Already on Defense!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3" y="2603500"/>
            <a:ext cx="10754731" cy="3416300"/>
          </a:xfrm>
        </p:spPr>
        <p:txBody>
          <a:bodyPr>
            <a:normAutofit/>
          </a:bodyPr>
          <a:lstStyle/>
          <a:p>
            <a:r>
              <a:rPr lang="en-US" dirty="0"/>
              <a:t>Being on Offense Sounds Great, BUT, We Are NOT There!</a:t>
            </a:r>
          </a:p>
          <a:p>
            <a:r>
              <a:rPr lang="en-US" dirty="0"/>
              <a:t>We Have NOT Been on Offense Since Shortly After Y2K!</a:t>
            </a:r>
          </a:p>
          <a:p>
            <a:r>
              <a:rPr lang="en-US" dirty="0"/>
              <a:t>We are Already on Defense, Is There ANYTHING We Can Do?</a:t>
            </a:r>
          </a:p>
          <a:p>
            <a:pPr lvl="1"/>
            <a:endParaRPr lang="en-US" dirty="0"/>
          </a:p>
          <a:p>
            <a:endParaRPr lang="en-US" dirty="0"/>
          </a:p>
          <a:p>
            <a:pPr lvl="2"/>
            <a:endParaRPr lang="en-US" dirty="0"/>
          </a:p>
        </p:txBody>
      </p:sp>
      <p:pic>
        <p:nvPicPr>
          <p:cNvPr id="6" name="Picture 2" descr="http://st.depositphotos.com/1006463/2106/i/950/depositphotos_21063017-3d-man-businessman-and-a-big-question-mark-on-white.jpg">
            <a:extLst>
              <a:ext uri="{FF2B5EF4-FFF2-40B4-BE49-F238E27FC236}">
                <a16:creationId xmlns:a16="http://schemas.microsoft.com/office/drawing/2014/main" id="{E759C8B7-058D-4D6B-98A6-76E79A08EDE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4264" y="3900134"/>
            <a:ext cx="1900563" cy="1900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307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480" y="973668"/>
            <a:ext cx="11504427" cy="706964"/>
          </a:xfrm>
        </p:spPr>
        <p:txBody>
          <a:bodyPr/>
          <a:lstStyle/>
          <a:p>
            <a:pPr algn="ctr"/>
            <a:r>
              <a:rPr lang="en-US" sz="2800" dirty="0"/>
              <a:t>Cutting Costs Does NOT Mean You Have to Leave the Mainframe!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4" y="2603499"/>
            <a:ext cx="9243687" cy="3733505"/>
          </a:xfrm>
        </p:spPr>
        <p:txBody>
          <a:bodyPr>
            <a:normAutofit fontScale="92500" lnSpcReduction="10000"/>
          </a:bodyPr>
          <a:lstStyle/>
          <a:p>
            <a:r>
              <a:rPr lang="en-US" dirty="0"/>
              <a:t>There are MANY Ways to Cut IT Spend While Remaining on the Mainframe!</a:t>
            </a:r>
          </a:p>
          <a:p>
            <a:pPr lvl="1"/>
            <a:r>
              <a:rPr lang="en-US" dirty="0"/>
              <a:t>Upgrade to a Newer, Existing Machine</a:t>
            </a:r>
          </a:p>
          <a:p>
            <a:pPr lvl="1"/>
            <a:r>
              <a:rPr lang="en-US" dirty="0"/>
              <a:t>Examine Hardware Maintenance Agreements</a:t>
            </a:r>
          </a:p>
          <a:p>
            <a:pPr lvl="1"/>
            <a:r>
              <a:rPr lang="en-US" dirty="0"/>
              <a:t>Attempt to Utilize Sub-Capacity Pricing on Major Sub-Components</a:t>
            </a:r>
          </a:p>
          <a:p>
            <a:pPr lvl="1"/>
            <a:r>
              <a:rPr lang="en-US" dirty="0"/>
              <a:t>Examine Software Contracts with Existing Vendors</a:t>
            </a:r>
          </a:p>
          <a:p>
            <a:pPr lvl="1"/>
            <a:r>
              <a:rPr lang="en-US" dirty="0"/>
              <a:t>Examine Your Disaster-Recovery Agreements (IF You Don’t Have One, GET ONE!)</a:t>
            </a:r>
          </a:p>
          <a:p>
            <a:pPr lvl="1"/>
            <a:r>
              <a:rPr lang="en-US" dirty="0"/>
              <a:t>Consider Automation Tools to Lessen Administrative Load</a:t>
            </a:r>
          </a:p>
          <a:p>
            <a:pPr lvl="1"/>
            <a:r>
              <a:rPr lang="en-US" dirty="0"/>
              <a:t>Consider Utilizing Outside “Services” to Become More Efficient and Augment Staff</a:t>
            </a:r>
          </a:p>
          <a:p>
            <a:pPr lvl="1"/>
            <a:r>
              <a:rPr lang="en-US" dirty="0"/>
              <a:t>Consider Utilizing Outside “Services” to Replace Retiring Systems Staff</a:t>
            </a:r>
          </a:p>
          <a:p>
            <a:pPr lvl="1"/>
            <a:r>
              <a:rPr lang="en-US" dirty="0"/>
              <a:t>Consider Moving to Managed Services Model </a:t>
            </a:r>
          </a:p>
          <a:p>
            <a:r>
              <a:rPr lang="en-US" dirty="0"/>
              <a:t>While No Single Option Is THE Answer, the Combination CAN Get You There!</a:t>
            </a:r>
          </a:p>
        </p:txBody>
      </p:sp>
    </p:spTree>
    <p:extLst>
      <p:ext uri="{BB962C8B-B14F-4D97-AF65-F5344CB8AC3E}">
        <p14:creationId xmlns:p14="http://schemas.microsoft.com/office/powerpoint/2010/main" val="141249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358" y="973668"/>
            <a:ext cx="11513483" cy="706964"/>
          </a:xfrm>
        </p:spPr>
        <p:txBody>
          <a:bodyPr/>
          <a:lstStyle/>
          <a:p>
            <a:pPr algn="ctr"/>
            <a:r>
              <a:rPr lang="en-US" sz="2800" dirty="0"/>
              <a:t>Upgrade to a Newer, Existing Machine</a:t>
            </a:r>
          </a:p>
        </p:txBody>
      </p:sp>
      <p:sp>
        <p:nvSpPr>
          <p:cNvPr id="4" name="Footer Placeholder 3"/>
          <p:cNvSpPr>
            <a:spLocks noGrp="1"/>
          </p:cNvSpPr>
          <p:nvPr>
            <p:ph type="ftr" sz="quarter" idx="11"/>
          </p:nvPr>
        </p:nvSpPr>
        <p:spPr/>
        <p:txBody>
          <a:bodyPr/>
          <a:lstStyle/>
          <a:p>
            <a:endParaRPr lang="en-US" dirty="0">
              <a:solidFill>
                <a:srgbClr val="ACD433"/>
              </a:solidFill>
            </a:endParaRPr>
          </a:p>
        </p:txBody>
      </p:sp>
      <p:pic>
        <p:nvPicPr>
          <p:cNvPr id="5" name="Picture 4"/>
          <p:cNvPicPr>
            <a:picLocks noChangeAspect="1"/>
          </p:cNvPicPr>
          <p:nvPr/>
        </p:nvPicPr>
        <p:blipFill>
          <a:blip r:embed="rId2"/>
          <a:stretch>
            <a:fillRect/>
          </a:stretch>
        </p:blipFill>
        <p:spPr>
          <a:xfrm>
            <a:off x="528358" y="6391838"/>
            <a:ext cx="3086100" cy="533400"/>
          </a:xfrm>
          <a:prstGeom prst="rect">
            <a:avLst/>
          </a:prstGeom>
        </p:spPr>
      </p:pic>
      <p:sp>
        <p:nvSpPr>
          <p:cNvPr id="3" name="Content Placeholder 2"/>
          <p:cNvSpPr>
            <a:spLocks noGrp="1"/>
          </p:cNvSpPr>
          <p:nvPr>
            <p:ph idx="1"/>
          </p:nvPr>
        </p:nvSpPr>
        <p:spPr>
          <a:xfrm>
            <a:off x="1154955" y="2233535"/>
            <a:ext cx="8761412" cy="4158304"/>
          </a:xfrm>
        </p:spPr>
        <p:txBody>
          <a:bodyPr>
            <a:normAutofit/>
          </a:bodyPr>
          <a:lstStyle/>
          <a:p>
            <a:r>
              <a:rPr lang="en-US" dirty="0"/>
              <a:t>Newer Machines Can Deliver the Same MIPS at a Lower MSU Rating </a:t>
            </a:r>
          </a:p>
          <a:p>
            <a:pPr lvl="1"/>
            <a:r>
              <a:rPr lang="en-US" dirty="0"/>
              <a:t>Lower MSU Ratings Can Reduce Monthly Software Spend</a:t>
            </a:r>
          </a:p>
          <a:p>
            <a:pPr lvl="1"/>
            <a:r>
              <a:rPr lang="en-US" dirty="0"/>
              <a:t>Newer Machines Can Support Newer Versions/Releases of Software that Support Usage-Based Pricing</a:t>
            </a:r>
          </a:p>
          <a:p>
            <a:pPr lvl="1"/>
            <a:r>
              <a:rPr lang="en-US" dirty="0"/>
              <a:t>Newer Software Versions/Releases Can be More Efficient</a:t>
            </a:r>
          </a:p>
          <a:p>
            <a:r>
              <a:rPr lang="en-US" dirty="0"/>
              <a:t>Newer Machines May Have Significantly Lower Maintenance Costs</a:t>
            </a:r>
          </a:p>
          <a:p>
            <a:pPr lvl="1"/>
            <a:r>
              <a:rPr lang="en-US" dirty="0"/>
              <a:t>Newer Machines Tend to be More Reliable and, Hence, Carry a Lower Maintenance Cost</a:t>
            </a:r>
          </a:p>
          <a:p>
            <a:pPr lvl="1"/>
            <a:r>
              <a:rPr lang="en-US" dirty="0"/>
              <a:t>Replacement Parts Are Also Likely to be More Available as Well</a:t>
            </a:r>
          </a:p>
        </p:txBody>
      </p:sp>
    </p:spTree>
    <p:extLst>
      <p:ext uri="{BB962C8B-B14F-4D97-AF65-F5344CB8AC3E}">
        <p14:creationId xmlns:p14="http://schemas.microsoft.com/office/powerpoint/2010/main" val="34515242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Standard Slide Master">
  <a:themeElements>
    <a:clrScheme name="CPO">
      <a:dk1>
        <a:sysClr val="windowText" lastClr="000000"/>
      </a:dk1>
      <a:lt1>
        <a:sysClr val="window" lastClr="FFFFFF"/>
      </a:lt1>
      <a:dk2>
        <a:srgbClr val="262626"/>
      </a:dk2>
      <a:lt2>
        <a:srgbClr val="FFFFFF"/>
      </a:lt2>
      <a:accent1>
        <a:srgbClr val="2585C9"/>
      </a:accent1>
      <a:accent2>
        <a:srgbClr val="F04E37"/>
      </a:accent2>
      <a:accent3>
        <a:srgbClr val="FDB813"/>
      </a:accent3>
      <a:accent4>
        <a:srgbClr val="F19027"/>
      </a:accent4>
      <a:accent5>
        <a:srgbClr val="8CC641"/>
      </a:accent5>
      <a:accent6>
        <a:srgbClr val="AB1A86"/>
      </a:accent6>
      <a:hlink>
        <a:srgbClr val="2585C9"/>
      </a:hlink>
      <a:folHlink>
        <a:srgbClr val="00B0DA"/>
      </a:folHlink>
    </a:clrScheme>
    <a:fontScheme name="CPO Template 2015">
      <a:majorFont>
        <a:latin typeface="Arial"/>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accent1">
              <a:lumMod val="50000"/>
            </a:schemeClr>
          </a:solidFill>
          <a:prstDash val="solid"/>
          <a:round/>
          <a:headEnd type="none" w="med" len="med"/>
          <a:tailEnd type="none" w="med" len="med"/>
        </a:ln>
        <a:effectLst/>
      </a:spPr>
      <a:bodyPr vert="horz" wrap="square" lIns="0" tIns="0" rIns="0" bIns="0" numCol="1" rtlCol="0" anchor="ctr" anchorCtr="1" compatLnSpc="1">
        <a:prstTxWarp prst="textNoShape">
          <a:avLst/>
        </a:prstTxWarp>
        <a:normAutofit/>
      </a:bodyPr>
      <a:lstStyle>
        <a:defPPr marL="0" marR="0" indent="0" algn="ctr" defTabSz="914400" rtl="0" eaLnBrk="1" fontAlgn="base" latinLnBrk="0" hangingPunct="1">
          <a:lnSpc>
            <a:spcPct val="90000"/>
          </a:lnSpc>
          <a:spcBef>
            <a:spcPct val="0"/>
          </a:spcBef>
          <a:spcAft>
            <a:spcPct val="0"/>
          </a:spcAft>
          <a:buClrTx/>
          <a:buSzTx/>
          <a:buFontTx/>
          <a:buNone/>
          <a:tabLst/>
          <a:defRPr kumimoji="0" sz="2000" b="0" i="0" u="none" strike="noStrike" cap="none" normalizeH="0" baseline="0" dirty="0" smtClean="0">
            <a:ln>
              <a:noFill/>
            </a:ln>
            <a:solidFill>
              <a:srgbClr val="191919"/>
            </a:solidFill>
            <a:effectLst/>
            <a:latin typeface="+mn-lt"/>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000" b="0" i="0" u="none" strike="noStrike" cap="none" normalizeH="0" baseline="0" smtClean="0">
            <a:ln>
              <a:noFill/>
            </a:ln>
            <a:solidFill>
              <a:srgbClr val="191919"/>
            </a:solidFill>
            <a:effectLst/>
            <a:latin typeface="HelvNeue Light for IBM" pitchFamily="34" charset="0"/>
          </a:defRPr>
        </a:defPPr>
      </a:lstStyle>
    </a:lnDef>
    <a:txDef>
      <a:spPr>
        <a:noFill/>
      </a:spPr>
      <a:bodyPr wrap="none" rtlCol="0">
        <a:spAutoFit/>
      </a:bodyPr>
      <a:lstStyle>
        <a:defPPr>
          <a:defRPr sz="1800" dirty="0" smtClean="0">
            <a:solidFill>
              <a:schemeClr val="tx1">
                <a:lumMod val="85000"/>
                <a:lumOff val="15000"/>
              </a:schemeClr>
            </a:solidFill>
            <a:latin typeface="Calibri Light" panose="020F0302020204030204" pitchFamily="34" charset="0"/>
            <a:cs typeface="Arial" panose="020B0604020202020204" pitchFamily="34" charset="0"/>
          </a:defRPr>
        </a:defPPr>
      </a:lstStyle>
    </a:txDef>
  </a:objectDefaults>
  <a:extraClrSchemeLst>
    <a:extraClrScheme>
      <a:clrScheme name="10 September 2009 1">
        <a:dk1>
          <a:srgbClr val="6D6E70"/>
        </a:dk1>
        <a:lt1>
          <a:srgbClr val="FFFFFF"/>
        </a:lt1>
        <a:dk2>
          <a:srgbClr val="191919"/>
        </a:dk2>
        <a:lt2>
          <a:srgbClr val="B2B2B2"/>
        </a:lt2>
        <a:accent1>
          <a:srgbClr val="00B0DA"/>
        </a:accent1>
        <a:accent2>
          <a:srgbClr val="00B0DA"/>
        </a:accent2>
        <a:accent3>
          <a:srgbClr val="FFFFFF"/>
        </a:accent3>
        <a:accent4>
          <a:srgbClr val="5C5D5F"/>
        </a:accent4>
        <a:accent5>
          <a:srgbClr val="AAD4EA"/>
        </a:accent5>
        <a:accent6>
          <a:srgbClr val="009FC5"/>
        </a:accent6>
        <a:hlink>
          <a:srgbClr val="00B0DA"/>
        </a:hlink>
        <a:folHlink>
          <a:srgbClr val="AB1A8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87F4FDF-05D6-4F15-A2A9-CBEA2E04CF58}" vid="{37FB5392-AFF8-40DC-8C19-08612ABA41F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3942</TotalTime>
  <Words>3067</Words>
  <Application>Microsoft Office PowerPoint</Application>
  <PresentationFormat>Widescreen</PresentationFormat>
  <Paragraphs>431</Paragraphs>
  <Slides>38</Slides>
  <Notes>5</Notes>
  <HiddenSlides>0</HiddenSlides>
  <MMClips>2</MMClips>
  <ScaleCrop>false</ScaleCrop>
  <HeadingPairs>
    <vt:vector size="6" baseType="variant">
      <vt:variant>
        <vt:lpstr>Fonts Used</vt:lpstr>
      </vt:variant>
      <vt:variant>
        <vt:i4>17</vt:i4>
      </vt:variant>
      <vt:variant>
        <vt:lpstr>Theme</vt:lpstr>
      </vt:variant>
      <vt:variant>
        <vt:i4>2</vt:i4>
      </vt:variant>
      <vt:variant>
        <vt:lpstr>Slide Titles</vt:lpstr>
      </vt:variant>
      <vt:variant>
        <vt:i4>38</vt:i4>
      </vt:variant>
    </vt:vector>
  </HeadingPairs>
  <TitlesOfParts>
    <vt:vector size="57" baseType="lpstr">
      <vt:lpstr>MS Mincho</vt:lpstr>
      <vt:lpstr>MS PGothic</vt:lpstr>
      <vt:lpstr>Arial</vt:lpstr>
      <vt:lpstr>Calibri</vt:lpstr>
      <vt:lpstr>Calibri Light</vt:lpstr>
      <vt:lpstr>Century Gothic</vt:lpstr>
      <vt:lpstr>Copperplate Gothic Light</vt:lpstr>
      <vt:lpstr>Gill Sans</vt:lpstr>
      <vt:lpstr>Helv</vt:lpstr>
      <vt:lpstr>HelvNeue Light for IBM</vt:lpstr>
      <vt:lpstr>StarSymbol</vt:lpstr>
      <vt:lpstr>Times</vt:lpstr>
      <vt:lpstr>Times New Roman</vt:lpstr>
      <vt:lpstr>Verdana</vt:lpstr>
      <vt:lpstr>Wingdings</vt:lpstr>
      <vt:lpstr>Wingdings 3</vt:lpstr>
      <vt:lpstr>ヒラギノ角ゴ ProN W3</vt:lpstr>
      <vt:lpstr>Ion Boardroom</vt:lpstr>
      <vt:lpstr>Standard Slide Master</vt:lpstr>
      <vt:lpstr> z/Transformation Technology Group  My Company is Looking to Cut Costs in IT, Can we Save the Mainframe?</vt:lpstr>
      <vt:lpstr>The Clock is Ticking, But What Can Be Done? </vt:lpstr>
      <vt:lpstr>Great Ideas Are Only Great if Made on Time!</vt:lpstr>
      <vt:lpstr>The Best Defense is a Good Offense!!!</vt:lpstr>
      <vt:lpstr>What Is a Good Offense?</vt:lpstr>
      <vt:lpstr>Well, That SOUNDS Great, But How?</vt:lpstr>
      <vt:lpstr>UNFORTUNATELY, We Are Already on Defense!</vt:lpstr>
      <vt:lpstr>Cutting Costs Does NOT Mean You Have to Leave the Mainframe!</vt:lpstr>
      <vt:lpstr>Upgrade to a Newer, Existing Machine</vt:lpstr>
      <vt:lpstr>Examine Hardware Maintenance Agreements</vt:lpstr>
      <vt:lpstr>Attempt to Utilize Sub-Capacity Pricing on Major  Sub-Components</vt:lpstr>
      <vt:lpstr>Examine Your Disaster-Recovery Agreements (IF You Don’t Have One, GET ONE!)</vt:lpstr>
      <vt:lpstr>Examine Software Contracts with Existing Vendors</vt:lpstr>
      <vt:lpstr>Consider Automation Tools to Lessen Administrative Load</vt:lpstr>
      <vt:lpstr>Consider Utilizing Outside “Services” to Become More Efficient and Augment Staff</vt:lpstr>
      <vt:lpstr>Consider Utilizing Outside “Services” to Replace  Retiring Systems Staff</vt:lpstr>
      <vt:lpstr>Consider Moving to Managed Services Model </vt:lpstr>
      <vt:lpstr>Staff Augmentation/”Rent a Programmer” Through an Outside Resource</vt:lpstr>
      <vt:lpstr>Outside Resources Completely to Replace  Systems Programming Personnel (Including Operations)  While Still Maintaining the Physical Mainframe “In House”</vt:lpstr>
      <vt:lpstr>An Organization Can Completely Utilize Outside  Resources to Manage the Mainframe in Their Data  Center While the Organization Maintains Ownership of the Hardware and the Software</vt:lpstr>
      <vt:lpstr>An Organization Can Completely Utilize Outside  Resources to Manage the Mainframe in Their Data  Center While the Outside Resource Maintains Ownership of the Hardware and the Software</vt:lpstr>
      <vt:lpstr>How Do You Know Which Option Is Best?</vt:lpstr>
      <vt:lpstr>BOTTOM LINE:  Time is of the Essence!</vt:lpstr>
      <vt:lpstr>What Can z/Transformation Technology Group Do?</vt:lpstr>
      <vt:lpstr>Who Is the IBM Eagle Team?</vt:lpstr>
      <vt:lpstr>What Does the IBM Eagle Team Do?</vt:lpstr>
      <vt:lpstr>What Types of Assessments Can They Do?</vt:lpstr>
      <vt:lpstr>IBM Eagle Team Information</vt:lpstr>
      <vt:lpstr>PowerPoint Presentation</vt:lpstr>
      <vt:lpstr>PowerPoint Presentation</vt:lpstr>
      <vt:lpstr>IT Economics Studies</vt:lpstr>
      <vt:lpstr>PowerPoint Presentation</vt:lpstr>
      <vt:lpstr>How an IT Economics Study works</vt:lpstr>
      <vt:lpstr>Examine and compare alternatives to determine the most cost-effective solution</vt:lpstr>
      <vt:lpstr>TCA – Get the complete picture!</vt:lpstr>
      <vt:lpstr>TCO and Business Value – Get the complete picture</vt:lpstr>
      <vt:lpstr>Interested?</vt:lpstr>
      <vt:lpstr>Thank You for Attending!!!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z/Transformation  Technology Group Proposal</dc:title>
  <dc:creator>Ron Solometo</dc:creator>
  <cp:lastModifiedBy>Ken McMahon</cp:lastModifiedBy>
  <cp:revision>202</cp:revision>
  <cp:lastPrinted>2016-02-04T14:21:49Z</cp:lastPrinted>
  <dcterms:created xsi:type="dcterms:W3CDTF">2016-01-13T14:13:18Z</dcterms:created>
  <dcterms:modified xsi:type="dcterms:W3CDTF">2017-06-24T14:14:16Z</dcterms:modified>
</cp:coreProperties>
</file>