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63" r:id="rId2"/>
    <p:sldId id="303" r:id="rId3"/>
    <p:sldId id="357" r:id="rId4"/>
    <p:sldId id="328" r:id="rId5"/>
    <p:sldId id="358" r:id="rId6"/>
    <p:sldId id="359" r:id="rId7"/>
    <p:sldId id="329" r:id="rId8"/>
    <p:sldId id="360" r:id="rId9"/>
    <p:sldId id="361" r:id="rId10"/>
    <p:sldId id="362" r:id="rId11"/>
    <p:sldId id="363" r:id="rId12"/>
    <p:sldId id="364" r:id="rId13"/>
    <p:sldId id="365" r:id="rId14"/>
    <p:sldId id="366" r:id="rId15"/>
    <p:sldId id="367" r:id="rId16"/>
    <p:sldId id="368" r:id="rId17"/>
    <p:sldId id="369" r:id="rId18"/>
    <p:sldId id="332" r:id="rId19"/>
    <p:sldId id="355" r:id="rId20"/>
  </p:sldIdLst>
  <p:sldSz cx="12192000" cy="6858000"/>
  <p:notesSz cx="7102475" cy="93694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1" autoAdjust="0"/>
    <p:restoredTop sz="94619" autoAdjust="0"/>
  </p:normalViewPr>
  <p:slideViewPr>
    <p:cSldViewPr snapToGrid="0">
      <p:cViewPr varScale="1">
        <p:scale>
          <a:sx n="94" d="100"/>
          <a:sy n="94" d="100"/>
        </p:scale>
        <p:origin x="64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0098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0098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r">
              <a:defRPr sz="1200"/>
            </a:lvl1pPr>
          </a:lstStyle>
          <a:p>
            <a:fld id="{F5A59BC5-E673-4D94-9DEB-0939E6CEB8E1}" type="datetimeFigureOut">
              <a:rPr lang="en-US" smtClean="0"/>
              <a:t>6/23/2017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9328"/>
            <a:ext cx="3077739" cy="470097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899328"/>
            <a:ext cx="3077739" cy="470097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r">
              <a:defRPr sz="1200"/>
            </a:lvl1pPr>
          </a:lstStyle>
          <a:p>
            <a:fld id="{232E1F53-2966-4C93-8ECF-44E9995075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047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0098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0098"/>
          </a:xfrm>
          <a:prstGeom prst="rect">
            <a:avLst/>
          </a:prstGeom>
        </p:spPr>
        <p:txBody>
          <a:bodyPr vert="horz" lIns="94119" tIns="47060" rIns="94119" bIns="47060" rtlCol="0"/>
          <a:lstStyle>
            <a:lvl1pPr algn="r">
              <a:defRPr sz="1200"/>
            </a:lvl1pPr>
          </a:lstStyle>
          <a:p>
            <a:fld id="{F5DC7B4C-F68A-4C91-A7AE-92B0821C7034}" type="datetimeFigureOut">
              <a:rPr lang="en-US" smtClean="0"/>
              <a:t>6/23/2017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9775" y="1171575"/>
            <a:ext cx="5622925" cy="3162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19" tIns="47060" rIns="94119" bIns="4706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09036"/>
            <a:ext cx="5681980" cy="3689211"/>
          </a:xfrm>
          <a:prstGeom prst="rect">
            <a:avLst/>
          </a:prstGeom>
        </p:spPr>
        <p:txBody>
          <a:bodyPr vert="horz" lIns="94119" tIns="47060" rIns="94119" bIns="4706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9328"/>
            <a:ext cx="3077739" cy="470097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899328"/>
            <a:ext cx="3077739" cy="470097"/>
          </a:xfrm>
          <a:prstGeom prst="rect">
            <a:avLst/>
          </a:prstGeom>
        </p:spPr>
        <p:txBody>
          <a:bodyPr vert="horz" lIns="94119" tIns="47060" rIns="94119" bIns="47060" rtlCol="0" anchor="b"/>
          <a:lstStyle>
            <a:lvl1pPr algn="r">
              <a:defRPr sz="1200"/>
            </a:lvl1pPr>
          </a:lstStyle>
          <a:p>
            <a:fld id="{89796FB5-F286-4121-97DA-F49039F84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66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0E7B0B00-3C0C-4B40-853E-0E61685E7BB4}" type="datetime1">
              <a:rPr lang="en-US" smtClean="0">
                <a:solidFill>
                  <a:prstClr val="white"/>
                </a:solidFill>
              </a:rPr>
              <a:pPr/>
              <a:t>6/23/2017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B9EEBC82-3FCC-46C3-870B-6BEC932561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71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7CA2-5B2C-4499-8897-FEDAEE2CE2E9}" type="datetime1">
              <a:rPr lang="en-US" smtClean="0">
                <a:solidFill>
                  <a:srgbClr val="ACD433"/>
                </a:solidFill>
              </a:rPr>
              <a:pPr/>
              <a:t>6/23/2017</a:t>
            </a:fld>
            <a:endParaRPr lang="en-US">
              <a:solidFill>
                <a:srgbClr val="ACD43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ACD433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BC82-3FCC-46C3-870B-6BEC932561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088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012DF-9274-4E44-BCC1-3102F29CFC36}" type="datetime1">
              <a:rPr lang="en-US" smtClean="0">
                <a:solidFill>
                  <a:srgbClr val="ACD433"/>
                </a:solidFill>
              </a:rPr>
              <a:pPr/>
              <a:t>6/23/2017</a:t>
            </a:fld>
            <a:endParaRPr lang="en-US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ACD433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BC82-3FCC-46C3-870B-6BEC932561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069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sz="9600" dirty="0">
                <a:solidFill>
                  <a:srgbClr val="ACD433"/>
                </a:solidFill>
              </a:rPr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en-US" sz="9600" dirty="0">
                <a:solidFill>
                  <a:srgbClr val="ACD433"/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EB66D-A383-45FC-827C-FDCBE64887BD}" type="datetime1">
              <a:rPr lang="en-US" smtClean="0">
                <a:solidFill>
                  <a:srgbClr val="ACD433"/>
                </a:solidFill>
              </a:rPr>
              <a:pPr/>
              <a:t>6/23/2017</a:t>
            </a:fld>
            <a:endParaRPr lang="en-US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ACD433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BC82-3FCC-46C3-870B-6BEC932561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594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12B3-479F-4105-95E9-28F891AA0BE2}" type="datetime1">
              <a:rPr lang="en-US" smtClean="0">
                <a:solidFill>
                  <a:srgbClr val="ACD433"/>
                </a:solidFill>
              </a:rPr>
              <a:pPr/>
              <a:t>6/23/2017</a:t>
            </a:fld>
            <a:endParaRPr lang="en-US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ACD433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BC82-3FCC-46C3-870B-6BEC932561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192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06F0D-4FBB-459A-9E49-785B2B905912}" type="datetime1">
              <a:rPr lang="en-US" smtClean="0">
                <a:solidFill>
                  <a:srgbClr val="ACD433"/>
                </a:solidFill>
              </a:rPr>
              <a:pPr/>
              <a:t>6/23/2017</a:t>
            </a:fld>
            <a:endParaRPr lang="en-US">
              <a:solidFill>
                <a:srgbClr val="ACD43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ACD43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BC82-3FCC-46C3-870B-6BEC932561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329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2D01-9F74-43EC-83D7-E6573F82A34C}" type="datetime1">
              <a:rPr lang="en-US" smtClean="0">
                <a:solidFill>
                  <a:srgbClr val="ACD433"/>
                </a:solidFill>
              </a:rPr>
              <a:pPr/>
              <a:t>6/23/2017</a:t>
            </a:fld>
            <a:endParaRPr lang="en-US">
              <a:solidFill>
                <a:srgbClr val="ACD43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ACD43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BC82-3FCC-46C3-870B-6BEC932561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7823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3952-6C62-4B7C-B421-2A33CE915175}" type="datetime1">
              <a:rPr lang="en-US" smtClean="0">
                <a:solidFill>
                  <a:srgbClr val="ACD433"/>
                </a:solidFill>
              </a:rPr>
              <a:pPr/>
              <a:t>6/23/2017</a:t>
            </a:fld>
            <a:endParaRPr lang="en-US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ACD43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BC82-3FCC-46C3-870B-6BEC932561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9766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8CAE1-8153-455F-977B-6B5FC0FEE6B6}" type="datetime1">
              <a:rPr lang="en-US" smtClean="0">
                <a:solidFill>
                  <a:srgbClr val="ACD433"/>
                </a:solidFill>
              </a:rPr>
              <a:pPr/>
              <a:t>6/23/2017</a:t>
            </a:fld>
            <a:endParaRPr lang="en-US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ACD433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BC82-3FCC-46C3-870B-6BEC932561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623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7325F-A43F-412F-8D84-8257E02826B9}" type="datetime1">
              <a:rPr lang="en-US" smtClean="0">
                <a:solidFill>
                  <a:srgbClr val="ACD433"/>
                </a:solidFill>
              </a:rPr>
              <a:pPr/>
              <a:t>6/23/2017</a:t>
            </a:fld>
            <a:endParaRPr lang="en-US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ACD43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BC82-3FCC-46C3-870B-6BEC932561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139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68005-3701-4313-B2B4-34E5F0340323}" type="datetime1">
              <a:rPr lang="en-US" smtClean="0">
                <a:solidFill>
                  <a:srgbClr val="ACD433"/>
                </a:solidFill>
              </a:rPr>
              <a:pPr/>
              <a:t>6/23/2017</a:t>
            </a:fld>
            <a:endParaRPr lang="en-US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ACD433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BC82-3FCC-46C3-870B-6BEC932561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471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67839-D8B9-4ACA-9C99-FFB60644C122}" type="datetime1">
              <a:rPr lang="en-US" smtClean="0">
                <a:solidFill>
                  <a:srgbClr val="ACD433"/>
                </a:solidFill>
              </a:rPr>
              <a:pPr/>
              <a:t>6/23/2017</a:t>
            </a:fld>
            <a:endParaRPr lang="en-US">
              <a:solidFill>
                <a:srgbClr val="ACD43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ACD43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BC82-3FCC-46C3-870B-6BEC932561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566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B0D6-6857-411D-828B-CE11B056E251}" type="datetime1">
              <a:rPr lang="en-US" smtClean="0">
                <a:solidFill>
                  <a:srgbClr val="ACD433"/>
                </a:solidFill>
              </a:rPr>
              <a:pPr/>
              <a:t>6/23/2017</a:t>
            </a:fld>
            <a:endParaRPr lang="en-US">
              <a:solidFill>
                <a:srgbClr val="ACD43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ACD43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BC82-3FCC-46C3-870B-6BEC932561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43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A4445-540A-42BF-9096-F447FEA6A161}" type="datetime1">
              <a:rPr lang="en-US" smtClean="0">
                <a:solidFill>
                  <a:srgbClr val="ACD433"/>
                </a:solidFill>
              </a:rPr>
              <a:pPr/>
              <a:t>6/23/2017</a:t>
            </a:fld>
            <a:endParaRPr lang="en-US">
              <a:solidFill>
                <a:srgbClr val="ACD43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ACD43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BC82-3FCC-46C3-870B-6BEC932561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26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99AC-C980-43E2-8F2E-2F7EFECA734D}" type="datetime1">
              <a:rPr lang="en-US" smtClean="0">
                <a:solidFill>
                  <a:srgbClr val="ACD433"/>
                </a:solidFill>
              </a:rPr>
              <a:pPr/>
              <a:t>6/23/2017</a:t>
            </a:fld>
            <a:endParaRPr lang="en-US">
              <a:solidFill>
                <a:srgbClr val="ACD43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ACD433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BC82-3FCC-46C3-870B-6BEC932561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677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6CE8D-77B5-42A2-80A0-1BEADD59AD80}" type="datetime1">
              <a:rPr lang="en-US" smtClean="0">
                <a:solidFill>
                  <a:srgbClr val="ACD433"/>
                </a:solidFill>
              </a:rPr>
              <a:pPr/>
              <a:t>6/23/2017</a:t>
            </a:fld>
            <a:endParaRPr lang="en-US">
              <a:solidFill>
                <a:srgbClr val="ACD43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ACD433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BC82-3FCC-46C3-870B-6BEC932561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39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B0CB1-C20C-4724-872F-878D9206A719}" type="datetime1">
              <a:rPr lang="en-US" smtClean="0">
                <a:solidFill>
                  <a:srgbClr val="ACD433"/>
                </a:solidFill>
              </a:rPr>
              <a:pPr/>
              <a:t>6/23/2017</a:t>
            </a:fld>
            <a:endParaRPr lang="en-US">
              <a:solidFill>
                <a:srgbClr val="ACD43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ACD433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EBC82-3FCC-46C3-870B-6BEC932561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082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9905E04C-55D0-470B-B2F5-D08FFF141527}" type="datetime1">
              <a:rPr lang="en-US" smtClean="0">
                <a:solidFill>
                  <a:srgbClr val="ACD433"/>
                </a:solidFill>
              </a:rPr>
              <a:pPr/>
              <a:t>6/23/2017</a:t>
            </a:fld>
            <a:endParaRPr lang="en-US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>
              <a:solidFill>
                <a:srgbClr val="ACD433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B9EEBC82-3FCC-46C3-870B-6BEC932561D2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253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Ken.mcmahon@ztransformationgroup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Ken.mcmahon@ztransformationgroup.co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4371" y="1945189"/>
            <a:ext cx="9314925" cy="2391262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</a:rPr>
            </a:br>
            <a: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</a:rPr>
              <a:t>z/Transformation Technology Group</a:t>
            </a:r>
            <a:br>
              <a:rPr lang="en-US" sz="2700" b="1" dirty="0">
                <a:solidFill>
                  <a:schemeClr val="bg1"/>
                </a:solidFill>
                <a:latin typeface="Calibri" panose="020F0502020204030204" pitchFamily="34" charset="0"/>
              </a:rPr>
            </a:br>
            <a:br>
              <a:rPr lang="en-US" sz="2700" b="1" dirty="0">
                <a:solidFill>
                  <a:schemeClr val="bg1"/>
                </a:solidFill>
                <a:latin typeface="Calibri" panose="020F0502020204030204" pitchFamily="34" charset="0"/>
              </a:rPr>
            </a:br>
            <a:r>
              <a:rPr lang="en-US" sz="6000" b="1" dirty="0">
                <a:solidFill>
                  <a:schemeClr val="bg1"/>
                </a:solidFill>
                <a:latin typeface="Calibri" panose="020F0502020204030204" pitchFamily="34" charset="0"/>
              </a:rPr>
              <a:t>Product Migration Considerations and Options for z/VSE Users!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AutoShape 2" descr="SolidPractice logo - Electronic Health Records"/>
          <p:cNvSpPr>
            <a:spLocks noChangeAspect="1" noChangeArrowheads="1"/>
          </p:cNvSpPr>
          <p:nvPr/>
        </p:nvSpPr>
        <p:spPr bwMode="auto">
          <a:xfrm>
            <a:off x="155574" y="-1143001"/>
            <a:ext cx="2987703" cy="298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8676" y="5538506"/>
            <a:ext cx="50609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</a:rPr>
              <a:t>Ken McMahon </a:t>
            </a:r>
          </a:p>
          <a:p>
            <a:r>
              <a:rPr lang="en-US" dirty="0">
                <a:solidFill>
                  <a:prstClr val="white"/>
                </a:solidFill>
              </a:rPr>
              <a:t>z/Transformation Technology Group, LLC</a:t>
            </a:r>
          </a:p>
          <a:p>
            <a:r>
              <a:rPr lang="en-US" dirty="0">
                <a:solidFill>
                  <a:prstClr val="white"/>
                </a:solidFill>
                <a:hlinkClick r:id="rId2"/>
              </a:rPr>
              <a:t>Ken.mcmahon@ztransformationgroup.com</a:t>
            </a:r>
            <a:endParaRPr lang="en-US" dirty="0">
              <a:solidFill>
                <a:prstClr val="white"/>
              </a:solidFill>
            </a:endParaRPr>
          </a:p>
          <a:p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1756" y="898633"/>
            <a:ext cx="2987299" cy="299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0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358" y="973668"/>
            <a:ext cx="11513483" cy="706964"/>
          </a:xfrm>
        </p:spPr>
        <p:txBody>
          <a:bodyPr/>
          <a:lstStyle/>
          <a:p>
            <a:pPr algn="ctr"/>
            <a:r>
              <a:rPr lang="en-US" sz="2800" dirty="0"/>
              <a:t>Who Should Develop the Plan???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ACD4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58" y="6391838"/>
            <a:ext cx="3086100" cy="533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87" y="2603500"/>
            <a:ext cx="11144297" cy="3416300"/>
          </a:xfrm>
        </p:spPr>
        <p:txBody>
          <a:bodyPr>
            <a:normAutofit/>
          </a:bodyPr>
          <a:lstStyle/>
          <a:p>
            <a:r>
              <a:rPr lang="en-US" dirty="0"/>
              <a:t>Develop an “In-House” Plan on Your Own</a:t>
            </a:r>
          </a:p>
          <a:p>
            <a:r>
              <a:rPr lang="en-US" dirty="0"/>
              <a:t>Utilize an Experienced Partner to Help You Develop the Plan</a:t>
            </a:r>
          </a:p>
          <a:p>
            <a:pPr lvl="1"/>
            <a:r>
              <a:rPr lang="en-US" dirty="0"/>
              <a:t>z/Transformation Technology Group Can Help If Needed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440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358" y="973668"/>
            <a:ext cx="11513483" cy="706964"/>
          </a:xfrm>
        </p:spPr>
        <p:txBody>
          <a:bodyPr/>
          <a:lstStyle/>
          <a:p>
            <a:pPr algn="ctr"/>
            <a:r>
              <a:rPr lang="en-US" sz="2800" dirty="0"/>
              <a:t>Phases in the Plan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ACD4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58" y="6391838"/>
            <a:ext cx="3086100" cy="533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87" y="2390987"/>
            <a:ext cx="11144297" cy="3921759"/>
          </a:xfrm>
        </p:spPr>
        <p:txBody>
          <a:bodyPr>
            <a:normAutofit/>
          </a:bodyPr>
          <a:lstStyle/>
          <a:p>
            <a:r>
              <a:rPr lang="en-US" dirty="0"/>
              <a:t>The First Phase in the Development of a Plan Is to Develop a “Before”, “During” and “After” Picture</a:t>
            </a:r>
          </a:p>
          <a:p>
            <a:pPr lvl="1"/>
            <a:r>
              <a:rPr lang="en-US" dirty="0"/>
              <a:t>Elements Include</a:t>
            </a:r>
          </a:p>
          <a:p>
            <a:pPr lvl="2"/>
            <a:r>
              <a:rPr lang="en-US" dirty="0"/>
              <a:t>Costs</a:t>
            </a:r>
          </a:p>
          <a:p>
            <a:pPr lvl="2"/>
            <a:r>
              <a:rPr lang="en-US" dirty="0"/>
              <a:t>Support</a:t>
            </a:r>
          </a:p>
          <a:p>
            <a:pPr lvl="2"/>
            <a:r>
              <a:rPr lang="en-US" dirty="0"/>
              <a:t>Impact of An Outage</a:t>
            </a:r>
          </a:p>
          <a:p>
            <a:pPr lvl="2"/>
            <a:r>
              <a:rPr lang="en-US" dirty="0"/>
              <a:t>Risks Associated During/With Each Stage</a:t>
            </a:r>
          </a:p>
          <a:p>
            <a:pPr lvl="1"/>
            <a:r>
              <a:rPr lang="en-US" dirty="0"/>
              <a:t>The Most Critical Part of This Phase Is the Development of the Actual Migration Plan</a:t>
            </a:r>
          </a:p>
          <a:p>
            <a:r>
              <a:rPr lang="en-US" dirty="0"/>
              <a:t>The Second Phase is the Business Analysis of Each Phase/Decision Making Process</a:t>
            </a:r>
          </a:p>
          <a:p>
            <a:r>
              <a:rPr lang="en-US" dirty="0"/>
              <a:t>The Third Phase is the Implementation of the Plan</a:t>
            </a:r>
          </a:p>
          <a:p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069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358" y="973668"/>
            <a:ext cx="11513483" cy="706964"/>
          </a:xfrm>
        </p:spPr>
        <p:txBody>
          <a:bodyPr/>
          <a:lstStyle/>
          <a:p>
            <a:pPr algn="ctr"/>
            <a:r>
              <a:rPr lang="en-US" sz="2800" dirty="0"/>
              <a:t>Developing the Three “Pictures” -- Current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ACD4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58" y="6391838"/>
            <a:ext cx="3086100" cy="533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87" y="2390987"/>
            <a:ext cx="11144297" cy="392175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Current  or “Before” Phase</a:t>
            </a:r>
          </a:p>
          <a:p>
            <a:pPr lvl="1"/>
            <a:r>
              <a:rPr lang="en-US" dirty="0"/>
              <a:t>Costs</a:t>
            </a:r>
          </a:p>
          <a:p>
            <a:pPr lvl="2"/>
            <a:r>
              <a:rPr lang="en-US" dirty="0"/>
              <a:t>Actual Product Costs Are the EASY Part of this Phase</a:t>
            </a:r>
          </a:p>
          <a:p>
            <a:pPr lvl="2"/>
            <a:r>
              <a:rPr lang="en-US" dirty="0"/>
              <a:t>BUT, What Are the Potential Costs IF Something “Bad” Happens?</a:t>
            </a:r>
          </a:p>
          <a:p>
            <a:pPr lvl="1"/>
            <a:r>
              <a:rPr lang="en-US" dirty="0"/>
              <a:t>Support</a:t>
            </a:r>
          </a:p>
          <a:p>
            <a:pPr lvl="2"/>
            <a:r>
              <a:rPr lang="en-US" dirty="0"/>
              <a:t>How Is Current Support Affecting Your Business?</a:t>
            </a:r>
          </a:p>
          <a:p>
            <a:pPr lvl="2"/>
            <a:r>
              <a:rPr lang="en-US" dirty="0"/>
              <a:t>Has There Been Cases of Proposed Product Enhancements that Have Been Delayed/Turned Down?</a:t>
            </a:r>
          </a:p>
          <a:p>
            <a:pPr lvl="1"/>
            <a:r>
              <a:rPr lang="en-US" dirty="0"/>
              <a:t>Impact of An Outage </a:t>
            </a:r>
          </a:p>
          <a:p>
            <a:pPr lvl="2"/>
            <a:r>
              <a:rPr lang="en-US" dirty="0"/>
              <a:t>IF When and Outage/Systems Impact Occurs Caused by the Product, What Is the Cost?</a:t>
            </a:r>
          </a:p>
          <a:p>
            <a:pPr lvl="2"/>
            <a:r>
              <a:rPr lang="en-US" dirty="0"/>
              <a:t>If the Outage/Systems Impact Goes on For a Prolonged Period, What Is the Impact?</a:t>
            </a:r>
          </a:p>
          <a:p>
            <a:pPr lvl="1"/>
            <a:r>
              <a:rPr lang="en-US" dirty="0"/>
              <a:t>What Are the Risks Associated with a Product/Company Simply Going Away</a:t>
            </a:r>
          </a:p>
          <a:p>
            <a:pPr lvl="2"/>
            <a:r>
              <a:rPr lang="en-US" dirty="0"/>
              <a:t>What Happens IF the Vendor Goes Away Unexpectedly, What is the Impact on Your Daily Operations?</a:t>
            </a:r>
          </a:p>
          <a:p>
            <a:pPr lvl="2"/>
            <a:r>
              <a:rPr lang="en-US" dirty="0"/>
              <a:t>Is the Application CRITICAL to Your Companies Day-to-Day Operations?</a:t>
            </a:r>
            <a:br>
              <a:rPr lang="en-US" dirty="0"/>
            </a:br>
            <a:endParaRPr lang="en-US" dirty="0"/>
          </a:p>
          <a:p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331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358" y="973668"/>
            <a:ext cx="11513483" cy="706964"/>
          </a:xfrm>
        </p:spPr>
        <p:txBody>
          <a:bodyPr/>
          <a:lstStyle/>
          <a:p>
            <a:pPr algn="ctr"/>
            <a:r>
              <a:rPr lang="en-US" sz="2800" dirty="0"/>
              <a:t>Developing the Three “Pictures” -- Migration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ACD4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58" y="6391838"/>
            <a:ext cx="3086100" cy="533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87" y="2390987"/>
            <a:ext cx="11144297" cy="3921759"/>
          </a:xfrm>
        </p:spPr>
        <p:txBody>
          <a:bodyPr>
            <a:normAutofit/>
          </a:bodyPr>
          <a:lstStyle/>
          <a:p>
            <a:r>
              <a:rPr lang="en-US" dirty="0"/>
              <a:t>The Migration or “During” Phase</a:t>
            </a:r>
          </a:p>
          <a:p>
            <a:pPr lvl="1"/>
            <a:r>
              <a:rPr lang="en-US" dirty="0"/>
              <a:t>Costs</a:t>
            </a:r>
          </a:p>
          <a:p>
            <a:pPr lvl="2"/>
            <a:r>
              <a:rPr lang="en-US" dirty="0"/>
              <a:t>How Much Are the Products Going to Cost? </a:t>
            </a:r>
          </a:p>
          <a:p>
            <a:pPr lvl="2"/>
            <a:r>
              <a:rPr lang="en-US" dirty="0"/>
              <a:t>Will You Need to Pay for BOTH Sets of Licenses?  </a:t>
            </a:r>
          </a:p>
          <a:p>
            <a:pPr lvl="1"/>
            <a:r>
              <a:rPr lang="en-US" dirty="0"/>
              <a:t>Impact of the Migration</a:t>
            </a:r>
          </a:p>
          <a:p>
            <a:pPr lvl="2"/>
            <a:r>
              <a:rPr lang="en-US" dirty="0"/>
              <a:t>How Complex is the Migration?  </a:t>
            </a:r>
          </a:p>
          <a:p>
            <a:pPr lvl="2"/>
            <a:r>
              <a:rPr lang="en-US" dirty="0"/>
              <a:t>How Many Projected Total Hours (Your Staff, the Migration Partner Staff)</a:t>
            </a:r>
          </a:p>
          <a:p>
            <a:pPr lvl="2"/>
            <a:r>
              <a:rPr lang="en-US" dirty="0"/>
              <a:t>Does Your System Have the Capacity to Run in Parallel OR Is There Another Option?</a:t>
            </a:r>
          </a:p>
          <a:p>
            <a:pPr lvl="1"/>
            <a:r>
              <a:rPr lang="en-US" dirty="0"/>
              <a:t>What Are the Risks Associated with the Migration</a:t>
            </a:r>
          </a:p>
          <a:p>
            <a:pPr lvl="2"/>
            <a:r>
              <a:rPr lang="en-US" dirty="0"/>
              <a:t>What is the Likelihood of Success within the Timeframe?</a:t>
            </a:r>
          </a:p>
          <a:p>
            <a:pPr lvl="2"/>
            <a:r>
              <a:rPr lang="en-US" dirty="0"/>
              <a:t>What is the Impact of the Migration Takes Longer than Expected?</a:t>
            </a:r>
          </a:p>
          <a:p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241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358" y="973668"/>
            <a:ext cx="11513483" cy="706964"/>
          </a:xfrm>
        </p:spPr>
        <p:txBody>
          <a:bodyPr/>
          <a:lstStyle/>
          <a:p>
            <a:pPr algn="ctr"/>
            <a:r>
              <a:rPr lang="en-US" sz="2800" dirty="0"/>
              <a:t>Developing the Three “Pictures” – New Environment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ACD4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58" y="6391838"/>
            <a:ext cx="3086100" cy="533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87" y="2390987"/>
            <a:ext cx="11144297" cy="392175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New Environment or “After” Phase</a:t>
            </a:r>
          </a:p>
          <a:p>
            <a:pPr lvl="1"/>
            <a:r>
              <a:rPr lang="en-US" dirty="0"/>
              <a:t>Costs</a:t>
            </a:r>
          </a:p>
          <a:p>
            <a:pPr lvl="2"/>
            <a:r>
              <a:rPr lang="en-US" dirty="0"/>
              <a:t>How Much Are the Products Going to Cost? </a:t>
            </a:r>
          </a:p>
          <a:p>
            <a:pPr lvl="1"/>
            <a:r>
              <a:rPr lang="en-US" dirty="0"/>
              <a:t>Support</a:t>
            </a:r>
          </a:p>
          <a:p>
            <a:pPr lvl="2"/>
            <a:r>
              <a:rPr lang="en-US" dirty="0"/>
              <a:t>How Will Projected Support (Based on Independent Vendor Information) Affect Your Business?</a:t>
            </a:r>
          </a:p>
          <a:p>
            <a:pPr lvl="2"/>
            <a:r>
              <a:rPr lang="en-US" dirty="0"/>
              <a:t>Is There New Functionality that Will Benefit the Organization</a:t>
            </a:r>
          </a:p>
          <a:p>
            <a:pPr lvl="1"/>
            <a:r>
              <a:rPr lang="en-US" dirty="0"/>
              <a:t>Impact of An Outage </a:t>
            </a:r>
          </a:p>
          <a:p>
            <a:pPr lvl="2"/>
            <a:r>
              <a:rPr lang="en-US" dirty="0"/>
              <a:t>Do customer Experiences Indicate More or Less Outages</a:t>
            </a:r>
          </a:p>
          <a:p>
            <a:pPr lvl="2"/>
            <a:r>
              <a:rPr lang="en-US" dirty="0"/>
              <a:t>Apply this Information to the Impacts Generated in the Current Phase</a:t>
            </a:r>
          </a:p>
          <a:p>
            <a:pPr lvl="1"/>
            <a:r>
              <a:rPr lang="en-US" dirty="0"/>
              <a:t>What Is the Impact of Mitigating the Risk of a Product or Vendor Leaving the </a:t>
            </a:r>
            <a:r>
              <a:rPr lang="en-US" dirty="0" err="1"/>
              <a:t>Platforrm</a:t>
            </a:r>
            <a:r>
              <a:rPr lang="en-US" dirty="0"/>
              <a:t>?</a:t>
            </a:r>
          </a:p>
          <a:p>
            <a:pPr lvl="2"/>
            <a:r>
              <a:rPr lang="en-US" dirty="0"/>
              <a:t>What is Stability and Peace of Mind Worth?</a:t>
            </a:r>
            <a:br>
              <a:rPr lang="en-US" dirty="0"/>
            </a:br>
            <a:endParaRPr lang="en-US" dirty="0"/>
          </a:p>
          <a:p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7499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358" y="973668"/>
            <a:ext cx="11513483" cy="706964"/>
          </a:xfrm>
        </p:spPr>
        <p:txBody>
          <a:bodyPr/>
          <a:lstStyle/>
          <a:p>
            <a:pPr algn="ctr"/>
            <a:r>
              <a:rPr lang="en-US" sz="2800" dirty="0"/>
              <a:t>Business Analysis/Decision Making Phase in the Plan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ACD4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58" y="6391838"/>
            <a:ext cx="3086100" cy="533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87" y="2390987"/>
            <a:ext cx="11144297" cy="3921759"/>
          </a:xfrm>
        </p:spPr>
        <p:txBody>
          <a:bodyPr>
            <a:normAutofit/>
          </a:bodyPr>
          <a:lstStyle/>
          <a:p>
            <a:r>
              <a:rPr lang="en-US" dirty="0"/>
              <a:t>Once the Data Is Generated for the Three Phases of the Plan, The Analysis Can Begin</a:t>
            </a:r>
          </a:p>
          <a:p>
            <a:pPr lvl="1"/>
            <a:r>
              <a:rPr lang="en-US" dirty="0"/>
              <a:t>How Likely Is It that a Product or Vendor Will No Longer Be Viable on the Platform?</a:t>
            </a:r>
          </a:p>
          <a:p>
            <a:pPr lvl="1"/>
            <a:r>
              <a:rPr lang="en-US" dirty="0"/>
              <a:t>Does the Risk of Staying with a Product or a Vendor Overshadow the Risk of Making a change?</a:t>
            </a:r>
          </a:p>
          <a:p>
            <a:pPr lvl="1"/>
            <a:r>
              <a:rPr lang="en-US" dirty="0"/>
              <a:t>Do the Costs of the Actual Migration Override the Risks of Staying with the Current Vendor?</a:t>
            </a:r>
          </a:p>
          <a:p>
            <a:pPr lvl="1"/>
            <a:r>
              <a:rPr lang="en-US" dirty="0"/>
              <a:t>What Are the Actual Costs in Terms of Resources and Finances Associated with a Migration?</a:t>
            </a:r>
          </a:p>
          <a:p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2317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358" y="973668"/>
            <a:ext cx="11513483" cy="706964"/>
          </a:xfrm>
        </p:spPr>
        <p:txBody>
          <a:bodyPr/>
          <a:lstStyle/>
          <a:p>
            <a:pPr algn="ctr"/>
            <a:r>
              <a:rPr lang="en-US" sz="2800" dirty="0"/>
              <a:t>The Implementation Phase in the Plan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ACD4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58" y="6391838"/>
            <a:ext cx="3086100" cy="533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87" y="2390987"/>
            <a:ext cx="11144297" cy="3921759"/>
          </a:xfrm>
        </p:spPr>
        <p:txBody>
          <a:bodyPr>
            <a:normAutofit/>
          </a:bodyPr>
          <a:lstStyle/>
          <a:p>
            <a:r>
              <a:rPr lang="en-US" dirty="0"/>
              <a:t>Assuming the Plan Has Been Well-Developed, the ONLY Phase Remaining is the Implementation of the Plan</a:t>
            </a:r>
          </a:p>
          <a:p>
            <a:pPr lvl="1"/>
            <a:r>
              <a:rPr lang="en-US" dirty="0"/>
              <a:t>This is the Phase that Is Potentially the Most Costly!</a:t>
            </a:r>
          </a:p>
          <a:p>
            <a:pPr lvl="1"/>
            <a:r>
              <a:rPr lang="en-US" dirty="0"/>
              <a:t>This is the Phase Where Failures Can Occur</a:t>
            </a:r>
          </a:p>
          <a:p>
            <a:r>
              <a:rPr lang="en-US" dirty="0"/>
              <a:t>Before Embarking on the Implementation of the Migration, Get All “Ducks in a Row”</a:t>
            </a:r>
          </a:p>
          <a:p>
            <a:pPr lvl="1"/>
            <a:r>
              <a:rPr lang="en-US" dirty="0"/>
              <a:t>Make Sure License Agreements Allow for the Implementation Phase</a:t>
            </a:r>
          </a:p>
          <a:p>
            <a:pPr lvl="1"/>
            <a:r>
              <a:rPr lang="en-US" dirty="0"/>
              <a:t>Ensure that Your Staff is Available as Necessary</a:t>
            </a:r>
          </a:p>
          <a:p>
            <a:pPr lvl="1"/>
            <a:r>
              <a:rPr lang="en-US" dirty="0"/>
              <a:t>Ensure that the Migration Partner Staff is Available and Ready During YOUR Timeframe</a:t>
            </a:r>
          </a:p>
          <a:p>
            <a:pPr lvl="1"/>
            <a:r>
              <a:rPr lang="en-US" dirty="0"/>
              <a:t>Make Sure that ALL PARTIES Have Signed off on the Implementation Plan</a:t>
            </a:r>
          </a:p>
          <a:p>
            <a:r>
              <a:rPr lang="en-US" dirty="0"/>
              <a:t>Once All of the Above is Set, the Implementation of the Migration Plan is Ready to Go!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1530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358" y="973668"/>
            <a:ext cx="11513483" cy="706964"/>
          </a:xfrm>
        </p:spPr>
        <p:txBody>
          <a:bodyPr/>
          <a:lstStyle/>
          <a:p>
            <a:pPr algn="ctr"/>
            <a:r>
              <a:rPr lang="en-US" sz="2800" dirty="0"/>
              <a:t>Plans are GREAT, BUT…. 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ACD4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58" y="6391838"/>
            <a:ext cx="3086100" cy="533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359" y="2343573"/>
            <a:ext cx="11381326" cy="4048265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WE SIMPLY DON’T HAVE THE RESOURCES!!!</a:t>
            </a:r>
          </a:p>
          <a:p>
            <a:pPr lvl="1"/>
            <a:r>
              <a:rPr lang="en-US" dirty="0"/>
              <a:t>In Many Cases, z/Transformation Technology Group Can Provide the Resources Bundled with the Software</a:t>
            </a:r>
          </a:p>
          <a:p>
            <a:pPr lvl="1"/>
            <a:r>
              <a:rPr lang="en-US" dirty="0">
                <a:hlinkClick r:id="rId3"/>
              </a:rPr>
              <a:t>Ken.mcmahon@ztransformationgroup.com</a:t>
            </a:r>
            <a:endParaRPr lang="en-US" dirty="0"/>
          </a:p>
          <a:p>
            <a:r>
              <a:rPr lang="en-US" dirty="0"/>
              <a:t>Management Will NEVER Allow Us to Migrate, We Are Moving off of the Mainframe….SOOOOON!</a:t>
            </a:r>
          </a:p>
          <a:p>
            <a:pPr lvl="1"/>
            <a:r>
              <a:rPr lang="en-US" dirty="0"/>
              <a:t>Depending Where You Are in the Migration Process, the Migration Could be YEARS Away!</a:t>
            </a:r>
          </a:p>
          <a:p>
            <a:pPr lvl="1"/>
            <a:r>
              <a:rPr lang="en-US" dirty="0"/>
              <a:t>By Evaluating the Impact on Your Company IF Support for the Product Goes Away or Virtually Goes Away Can…</a:t>
            </a:r>
          </a:p>
          <a:p>
            <a:pPr lvl="2"/>
            <a:r>
              <a:rPr lang="en-US" dirty="0"/>
              <a:t>Provide Management with a True Financial Picture Associated with NOT Migrating!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1844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358" y="973668"/>
            <a:ext cx="11513483" cy="706964"/>
          </a:xfrm>
        </p:spPr>
        <p:txBody>
          <a:bodyPr/>
          <a:lstStyle/>
          <a:p>
            <a:pPr algn="ctr"/>
            <a:r>
              <a:rPr lang="en-US" sz="2800" dirty="0"/>
              <a:t>Well, We Have A Vendor or Two We Would Like </a:t>
            </a:r>
            <a:br>
              <a:rPr lang="en-US" sz="2800" dirty="0"/>
            </a:br>
            <a:r>
              <a:rPr lang="en-US" sz="2800" dirty="0"/>
              <a:t>to Drop, What are Our Options?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ACD4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58" y="6391838"/>
            <a:ext cx="3086100" cy="533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3" y="2603500"/>
            <a:ext cx="10754731" cy="3416300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If You Identify a Product or Vendor, We Can Provide You with One or More Alternatives</a:t>
            </a:r>
          </a:p>
          <a:p>
            <a:pPr lvl="1"/>
            <a:r>
              <a:rPr lang="en-US" dirty="0"/>
              <a:t>Ken.mcmahon@ztransformationgroup.com</a:t>
            </a:r>
          </a:p>
          <a:p>
            <a:pPr lvl="2"/>
            <a:endParaRPr lang="en-US" dirty="0"/>
          </a:p>
        </p:txBody>
      </p:sp>
      <p:pic>
        <p:nvPicPr>
          <p:cNvPr id="6" name="Picture 2" descr="http://st.depositphotos.com/1006463/2106/i/950/depositphotos_21063017-3d-man-businessman-and-a-big-question-mark-on-white.jpg">
            <a:extLst>
              <a:ext uri="{FF2B5EF4-FFF2-40B4-BE49-F238E27FC236}">
                <a16:creationId xmlns:a16="http://schemas.microsoft.com/office/drawing/2014/main" id="{E759C8B7-058D-4D6B-98A6-76E79A08ED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811" y="2498054"/>
            <a:ext cx="1900563" cy="190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3078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358" y="973668"/>
            <a:ext cx="11513483" cy="706964"/>
          </a:xfrm>
        </p:spPr>
        <p:txBody>
          <a:bodyPr/>
          <a:lstStyle/>
          <a:p>
            <a:pPr algn="ctr"/>
            <a:r>
              <a:rPr lang="en-US" sz="2400" dirty="0"/>
              <a:t>Thank You for Attending!!!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ACD4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58" y="6391838"/>
            <a:ext cx="3086100" cy="533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645E165-184D-46A3-9D88-A15DE5BA61C4}"/>
              </a:ext>
            </a:extLst>
          </p:cNvPr>
          <p:cNvSpPr/>
          <p:nvPr/>
        </p:nvSpPr>
        <p:spPr>
          <a:xfrm>
            <a:off x="1495647" y="2903215"/>
            <a:ext cx="9051851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spcBef>
                <a:spcPts val="1000"/>
              </a:spcBef>
              <a:buClr>
                <a:srgbClr val="ACD433"/>
              </a:buClr>
              <a:buSzPct val="80000"/>
            </a:pP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Thank You!!!!!!!!!!!!!!!!!!!!!!!!!!!!!!!!!!!!</a:t>
            </a:r>
          </a:p>
          <a:p>
            <a:pPr lvl="0" algn="ctr" defTabSz="457200">
              <a:spcBef>
                <a:spcPts val="1000"/>
              </a:spcBef>
              <a:buClr>
                <a:srgbClr val="ACD433"/>
              </a:buClr>
              <a:buSzPct val="80000"/>
            </a:pP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Enjoy Columbus, OH and </a:t>
            </a:r>
          </a:p>
          <a:p>
            <a:pPr lvl="0" algn="ctr" defTabSz="457200">
              <a:spcBef>
                <a:spcPts val="1000"/>
              </a:spcBef>
              <a:buClr>
                <a:srgbClr val="ACD433"/>
              </a:buClr>
              <a:buSzPct val="80000"/>
            </a:pP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The Ohio State University</a:t>
            </a:r>
          </a:p>
          <a:p>
            <a:pPr lvl="0" algn="ctr" defTabSz="457200">
              <a:spcBef>
                <a:spcPts val="1000"/>
              </a:spcBef>
              <a:buClr>
                <a:srgbClr val="ACD433"/>
              </a:buClr>
              <a:buSzPct val="80000"/>
            </a:pPr>
            <a:r>
              <a:rPr lang="en-US" sz="4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GO BUCKS!!!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69276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358" y="973668"/>
            <a:ext cx="11513483" cy="706964"/>
          </a:xfrm>
        </p:spPr>
        <p:txBody>
          <a:bodyPr/>
          <a:lstStyle/>
          <a:p>
            <a:pPr algn="ctr"/>
            <a:r>
              <a:rPr lang="en-US" sz="2800" dirty="0"/>
              <a:t>Concerned About the Longevity of One of Your z/VSE Vendors?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ACD4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58" y="6391838"/>
            <a:ext cx="3086100" cy="533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5163" y="2603500"/>
            <a:ext cx="11036595" cy="3416300"/>
          </a:xfrm>
        </p:spPr>
        <p:txBody>
          <a:bodyPr>
            <a:normAutofit/>
          </a:bodyPr>
          <a:lstStyle/>
          <a:p>
            <a:r>
              <a:rPr lang="en-US" dirty="0"/>
              <a:t>As the z/VSE Customer Base has Experienced a Slowly Shrinking Base in Recent Years</a:t>
            </a:r>
          </a:p>
          <a:p>
            <a:pPr lvl="1"/>
            <a:r>
              <a:rPr lang="en-US" dirty="0"/>
              <a:t>Some Vendors Have Completely Left the Platform</a:t>
            </a:r>
          </a:p>
          <a:p>
            <a:pPr lvl="1"/>
            <a:r>
              <a:rPr lang="en-US" dirty="0"/>
              <a:t>Some Vendors Have Experienced Significant Financial Challenges Due to a Shrinking Customer Base</a:t>
            </a:r>
          </a:p>
          <a:p>
            <a:pPr lvl="1"/>
            <a:r>
              <a:rPr lang="en-US" dirty="0"/>
              <a:t>Even IBM Has Dropped Support for a Couple Products on the Platform</a:t>
            </a:r>
          </a:p>
          <a:p>
            <a:pPr lvl="1"/>
            <a:r>
              <a:rPr lang="en-US" dirty="0"/>
              <a:t>Some Vendors Have Remained Strong in this Environment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438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358" y="973668"/>
            <a:ext cx="11513483" cy="706964"/>
          </a:xfrm>
        </p:spPr>
        <p:txBody>
          <a:bodyPr/>
          <a:lstStyle/>
          <a:p>
            <a:pPr algn="ctr"/>
            <a:r>
              <a:rPr lang="en-US" sz="2800" dirty="0"/>
              <a:t>Vendors Have Been Making Changes in Order to</a:t>
            </a:r>
            <a:br>
              <a:rPr lang="en-US" sz="2800" dirty="0"/>
            </a:br>
            <a:r>
              <a:rPr lang="en-US" sz="2800" dirty="0"/>
              <a:t>Survive as Revenue Numbers Decrease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ACD4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58" y="6391838"/>
            <a:ext cx="3086100" cy="533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5163" y="2603500"/>
            <a:ext cx="11036595" cy="3416300"/>
          </a:xfrm>
        </p:spPr>
        <p:txBody>
          <a:bodyPr>
            <a:normAutofit/>
          </a:bodyPr>
          <a:lstStyle/>
          <a:p>
            <a:r>
              <a:rPr lang="en-US" dirty="0"/>
              <a:t>Development of New Products Has Significantly Slowed</a:t>
            </a:r>
          </a:p>
          <a:p>
            <a:r>
              <a:rPr lang="en-US" dirty="0"/>
              <a:t>Development of New Functionality Has Significantly Slowed</a:t>
            </a:r>
          </a:p>
          <a:p>
            <a:r>
              <a:rPr lang="en-US" dirty="0"/>
              <a:t>Support for Products in MANY Cases Is Significantly Weaker than in Past Years</a:t>
            </a:r>
          </a:p>
          <a:p>
            <a:r>
              <a:rPr lang="en-US" dirty="0"/>
              <a:t>Financial Challenges of Some Vendors Has Been Well Publicized in the Press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885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358" y="973668"/>
            <a:ext cx="11513483" cy="706964"/>
          </a:xfrm>
        </p:spPr>
        <p:txBody>
          <a:bodyPr/>
          <a:lstStyle/>
          <a:p>
            <a:pPr algn="ctr"/>
            <a:r>
              <a:rPr lang="en-US" sz="2800" dirty="0"/>
              <a:t>I Know About Support Challenges and Financial</a:t>
            </a:r>
            <a:br>
              <a:rPr lang="en-US" sz="2800" dirty="0"/>
            </a:br>
            <a:r>
              <a:rPr lang="en-US" sz="2800" dirty="0"/>
              <a:t>Challenges…..BUT….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ACD4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58" y="6391838"/>
            <a:ext cx="3086100" cy="533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3" y="2603500"/>
            <a:ext cx="10754731" cy="3416300"/>
          </a:xfrm>
        </p:spPr>
        <p:txBody>
          <a:bodyPr>
            <a:normAutofit/>
          </a:bodyPr>
          <a:lstStyle/>
          <a:p>
            <a:r>
              <a:rPr lang="en-US" dirty="0"/>
              <a:t>I Have Been Hearing About Vendor Financial Challenges on this Platform for Years….</a:t>
            </a:r>
          </a:p>
          <a:p>
            <a:r>
              <a:rPr lang="en-US" dirty="0"/>
              <a:t>I Have Noticed Customer Support Getting Worse and Worst for Years…</a:t>
            </a:r>
          </a:p>
          <a:p>
            <a:r>
              <a:rPr lang="en-US" dirty="0"/>
              <a:t>Lately, I Have Been Reading About Some Potentially Major Impact of One or Two of OUR Vendors….</a:t>
            </a:r>
          </a:p>
          <a:p>
            <a:r>
              <a:rPr lang="en-US" dirty="0"/>
              <a:t>BUT……….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560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358" y="973668"/>
            <a:ext cx="11513483" cy="706964"/>
          </a:xfrm>
        </p:spPr>
        <p:txBody>
          <a:bodyPr/>
          <a:lstStyle/>
          <a:p>
            <a:pPr algn="ctr"/>
            <a:r>
              <a:rPr lang="en-US" sz="2800" dirty="0"/>
              <a:t>BUT… You Don’t Understand…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ACD4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58" y="6391838"/>
            <a:ext cx="3086100" cy="533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3" y="2603500"/>
            <a:ext cx="10754731" cy="3416300"/>
          </a:xfrm>
        </p:spPr>
        <p:txBody>
          <a:bodyPr>
            <a:normAutofit/>
          </a:bodyPr>
          <a:lstStyle/>
          <a:p>
            <a:r>
              <a:rPr lang="en-US" dirty="0"/>
              <a:t>Migrating to Another Vendor Carries Risk</a:t>
            </a:r>
          </a:p>
          <a:p>
            <a:r>
              <a:rPr lang="en-US" dirty="0"/>
              <a:t>Migrating to Another Vendor Is Very Time Consuming</a:t>
            </a:r>
          </a:p>
          <a:p>
            <a:r>
              <a:rPr lang="en-US" dirty="0"/>
              <a:t>I Am BURIED with My Current Workload and Have NO TIME to Do a Migration</a:t>
            </a:r>
          </a:p>
          <a:p>
            <a:r>
              <a:rPr lang="en-US" dirty="0"/>
              <a:t>Migrating to Another Vendor Is NOT Something My Company Wants to Consider</a:t>
            </a:r>
          </a:p>
          <a:p>
            <a:r>
              <a:rPr lang="en-US" dirty="0"/>
              <a:t>My Company Is Planning to Migrate Off of the Platform Within Five Years (OR Pick a Number of Years) and Don’t Want to Make ANY Changes to the System</a:t>
            </a:r>
          </a:p>
          <a:p>
            <a:r>
              <a:rPr lang="en-US" dirty="0"/>
              <a:t>Perhaps ALL of the Above is True, BUT…….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528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358" y="973668"/>
            <a:ext cx="11513483" cy="706964"/>
          </a:xfrm>
        </p:spPr>
        <p:txBody>
          <a:bodyPr/>
          <a:lstStyle/>
          <a:p>
            <a:pPr algn="ctr"/>
            <a:r>
              <a:rPr lang="en-US" sz="2800" dirty="0"/>
              <a:t>BUT… What Happens IF…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ACD4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58" y="6391838"/>
            <a:ext cx="3086100" cy="533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953" y="2603500"/>
            <a:ext cx="11271731" cy="3416300"/>
          </a:xfrm>
        </p:spPr>
        <p:txBody>
          <a:bodyPr>
            <a:normAutofit/>
          </a:bodyPr>
          <a:lstStyle/>
          <a:p>
            <a:r>
              <a:rPr lang="en-US" dirty="0"/>
              <a:t>A Vendor’s Support Approaches “Completely Non-Responsive” Other Than “Delay Tactics”</a:t>
            </a:r>
          </a:p>
          <a:p>
            <a:pPr lvl="1"/>
            <a:r>
              <a:rPr lang="en-US" dirty="0"/>
              <a:t>Customers Get Updates WITHOUT Solutions to Problems for Extended Periods of Time</a:t>
            </a:r>
          </a:p>
          <a:p>
            <a:pPr lvl="1"/>
            <a:r>
              <a:rPr lang="en-US" dirty="0"/>
              <a:t>Customers Requested to Provide More and More “Data”, But NO Solutions are Provided</a:t>
            </a:r>
          </a:p>
          <a:p>
            <a:r>
              <a:rPr lang="en-US" dirty="0"/>
              <a:t>A Vendor Is on the Brink of Financial Failure and Goes “Belly Up” with NO ADVANCED WARNING!</a:t>
            </a:r>
          </a:p>
          <a:p>
            <a:pPr lvl="1"/>
            <a:r>
              <a:rPr lang="en-US" dirty="0"/>
              <a:t>Frequently, When Companies Close Their Doors, Employees Are Behind on Payroll, BUT Continue Working</a:t>
            </a:r>
          </a:p>
          <a:p>
            <a:pPr lvl="1"/>
            <a:r>
              <a:rPr lang="en-US" dirty="0"/>
              <a:t>Frequently, When Companies Close Their Doors, They Are Forced to Do So with Little to NO Advanced Warning</a:t>
            </a:r>
          </a:p>
          <a:p>
            <a:r>
              <a:rPr lang="en-US" dirty="0"/>
              <a:t>OH MY!!!  Say it </a:t>
            </a:r>
            <a:r>
              <a:rPr lang="en-US" dirty="0" err="1"/>
              <a:t>ain’t</a:t>
            </a:r>
            <a:r>
              <a:rPr lang="en-US" dirty="0"/>
              <a:t> so, Joe!  MAYBE, We Should at least CONSIDER Making a Move for SOME of Our z/VSE Products – BUT, HOW….Management……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027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358" y="973668"/>
            <a:ext cx="11513483" cy="706964"/>
          </a:xfrm>
        </p:spPr>
        <p:txBody>
          <a:bodyPr/>
          <a:lstStyle/>
          <a:p>
            <a:pPr algn="ctr"/>
            <a:r>
              <a:rPr lang="en-US" sz="2800" dirty="0"/>
              <a:t>Is Scared to Death of the “C” Word!!!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ACD4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58" y="6391838"/>
            <a:ext cx="3086100" cy="533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3" y="2603500"/>
            <a:ext cx="10754731" cy="3416300"/>
          </a:xfrm>
        </p:spPr>
        <p:txBody>
          <a:bodyPr>
            <a:normAutofit/>
          </a:bodyPr>
          <a:lstStyle/>
          <a:p>
            <a:r>
              <a:rPr lang="en-US" dirty="0"/>
              <a:t>First of All, Let’s NEVER Use the “C” Word!!!</a:t>
            </a:r>
          </a:p>
          <a:p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53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358" y="973668"/>
            <a:ext cx="11513483" cy="706964"/>
          </a:xfrm>
        </p:spPr>
        <p:txBody>
          <a:bodyPr/>
          <a:lstStyle/>
          <a:p>
            <a:pPr algn="ctr"/>
            <a:r>
              <a:rPr lang="en-US" sz="2800" dirty="0"/>
              <a:t>What “C” Word???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ACD4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58" y="6391838"/>
            <a:ext cx="3086100" cy="533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3" y="2603500"/>
            <a:ext cx="10754731" cy="3416300"/>
          </a:xfrm>
        </p:spPr>
        <p:txBody>
          <a:bodyPr>
            <a:normAutofit/>
          </a:bodyPr>
          <a:lstStyle/>
          <a:p>
            <a:r>
              <a:rPr lang="en-US" dirty="0"/>
              <a:t>In this Case, the “C” Word is “CONVERSION”</a:t>
            </a:r>
          </a:p>
          <a:p>
            <a:r>
              <a:rPr lang="en-US" dirty="0"/>
              <a:t>Let’s Use the Word “MIGRATION” Instead….</a:t>
            </a:r>
          </a:p>
          <a:p>
            <a:pPr lvl="1"/>
            <a:r>
              <a:rPr lang="en-US" dirty="0"/>
              <a:t>In Nearly All Cases, the Change Is More of a MIGRATION than a CONVERSION</a:t>
            </a:r>
          </a:p>
          <a:p>
            <a:pPr lvl="1"/>
            <a:r>
              <a:rPr lang="en-US" dirty="0"/>
              <a:t>In Nearly All Cases, the FUNCTIONALITY Is Significantly Similar</a:t>
            </a:r>
          </a:p>
          <a:p>
            <a:pPr lvl="1"/>
            <a:r>
              <a:rPr lang="en-US" dirty="0"/>
              <a:t>In Nearly All Cases, the User Experience Is Very Similar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177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358" y="973668"/>
            <a:ext cx="11513483" cy="706964"/>
          </a:xfrm>
        </p:spPr>
        <p:txBody>
          <a:bodyPr/>
          <a:lstStyle/>
          <a:p>
            <a:pPr algn="ctr"/>
            <a:r>
              <a:rPr lang="en-US" sz="2800" dirty="0"/>
              <a:t>Migration Seems to Be Much More Palatable, So…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ACD4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58" y="6391838"/>
            <a:ext cx="3086100" cy="533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87" y="2603500"/>
            <a:ext cx="11144297" cy="3416300"/>
          </a:xfrm>
        </p:spPr>
        <p:txBody>
          <a:bodyPr>
            <a:normAutofit/>
          </a:bodyPr>
          <a:lstStyle/>
          <a:p>
            <a:r>
              <a:rPr lang="en-US" dirty="0"/>
              <a:t>Migration Still Requires a Detailed Plan…Even If PRICE Is NOT the Primary Reason for the Change</a:t>
            </a:r>
          </a:p>
          <a:p>
            <a:pPr lvl="1"/>
            <a:r>
              <a:rPr lang="en-US" dirty="0"/>
              <a:t>IF You Are Concerned about Vendor Longevity, PRICE Is LESS IMPORTANT</a:t>
            </a:r>
          </a:p>
          <a:p>
            <a:pPr lvl="1"/>
            <a:r>
              <a:rPr lang="en-US" dirty="0"/>
              <a:t>IF You Are Concerned about QUALITY of SUPPORT, PRICE Is LESS IMPORTANT</a:t>
            </a:r>
          </a:p>
          <a:p>
            <a:pPr lvl="1"/>
            <a:r>
              <a:rPr lang="en-US" dirty="0"/>
              <a:t>If You Are Concerned about SECURITY, PRICE Is LESS IMPORTANT</a:t>
            </a:r>
          </a:p>
          <a:p>
            <a:pPr lvl="1"/>
            <a:r>
              <a:rPr lang="en-US" dirty="0"/>
              <a:t>Ah, Yes, But Management Is ALWAYS CONCERNED ABOUT PRICE!!!</a:t>
            </a:r>
          </a:p>
          <a:p>
            <a:pPr lvl="2"/>
            <a:r>
              <a:rPr lang="en-US" dirty="0"/>
              <a:t>Just Because PRICE is LESS Important, Does NOT Mean You Have NO LEVERAGE!</a:t>
            </a:r>
          </a:p>
          <a:p>
            <a:pPr lvl="2"/>
            <a:endParaRPr lang="en-US" dirty="0"/>
          </a:p>
          <a:p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7219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5187</TotalTime>
  <Words>1435</Words>
  <Application>Microsoft Office PowerPoint</Application>
  <PresentationFormat>Widescreen</PresentationFormat>
  <Paragraphs>147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Century Gothic</vt:lpstr>
      <vt:lpstr>Times New Roman</vt:lpstr>
      <vt:lpstr>Verdana</vt:lpstr>
      <vt:lpstr>Wingdings 3</vt:lpstr>
      <vt:lpstr>Ion Boardroom</vt:lpstr>
      <vt:lpstr> z/Transformation Technology Group  Product Migration Considerations and Options for z/VSE Users!</vt:lpstr>
      <vt:lpstr>Concerned About the Longevity of One of Your z/VSE Vendors? </vt:lpstr>
      <vt:lpstr>Vendors Have Been Making Changes in Order to Survive as Revenue Numbers Decrease</vt:lpstr>
      <vt:lpstr>I Know About Support Challenges and Financial Challenges…..BUT….</vt:lpstr>
      <vt:lpstr>BUT… You Don’t Understand…</vt:lpstr>
      <vt:lpstr>BUT… What Happens IF…</vt:lpstr>
      <vt:lpstr>Is Scared to Death of the “C” Word!!!</vt:lpstr>
      <vt:lpstr>What “C” Word???</vt:lpstr>
      <vt:lpstr>Migration Seems to Be Much More Palatable, So…</vt:lpstr>
      <vt:lpstr>Who Should Develop the Plan???</vt:lpstr>
      <vt:lpstr>Phases in the Plan</vt:lpstr>
      <vt:lpstr>Developing the Three “Pictures” -- Current</vt:lpstr>
      <vt:lpstr>Developing the Three “Pictures” -- Migration</vt:lpstr>
      <vt:lpstr>Developing the Three “Pictures” – New Environment</vt:lpstr>
      <vt:lpstr>Business Analysis/Decision Making Phase in the Plan</vt:lpstr>
      <vt:lpstr>The Implementation Phase in the Plan</vt:lpstr>
      <vt:lpstr>Plans are GREAT, BUT….  </vt:lpstr>
      <vt:lpstr>Well, We Have A Vendor or Two We Would Like  to Drop, What are Our Options?</vt:lpstr>
      <vt:lpstr>Thank You for Attending!!!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z/Transformation  Technology Group Proposal</dc:title>
  <dc:creator>Ron Solometo</dc:creator>
  <cp:lastModifiedBy>Ken McMahon</cp:lastModifiedBy>
  <cp:revision>206</cp:revision>
  <cp:lastPrinted>2016-02-04T14:21:49Z</cp:lastPrinted>
  <dcterms:created xsi:type="dcterms:W3CDTF">2016-01-13T14:13:18Z</dcterms:created>
  <dcterms:modified xsi:type="dcterms:W3CDTF">2017-06-24T14:12:55Z</dcterms:modified>
</cp:coreProperties>
</file>