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46"/>
  </p:notesMasterIdLst>
  <p:handoutMasterIdLst>
    <p:handoutMasterId r:id="rId47"/>
  </p:handoutMasterIdLst>
  <p:sldIdLst>
    <p:sldId id="310" r:id="rId2"/>
    <p:sldId id="311" r:id="rId3"/>
    <p:sldId id="312" r:id="rId4"/>
    <p:sldId id="316" r:id="rId5"/>
    <p:sldId id="328" r:id="rId6"/>
    <p:sldId id="329" r:id="rId7"/>
    <p:sldId id="330" r:id="rId8"/>
    <p:sldId id="334" r:id="rId9"/>
    <p:sldId id="335" r:id="rId10"/>
    <p:sldId id="317" r:id="rId11"/>
    <p:sldId id="319" r:id="rId12"/>
    <p:sldId id="358" r:id="rId13"/>
    <p:sldId id="322" r:id="rId14"/>
    <p:sldId id="324" r:id="rId15"/>
    <p:sldId id="320" r:id="rId16"/>
    <p:sldId id="321" r:id="rId17"/>
    <p:sldId id="336" r:id="rId18"/>
    <p:sldId id="323" r:id="rId19"/>
    <p:sldId id="325" r:id="rId20"/>
    <p:sldId id="326" r:id="rId21"/>
    <p:sldId id="331" r:id="rId22"/>
    <p:sldId id="332" r:id="rId23"/>
    <p:sldId id="333" r:id="rId24"/>
    <p:sldId id="337" r:id="rId25"/>
    <p:sldId id="338" r:id="rId26"/>
    <p:sldId id="339" r:id="rId27"/>
    <p:sldId id="340" r:id="rId28"/>
    <p:sldId id="341" r:id="rId29"/>
    <p:sldId id="342" r:id="rId30"/>
    <p:sldId id="343" r:id="rId31"/>
    <p:sldId id="345" r:id="rId32"/>
    <p:sldId id="344" r:id="rId33"/>
    <p:sldId id="346" r:id="rId34"/>
    <p:sldId id="347" r:id="rId35"/>
    <p:sldId id="348" r:id="rId36"/>
    <p:sldId id="349" r:id="rId37"/>
    <p:sldId id="350" r:id="rId38"/>
    <p:sldId id="351" r:id="rId39"/>
    <p:sldId id="352" r:id="rId40"/>
    <p:sldId id="353" r:id="rId41"/>
    <p:sldId id="354" r:id="rId42"/>
    <p:sldId id="355" r:id="rId43"/>
    <p:sldId id="356" r:id="rId44"/>
    <p:sldId id="315" r:id="rId45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16" userDrawn="1">
          <p15:clr>
            <a:srgbClr val="A4A3A4"/>
          </p15:clr>
        </p15:guide>
        <p15:guide id="3" pos="5544" userDrawn="1">
          <p15:clr>
            <a:srgbClr val="A4A3A4"/>
          </p15:clr>
        </p15:guide>
        <p15:guide id="4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625"/>
    <a:srgbClr val="1A35A4"/>
    <a:srgbClr val="44C9F1"/>
    <a:srgbClr val="93CE31"/>
    <a:srgbClr val="FFEDDF"/>
    <a:srgbClr val="F9FFEE"/>
    <a:srgbClr val="F3F9E7"/>
    <a:srgbClr val="5BBAFA"/>
    <a:srgbClr val="58A6FA"/>
    <a:srgbClr val="4ABC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06" autoAdjust="0"/>
    <p:restoredTop sz="96369" autoAdjust="0"/>
  </p:normalViewPr>
  <p:slideViewPr>
    <p:cSldViewPr snapToGrid="0">
      <p:cViewPr varScale="1">
        <p:scale>
          <a:sx n="66" d="100"/>
          <a:sy n="66" d="100"/>
        </p:scale>
        <p:origin x="1653" y="42"/>
      </p:cViewPr>
      <p:guideLst>
        <p:guide orient="horz" pos="2160"/>
        <p:guide pos="216"/>
        <p:guide pos="554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>
      <p:cViewPr varScale="1">
        <p:scale>
          <a:sx n="43" d="100"/>
          <a:sy n="43" d="100"/>
        </p:scale>
        <p:origin x="2467" y="6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050" y="0"/>
            <a:ext cx="302736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27514B-FA52-45A3-AA00-12552304DCAF}" type="datetimeFigureOut">
              <a:rPr lang="en-US" smtClean="0"/>
              <a:t>6/22/2017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27363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050" y="8818563"/>
            <a:ext cx="3027363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2D40A-5836-43F7-AACE-8FC01A31CDC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80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48" tIns="46474" rIns="92948" bIns="46474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1" y="0"/>
            <a:ext cx="3026833" cy="464185"/>
          </a:xfrm>
          <a:prstGeom prst="rect">
            <a:avLst/>
          </a:prstGeom>
        </p:spPr>
        <p:txBody>
          <a:bodyPr vert="horz" lIns="92948" tIns="46474" rIns="92948" bIns="46474" rtlCol="0"/>
          <a:lstStyle>
            <a:lvl1pPr algn="r">
              <a:defRPr sz="1300"/>
            </a:lvl1pPr>
          </a:lstStyle>
          <a:p>
            <a:fld id="{26D1B2ED-CF86-DA46-8B08-7632EEB4BBD7}" type="datetimeFigureOut">
              <a:rPr lang="en-US" smtClean="0"/>
              <a:t>6/22/2017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48" tIns="46474" rIns="92948" bIns="4647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48" tIns="46474" rIns="92948" bIns="4647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48" tIns="46474" rIns="92948" bIns="46474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1" y="8817904"/>
            <a:ext cx="3026833" cy="464185"/>
          </a:xfrm>
          <a:prstGeom prst="rect">
            <a:avLst/>
          </a:prstGeom>
        </p:spPr>
        <p:txBody>
          <a:bodyPr vert="horz" lIns="92948" tIns="46474" rIns="92948" bIns="46474" rtlCol="0" anchor="b"/>
          <a:lstStyle>
            <a:lvl1pPr algn="r">
              <a:defRPr sz="1300"/>
            </a:lvl1pPr>
          </a:lstStyle>
          <a:p>
            <a:fld id="{46B8D215-9912-374F-90D9-448910710A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638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are many different combinations</a:t>
            </a:r>
            <a:r>
              <a:rPr lang="en-US" baseline="0" dirty="0"/>
              <a:t> and parameters available to configure which software gets installed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8D215-9912-374F-90D9-448910710ABE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665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8D215-9912-374F-90D9-448910710ABE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334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8D215-9912-374F-90D9-448910710ABE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9323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8D215-9912-374F-90D9-448910710ABE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216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8D215-9912-374F-90D9-448910710ABE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688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8D215-9912-374F-90D9-448910710ABE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8519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8D215-9912-374F-90D9-448910710ABE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713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over-lightbulb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56700" cy="5855898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280402" y="1295400"/>
            <a:ext cx="4370977" cy="2399590"/>
          </a:xfrm>
        </p:spPr>
        <p:txBody>
          <a:bodyPr/>
          <a:lstStyle>
            <a:lvl1pPr algn="l">
              <a:defRPr sz="3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24" name="Picture 23" descr="MIS-Logo-Grey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4712" y="6107961"/>
            <a:ext cx="2234598" cy="570208"/>
          </a:xfrm>
          <a:prstGeom prst="rect">
            <a:avLst/>
          </a:prstGeom>
        </p:spPr>
      </p:pic>
      <p:sp>
        <p:nvSpPr>
          <p:cNvPr id="25" name="TextBox 24"/>
          <p:cNvSpPr txBox="1"/>
          <p:nvPr userDrawn="1"/>
        </p:nvSpPr>
        <p:spPr>
          <a:xfrm>
            <a:off x="280402" y="4952853"/>
            <a:ext cx="4948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i="0" dirty="0">
                <a:solidFill>
                  <a:schemeClr val="bg1"/>
                </a:solidFill>
                <a:latin typeface="Calibri Light"/>
                <a:cs typeface="Calibri Light"/>
              </a:rPr>
              <a:t>The Technology Partner for Business Results</a:t>
            </a:r>
          </a:p>
        </p:txBody>
      </p:sp>
    </p:spTree>
    <p:extLst>
      <p:ext uri="{BB962C8B-B14F-4D97-AF65-F5344CB8AC3E}">
        <p14:creationId xmlns:p14="http://schemas.microsoft.com/office/powerpoint/2010/main" val="3332508744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MIS-Logo-Grey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4712" y="6107961"/>
            <a:ext cx="2234598" cy="57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7754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28600" y="6534706"/>
            <a:ext cx="2133600" cy="21544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4ED523F-A205-4CB6-878E-39ABED6908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224578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597669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28600" y="6534706"/>
            <a:ext cx="2133600" cy="21544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4ED523F-A205-4CB6-878E-39ABED6908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752344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228600" y="6534706"/>
            <a:ext cx="2133600" cy="21544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4ED523F-A205-4CB6-878E-39ABED6908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221210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28600" y="6534706"/>
            <a:ext cx="2133600" cy="21544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4ED523F-A205-4CB6-878E-39ABED6908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663167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28600" y="6534706"/>
            <a:ext cx="2133600" cy="21544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4ED523F-A205-4CB6-878E-39ABED6908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845617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74099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524000"/>
            <a:ext cx="8674099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4" name="Picture 13" descr="MIS-Logo-Grey.eps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200" y="6501846"/>
            <a:ext cx="1014209" cy="258798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228601" y="6534706"/>
            <a:ext cx="23749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b="0" i="0" dirty="0">
                <a:solidFill>
                  <a:srgbClr val="717074"/>
                </a:solidFill>
                <a:latin typeface="Calibri"/>
                <a:cs typeface="Calibri"/>
              </a:rPr>
              <a:t>www.mainline.com  |  </a:t>
            </a:r>
            <a:r>
              <a:rPr lang="en-US" sz="800" b="0" i="0" dirty="0">
                <a:solidFill>
                  <a:srgbClr val="717074"/>
                </a:solidFill>
                <a:latin typeface="Calibri"/>
                <a:cs typeface="Calibri"/>
              </a:rPr>
              <a:t>866.490.MAIN(6246)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0" y="771525"/>
            <a:ext cx="9144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79400" y="6525131"/>
            <a:ext cx="8686800" cy="215444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spAutoFit/>
          </a:bodyPr>
          <a:lstStyle>
            <a:lvl1pPr algn="ctr">
              <a:defRPr sz="800" b="0" i="0">
                <a:solidFill>
                  <a:srgbClr val="717074"/>
                </a:solidFill>
                <a:latin typeface="Calibri"/>
                <a:cs typeface="Calibri"/>
              </a:defRPr>
            </a:lvl1pPr>
          </a:lstStyle>
          <a:p>
            <a:fld id="{E4ED523F-A205-4CB6-878E-39ABED6908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813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0" i="0" kern="1200">
          <a:solidFill>
            <a:srgbClr val="2896B0"/>
          </a:solidFill>
          <a:latin typeface="Calibri Light"/>
          <a:ea typeface="+mj-ea"/>
          <a:cs typeface="Calibri Light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4A8F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4A8F"/>
        </a:buClr>
        <a:buFont typeface="Arial" pitchFamily="34" charset="0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4A8F"/>
        </a:buClr>
        <a:buFont typeface="Arial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004A8F"/>
        </a:buClr>
        <a:buFont typeface="Arial" pitchFamily="34" charset="0"/>
        <a:buChar char="–"/>
        <a:defRPr sz="12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004A8F"/>
        </a:buClr>
        <a:buFont typeface="Arial" pitchFamily="34" charset="0"/>
        <a:buChar char="»"/>
        <a:defRPr sz="1100" kern="1200">
          <a:solidFill>
            <a:schemeClr val="tx1">
              <a:lumMod val="75000"/>
              <a:lumOff val="25000"/>
            </a:schemeClr>
          </a:solidFill>
          <a:latin typeface="Arial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inenomine.net/products/vm/swapgen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access.redhat.com/documentation/en-US/Red_Hat_Enterprise_Linux/7/html/Installation_Guide/index.html" TargetMode="External"/><Relationship Id="rId2" Type="http://schemas.openxmlformats.org/officeDocument/2006/relationships/hyperlink" Target="https://access.redhat.com/documentation/en-US/Red_Hat_Enterprise_Linux/6/html/Installation_Guide/index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redbooks.ibm.com/redbooks/SG248147/SG248147-00/sg24814700.pdf" TargetMode="External"/><Relationship Id="rId4" Type="http://schemas.openxmlformats.org/officeDocument/2006/relationships/hyperlink" Target="http://www.redbooks.ibm.com/redbooks/pdfs/sg248303.pdf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access.redhat.com/labs/kickstartconfig/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rhinstaller.github.io/anaconda-addon-development-guid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736" y="1157288"/>
            <a:ext cx="4686727" cy="2957512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Red Hat Kickstart Process on IBM z Systems</a:t>
            </a:r>
            <a:br>
              <a:rPr lang="en-US" sz="2400" dirty="0">
                <a:solidFill>
                  <a:schemeClr val="bg1"/>
                </a:solidFill>
              </a:rPr>
            </a:br>
            <a:br>
              <a:rPr lang="en-US" sz="2400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Andy Hartman 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Senior Consultant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 andy.Hartman@mainline.com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440.785.4890</a:t>
            </a:r>
            <a:br>
              <a:rPr lang="en-US" sz="1600" dirty="0">
                <a:solidFill>
                  <a:schemeClr val="bg1"/>
                </a:solidFill>
              </a:rPr>
            </a:b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All examples in this presentation are provided as is. You will need to modify these examples before you use them in your environment.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50683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z/VM Setup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9141" y="1438507"/>
            <a:ext cx="7316939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r>
              <a:rPr lang="en-US" sz="2400" dirty="0"/>
              <a:t>Directory Entries</a:t>
            </a:r>
          </a:p>
          <a:p>
            <a:endParaRPr lang="en-US" dirty="0"/>
          </a:p>
          <a:p>
            <a:endParaRPr lang="en-US" sz="2000" b="1" dirty="0"/>
          </a:p>
          <a:p>
            <a:r>
              <a:rPr lang="en-US" sz="2000" b="1" dirty="0"/>
              <a:t>PROFILE LNXDFLT</a:t>
            </a:r>
          </a:p>
          <a:p>
            <a:r>
              <a:rPr lang="en-US" dirty="0"/>
              <a:t>                          </a:t>
            </a:r>
          </a:p>
          <a:p>
            <a:r>
              <a:rPr lang="en-US" dirty="0"/>
              <a:t>ACCOUNT 1 SYSTEMS                        </a:t>
            </a:r>
          </a:p>
          <a:p>
            <a:r>
              <a:rPr lang="en-US" dirty="0"/>
              <a:t>….            </a:t>
            </a:r>
          </a:p>
          <a:p>
            <a:r>
              <a:rPr lang="en-US" dirty="0"/>
              <a:t>….</a:t>
            </a:r>
          </a:p>
          <a:p>
            <a:r>
              <a:rPr lang="en-US" dirty="0"/>
              <a:t>NICDEF 5100 TYPE QDIO LAN SYSTEM AHVSW1    </a:t>
            </a:r>
          </a:p>
          <a:p>
            <a:endParaRPr lang="en-US" dirty="0"/>
          </a:p>
          <a:p>
            <a:r>
              <a:rPr lang="en-US" dirty="0"/>
              <a:t>LINK LNXMAINT 0191 0191 RR </a:t>
            </a:r>
            <a:r>
              <a:rPr lang="en-US" dirty="0">
                <a:solidFill>
                  <a:srgbClr val="FF0000"/>
                </a:solidFill>
              </a:rPr>
              <a:t>&lt;- links to Linux execs and parm files minidisk</a:t>
            </a:r>
          </a:p>
          <a:p>
            <a:r>
              <a:rPr lang="en-US" dirty="0"/>
              <a:t>….    </a:t>
            </a:r>
          </a:p>
          <a:p>
            <a:r>
              <a:rPr lang="en-US" dirty="0"/>
              <a:t>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8923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z/VM Setup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9141" y="1438507"/>
            <a:ext cx="742222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kern="0" dirty="0">
                <a:solidFill>
                  <a:sysClr val="windowText" lastClr="000000"/>
                </a:solidFill>
              </a:rPr>
              <a:t>Lnxmaint </a:t>
            </a:r>
            <a:r>
              <a:rPr kumimoji="0" lang="en-US" sz="18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Directory Entries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r>
              <a:rPr lang="en-US" dirty="0"/>
              <a:t>USER LNXMAINT XXXXXXXX                                                  </a:t>
            </a:r>
          </a:p>
          <a:p>
            <a:r>
              <a:rPr lang="en-US" dirty="0"/>
              <a:t>   MDISK 0191 3390 0006 0500 AHD73A RR READPASS WRITPASS MULTPASS</a:t>
            </a:r>
          </a:p>
          <a:p>
            <a:endParaRPr lang="en-US" dirty="0"/>
          </a:p>
          <a:p>
            <a:r>
              <a:rPr lang="en-US" dirty="0"/>
              <a:t>Lnxmaint’s 191 disk is the repository for all the Linux execs, binaries and parm</a:t>
            </a:r>
          </a:p>
          <a:p>
            <a:r>
              <a:rPr lang="en-US" dirty="0"/>
              <a:t>files needed to perform the installations , and it used when the Linux guest is </a:t>
            </a:r>
          </a:p>
          <a:p>
            <a:r>
              <a:rPr lang="en-US" dirty="0"/>
              <a:t>logged on to setup it’s virtual disks using the swapgen exec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80089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z/VM Setup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9141" y="1438507"/>
            <a:ext cx="776058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AHRHKS73/AHRHKS69</a:t>
            </a:r>
            <a:r>
              <a:rPr kumimoji="0" lang="en-US" sz="18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Directory Entries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r>
              <a:rPr lang="en-US" dirty="0"/>
              <a:t>USER AHRHKS73  XXXXXXXX 2G 12G G                             </a:t>
            </a:r>
          </a:p>
          <a:p>
            <a:r>
              <a:rPr lang="en-US" dirty="0"/>
              <a:t>OR</a:t>
            </a:r>
          </a:p>
          <a:p>
            <a:r>
              <a:rPr lang="en-US" dirty="0"/>
              <a:t>USER AHRHKS69  XXXXXXXX 2G 12G G </a:t>
            </a:r>
          </a:p>
          <a:p>
            <a:r>
              <a:rPr lang="en-US" dirty="0"/>
              <a:t>INCLUDE LNXDFLT     </a:t>
            </a:r>
            <a:r>
              <a:rPr lang="en-US" dirty="0">
                <a:solidFill>
                  <a:srgbClr val="C00000"/>
                </a:solidFill>
              </a:rPr>
              <a:t>-&gt; This pulls in the LNXDFLT profile</a:t>
            </a:r>
            <a:r>
              <a:rPr lang="en-US" dirty="0"/>
              <a:t>                                      </a:t>
            </a:r>
          </a:p>
          <a:p>
            <a:r>
              <a:rPr lang="en-US" dirty="0"/>
              <a:t>*                                                            </a:t>
            </a:r>
          </a:p>
          <a:p>
            <a:r>
              <a:rPr lang="en-US" dirty="0"/>
              <a:t>*  IP ADDRESS - 10.0.10.183                                  </a:t>
            </a:r>
          </a:p>
          <a:p>
            <a:r>
              <a:rPr lang="en-US" dirty="0"/>
              <a:t>*                                                            </a:t>
            </a:r>
          </a:p>
          <a:p>
            <a:r>
              <a:rPr lang="en-US" dirty="0"/>
              <a:t>* 0100 - DASDA1 SWAP DEFINED IN SWAPGEN EXEC                 </a:t>
            </a:r>
          </a:p>
          <a:p>
            <a:r>
              <a:rPr lang="en-US" dirty="0"/>
              <a:t>* 0101 - DASDB1 SWAP DEFINED IN SWAPGEN EXEC                 </a:t>
            </a:r>
          </a:p>
          <a:p>
            <a:r>
              <a:rPr lang="en-US" dirty="0"/>
              <a:t>*                                                            </a:t>
            </a:r>
          </a:p>
          <a:p>
            <a:r>
              <a:rPr lang="en-US" dirty="0"/>
              <a:t>MDISK 0200 3390 0001 END AHD737 MR READPASS WRITPASS MULTPASS</a:t>
            </a:r>
          </a:p>
          <a:p>
            <a:r>
              <a:rPr lang="en-US" dirty="0"/>
              <a:t>MDISK 0201 3390 0001 END AHD738 MR READPASS WRITPASS MULTPASS</a:t>
            </a:r>
          </a:p>
          <a:p>
            <a:r>
              <a:rPr lang="en-US" dirty="0"/>
              <a:t>MDISK 0202 3390 0001 END AHD739 MR READPASS WRITPASS MULTPASS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0427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z/VM Setup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1709" y="862435"/>
            <a:ext cx="3315331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LNXMAINT’s Profile Exec</a:t>
            </a:r>
            <a:endParaRPr kumimoji="0" lang="en-US" sz="1800" b="0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r>
              <a:rPr lang="en-US" sz="800" dirty="0"/>
              <a:t> /*   */                                     </a:t>
            </a:r>
          </a:p>
          <a:p>
            <a:r>
              <a:rPr lang="en-US" sz="800" dirty="0"/>
              <a:t>/* TRACE I */                               </a:t>
            </a:r>
          </a:p>
          <a:p>
            <a:r>
              <a:rPr lang="en-US" sz="800" dirty="0"/>
              <a:t>'CP TERM MODE VM'                           </a:t>
            </a:r>
          </a:p>
          <a:p>
            <a:r>
              <a:rPr lang="en-US" sz="800" dirty="0"/>
              <a:t>'CP SPOOL CONSOLE * START TERM KEEP'        </a:t>
            </a:r>
          </a:p>
          <a:p>
            <a:r>
              <a:rPr lang="en-US" sz="800" dirty="0"/>
              <a:t>'CP SET MSG ON'                             </a:t>
            </a:r>
          </a:p>
          <a:p>
            <a:r>
              <a:rPr lang="en-US" sz="800" dirty="0"/>
              <a:t>'CP SET EMSG ON'                            </a:t>
            </a:r>
          </a:p>
          <a:p>
            <a:r>
              <a:rPr lang="en-US" sz="800" dirty="0"/>
              <a:t>'CP TERM MORE 0 0'                          </a:t>
            </a:r>
          </a:p>
          <a:p>
            <a:r>
              <a:rPr lang="en-US" sz="800" dirty="0"/>
              <a:t>                                            </a:t>
            </a:r>
          </a:p>
          <a:p>
            <a:r>
              <a:rPr lang="en-US" sz="800" dirty="0"/>
              <a:t>'SET IMPCP ON'                              </a:t>
            </a:r>
          </a:p>
          <a:p>
            <a:r>
              <a:rPr lang="en-US" sz="800" dirty="0"/>
              <a:t>'CP SET RUN ON'                             </a:t>
            </a:r>
          </a:p>
          <a:p>
            <a:r>
              <a:rPr lang="en-US" sz="800" dirty="0"/>
              <a:t>                                            </a:t>
            </a:r>
          </a:p>
          <a:p>
            <a:r>
              <a:rPr lang="en-US" sz="1400" b="1" dirty="0"/>
              <a:t>'DEFINE VFB-512 AS 100 BLK 774144'          </a:t>
            </a:r>
          </a:p>
          <a:p>
            <a:r>
              <a:rPr lang="en-US" sz="1400" b="1" dirty="0"/>
              <a:t>'DEFINE VFB-512 AS 101 BLK 774144'          </a:t>
            </a:r>
          </a:p>
          <a:p>
            <a:r>
              <a:rPr lang="en-US" sz="800" dirty="0"/>
              <a:t>                                            </a:t>
            </a:r>
          </a:p>
          <a:p>
            <a:r>
              <a:rPr lang="en-US" sz="800" dirty="0"/>
              <a:t>'CP SET PF2 SUBSTITU IMMED' 'B0'X||'&amp;1'     </a:t>
            </a:r>
          </a:p>
          <a:p>
            <a:r>
              <a:rPr lang="en-US" sz="800" dirty="0"/>
              <a:t>'CP SET PF12 RETRIEVE'                      </a:t>
            </a:r>
          </a:p>
          <a:p>
            <a:r>
              <a:rPr lang="en-US" sz="800" dirty="0"/>
              <a:t>'EXECIO * CP (STRING Q V 100'               </a:t>
            </a:r>
          </a:p>
          <a:p>
            <a:r>
              <a:rPr lang="en-US" sz="800" dirty="0"/>
              <a:t> pull answer                                </a:t>
            </a:r>
          </a:p>
          <a:p>
            <a:r>
              <a:rPr lang="en-US" sz="800" dirty="0"/>
              <a:t> parse var answer . . type . . blks rest    </a:t>
            </a:r>
          </a:p>
          <a:p>
            <a:r>
              <a:rPr lang="en-US" sz="800" dirty="0"/>
              <a:t> if type = 9336 then                        </a:t>
            </a:r>
          </a:p>
          <a:p>
            <a:r>
              <a:rPr lang="en-US" sz="800" dirty="0"/>
              <a:t>     do                                     </a:t>
            </a:r>
          </a:p>
          <a:p>
            <a:r>
              <a:rPr lang="en-US" sz="800" dirty="0"/>
              <a:t>      say 'Setup Swap disk'                 </a:t>
            </a:r>
          </a:p>
          <a:p>
            <a:r>
              <a:rPr lang="en-US" sz="1400" dirty="0"/>
              <a:t>      </a:t>
            </a:r>
            <a:r>
              <a:rPr lang="en-US" sz="1400" b="1" dirty="0"/>
              <a:t>'EXEC SWAPGEN 100' blks '(DIAG'       </a:t>
            </a:r>
          </a:p>
          <a:p>
            <a:r>
              <a:rPr lang="en-US" sz="800" dirty="0"/>
              <a:t>      iplcuu = 200                          </a:t>
            </a:r>
          </a:p>
          <a:p>
            <a:r>
              <a:rPr lang="en-US" sz="800" dirty="0"/>
              <a:t>     end                                    </a:t>
            </a:r>
          </a:p>
          <a:p>
            <a:r>
              <a:rPr lang="en-US" sz="800" dirty="0"/>
              <a:t>'DESBUF'                                    </a:t>
            </a:r>
          </a:p>
          <a:p>
            <a:r>
              <a:rPr lang="en-US" sz="800" dirty="0"/>
              <a:t>'EXECIO * CP (STRING Q V 101'               </a:t>
            </a:r>
          </a:p>
          <a:p>
            <a:r>
              <a:rPr lang="en-US" sz="800" dirty="0"/>
              <a:t> pull answer                                </a:t>
            </a:r>
          </a:p>
          <a:p>
            <a:r>
              <a:rPr lang="en-US" sz="800" dirty="0"/>
              <a:t> parse var answer . . type . . blks rest    </a:t>
            </a:r>
          </a:p>
          <a:p>
            <a:r>
              <a:rPr lang="en-US" sz="800" dirty="0"/>
              <a:t> if type = 9336 then                        </a:t>
            </a:r>
          </a:p>
          <a:p>
            <a:r>
              <a:rPr lang="en-US" sz="800" dirty="0"/>
              <a:t>     do                                     </a:t>
            </a:r>
          </a:p>
          <a:p>
            <a:r>
              <a:rPr lang="en-US" sz="800" dirty="0"/>
              <a:t>      say 'Setup Swap disk'                 </a:t>
            </a:r>
          </a:p>
          <a:p>
            <a:r>
              <a:rPr lang="en-US" sz="1400" dirty="0"/>
              <a:t>      </a:t>
            </a:r>
            <a:r>
              <a:rPr lang="en-US" sz="1400" b="1" dirty="0"/>
              <a:t>'EXEC SWAPGEN 101' blks '(DIAG'    </a:t>
            </a:r>
            <a:r>
              <a:rPr lang="en-US" sz="800" b="1" dirty="0"/>
              <a:t>   </a:t>
            </a:r>
          </a:p>
          <a:p>
            <a:r>
              <a:rPr lang="en-US" sz="800" dirty="0"/>
              <a:t>      iplcuu = 200                          </a:t>
            </a:r>
          </a:p>
          <a:p>
            <a:r>
              <a:rPr lang="en-US" sz="800" dirty="0"/>
              <a:t>     end                                    </a:t>
            </a:r>
          </a:p>
          <a:p>
            <a:r>
              <a:rPr lang="en-US" sz="800" dirty="0"/>
              <a:t>                                            </a:t>
            </a:r>
          </a:p>
          <a:p>
            <a:r>
              <a:rPr lang="en-US" sz="800" dirty="0"/>
              <a:t>'DESBUF'                                    </a:t>
            </a:r>
          </a:p>
          <a:p>
            <a:r>
              <a:rPr lang="en-US" sz="800" dirty="0"/>
              <a:t>'EXECIO * CP (STRING Q' userid()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3777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z/VM Setup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1709" y="862435"/>
            <a:ext cx="7366889" cy="3262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LNXMAINT’s Profile Exec - continued</a:t>
            </a:r>
            <a:endParaRPr kumimoji="0" lang="en-US" sz="1800" b="0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r>
              <a:rPr lang="en-US" sz="800" dirty="0"/>
              <a:t> pull answer                                                    </a:t>
            </a:r>
          </a:p>
          <a:p>
            <a:r>
              <a:rPr lang="en-US" sz="800" dirty="0"/>
              <a:t> parse value answer with name '-' status other                  </a:t>
            </a:r>
          </a:p>
          <a:p>
            <a:r>
              <a:rPr lang="en-US" sz="800" dirty="0"/>
              <a:t> IF STATUS = 'DSC' THEN                                         </a:t>
            </a:r>
          </a:p>
          <a:p>
            <a:r>
              <a:rPr lang="en-US" sz="800" dirty="0"/>
              <a:t>   DO                                                           </a:t>
            </a:r>
          </a:p>
          <a:p>
            <a:r>
              <a:rPr lang="en-US" sz="800" dirty="0"/>
              <a:t>     SAY 'DETACHING 190 19D 19E 401 402 TO ALLOW LGR RELOCATION'</a:t>
            </a:r>
          </a:p>
          <a:p>
            <a:r>
              <a:rPr lang="en-US" sz="800" dirty="0"/>
              <a:t>    'DETACH 190'                                                </a:t>
            </a:r>
          </a:p>
          <a:p>
            <a:r>
              <a:rPr lang="en-US" sz="800" dirty="0"/>
              <a:t>    'DETACH 191'                                                </a:t>
            </a:r>
          </a:p>
          <a:p>
            <a:r>
              <a:rPr lang="en-US" sz="800" dirty="0"/>
              <a:t>    'DETACH 19D'                                                </a:t>
            </a:r>
          </a:p>
          <a:p>
            <a:r>
              <a:rPr lang="en-US" sz="800" dirty="0"/>
              <a:t>    'DETACH 19E'                                                </a:t>
            </a:r>
          </a:p>
          <a:p>
            <a:r>
              <a:rPr lang="en-US" sz="800" dirty="0"/>
              <a:t>    'DETACH 401'                                                </a:t>
            </a:r>
          </a:p>
          <a:p>
            <a:r>
              <a:rPr lang="en-US" sz="800" dirty="0"/>
              <a:t>    'DETACH 402'                                                </a:t>
            </a:r>
          </a:p>
          <a:p>
            <a:r>
              <a:rPr lang="en-US" sz="800" dirty="0"/>
              <a:t>    IF NAME = 'AHSL113S' THEN                                   </a:t>
            </a:r>
          </a:p>
          <a:p>
            <a:r>
              <a:rPr lang="en-US" sz="800" dirty="0"/>
              <a:t>    'CP IPL 2C01'                                               </a:t>
            </a:r>
          </a:p>
          <a:p>
            <a:r>
              <a:rPr lang="en-US" sz="800" dirty="0"/>
              <a:t>    ELSE                                                        </a:t>
            </a:r>
          </a:p>
          <a:p>
            <a:r>
              <a:rPr lang="en-US" sz="800" dirty="0"/>
              <a:t>    'CP IPL' iplcuu 'CLEAR'                                     </a:t>
            </a:r>
          </a:p>
          <a:p>
            <a:r>
              <a:rPr lang="en-US" sz="800" dirty="0"/>
              <a:t>   END                                                          </a:t>
            </a:r>
          </a:p>
          <a:p>
            <a:r>
              <a:rPr lang="en-US" sz="800" dirty="0"/>
              <a:t>                                                                </a:t>
            </a:r>
          </a:p>
          <a:p>
            <a:r>
              <a:rPr lang="en-US" sz="800" dirty="0"/>
              <a:t>Exit</a:t>
            </a:r>
          </a:p>
          <a:p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r>
              <a:rPr lang="en-US" dirty="0"/>
              <a:t>SWAPGEN EXEC is available at - </a:t>
            </a:r>
            <a:r>
              <a:rPr lang="en-US" u="sng" dirty="0">
                <a:hlinkClick r:id="rId2"/>
              </a:rPr>
              <a:t>www.sinenomine.net/products/vm/swapgen</a:t>
            </a:r>
            <a:endParaRPr lang="en-US" dirty="0"/>
          </a:p>
          <a:p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1271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z/VM Setup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9141" y="1438507"/>
            <a:ext cx="949388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r>
              <a:rPr lang="en-US" sz="2400" dirty="0"/>
              <a:t>KICKRH73/KICKRH69 Exec Files</a:t>
            </a:r>
          </a:p>
          <a:p>
            <a:r>
              <a:rPr lang="en-US" dirty="0"/>
              <a:t>/* EXEC to punch RHEL 7.3 install system to reader and IPL from it */ </a:t>
            </a:r>
          </a:p>
          <a:p>
            <a:r>
              <a:rPr lang="en-US" dirty="0"/>
              <a:t>'CP SPOOL PUN *'                                                      </a:t>
            </a:r>
          </a:p>
          <a:p>
            <a:r>
              <a:rPr lang="en-US" dirty="0"/>
              <a:t>'CP CLOSE RDR'                                                        </a:t>
            </a:r>
          </a:p>
          <a:p>
            <a:r>
              <a:rPr lang="en-US" dirty="0"/>
              <a:t>'PUR RDR ALL'                                                         </a:t>
            </a:r>
          </a:p>
          <a:p>
            <a:r>
              <a:rPr lang="en-US" dirty="0"/>
              <a:t>'PUN AHRHKS73 KERNEL * (NOH'  	</a:t>
            </a:r>
            <a:r>
              <a:rPr lang="en-US" dirty="0">
                <a:solidFill>
                  <a:srgbClr val="C00000"/>
                </a:solidFill>
              </a:rPr>
              <a:t>-&gt; points to the kernel binary file</a:t>
            </a:r>
            <a:r>
              <a:rPr lang="en-US" dirty="0"/>
              <a:t>                                         </a:t>
            </a:r>
          </a:p>
          <a:p>
            <a:r>
              <a:rPr lang="en-US" dirty="0"/>
              <a:t>'PUN AHRHKS73 KICKSTRT * (NOH'         </a:t>
            </a:r>
            <a:r>
              <a:rPr lang="en-US" dirty="0">
                <a:solidFill>
                  <a:srgbClr val="C00000"/>
                </a:solidFill>
              </a:rPr>
              <a:t>-&gt; points to the kickstart parameter file </a:t>
            </a:r>
            <a:r>
              <a:rPr lang="en-US" dirty="0"/>
              <a:t>                              </a:t>
            </a:r>
          </a:p>
          <a:p>
            <a:r>
              <a:rPr lang="en-US" dirty="0"/>
              <a:t>'PUN AHRHKS73 INITRD * (NOH'             </a:t>
            </a:r>
            <a:r>
              <a:rPr lang="en-US" dirty="0">
                <a:solidFill>
                  <a:srgbClr val="C00000"/>
                </a:solidFill>
              </a:rPr>
              <a:t>-&gt; points to the initrd binary file</a:t>
            </a:r>
            <a:r>
              <a:rPr lang="en-US" dirty="0"/>
              <a:t>                             </a:t>
            </a:r>
          </a:p>
          <a:p>
            <a:r>
              <a:rPr lang="en-US" dirty="0"/>
              <a:t>'CH RDR ALL KEEP'                                                     </a:t>
            </a:r>
          </a:p>
          <a:p>
            <a:r>
              <a:rPr lang="en-US" dirty="0"/>
              <a:t>'IPL 00C CLEAR' </a:t>
            </a:r>
          </a:p>
          <a:p>
            <a:r>
              <a:rPr lang="en-US" dirty="0"/>
              <a:t>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ysClr val="windowText" lastClr="000000"/>
                </a:solidFill>
              </a:rPr>
              <a:t>Both files are the same except for the AHRHKSxx file names and comment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2579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z/VM Setup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9141" y="1438507"/>
            <a:ext cx="8562665" cy="4985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KICKRH73 KICKSTRT Parameter File</a:t>
            </a:r>
          </a:p>
          <a:p>
            <a:endParaRPr lang="en-US" dirty="0"/>
          </a:p>
          <a:p>
            <a:r>
              <a:rPr lang="en-US" dirty="0"/>
              <a:t>ro ramdisk_size=40000 </a:t>
            </a:r>
            <a:r>
              <a:rPr lang="en-US" dirty="0">
                <a:solidFill>
                  <a:srgbClr val="FF0000"/>
                </a:solidFill>
              </a:rPr>
              <a:t>cio_ignore=all,!condev </a:t>
            </a:r>
            <a:r>
              <a:rPr lang="en-US" dirty="0"/>
              <a:t>                            </a:t>
            </a:r>
          </a:p>
          <a:p>
            <a:r>
              <a:rPr lang="en-US" dirty="0"/>
              <a:t>inst.ks=nfs:10.0.10.180:/data/RHEL73code/RHEL73-ks.cfg                   </a:t>
            </a:r>
          </a:p>
          <a:p>
            <a:r>
              <a:rPr lang="en-US" dirty="0"/>
              <a:t>root=live:nfs:10.0.10.180:/data/RHEL73code/images/install.img            </a:t>
            </a:r>
          </a:p>
          <a:p>
            <a:r>
              <a:rPr lang="en-US" dirty="0"/>
              <a:t>inst.repo=nfs:10.0.10.180:/data/RHEL73code                               </a:t>
            </a:r>
          </a:p>
          <a:p>
            <a:r>
              <a:rPr lang="en-US" dirty="0"/>
              <a:t>inst.stage2=nfs:10.0.10.180:/data/RHEL73code rd.dasd=0.0.0100            </a:t>
            </a:r>
          </a:p>
          <a:p>
            <a:r>
              <a:rPr lang="en-US" dirty="0"/>
              <a:t>rd.dasd=0.0.0101 rd.dasd=0.0.0200 rd.dasd=0.0.0201 rd.dasd=0.0.0202      </a:t>
            </a:r>
          </a:p>
          <a:p>
            <a:r>
              <a:rPr lang="en-US" dirty="0"/>
              <a:t>rd.znet=qeth,0.0.5100,0.0.5101,0.0.5102,layer2=0,portname=AHVSW1,portno=0</a:t>
            </a:r>
          </a:p>
          <a:p>
            <a:r>
              <a:rPr lang="en-US" dirty="0"/>
              <a:t>ip=10.0.10.184::10.0.10.1:24:ahrhks73.mainline.com:enccw0.0.5100:none</a:t>
            </a:r>
          </a:p>
          <a:p>
            <a:endParaRPr lang="en-US" sz="2400" dirty="0"/>
          </a:p>
          <a:p>
            <a:r>
              <a:rPr lang="en-US" dirty="0"/>
              <a:t>This file can be broken up into two separate files if you need more lines , the ahrhks73</a:t>
            </a:r>
          </a:p>
          <a:p>
            <a:r>
              <a:rPr lang="en-US" dirty="0"/>
              <a:t>kickstrt file would include parameters pointing to a second file containing more</a:t>
            </a:r>
          </a:p>
          <a:p>
            <a:r>
              <a:rPr lang="en-US" dirty="0"/>
              <a:t>configuration options – the first file has a limit of 10 lines with a 80 character per line</a:t>
            </a:r>
          </a:p>
          <a:p>
            <a:endParaRPr lang="en-US" dirty="0"/>
          </a:p>
          <a:p>
            <a:r>
              <a:rPr lang="en-US" dirty="0"/>
              <a:t>CMSDASD=191 and CMSCONFFILE=</a:t>
            </a:r>
            <a:r>
              <a:rPr lang="en-US" dirty="0" err="1"/>
              <a:t>redhat.conf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44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z/VM Setup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9141" y="1438507"/>
            <a:ext cx="8421280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KICKRH73 KICKSTRT Parameter File</a:t>
            </a:r>
          </a:p>
          <a:p>
            <a:endParaRPr lang="en-US" dirty="0"/>
          </a:p>
          <a:p>
            <a:r>
              <a:rPr lang="en-US" dirty="0"/>
              <a:t>HTTP Server</a:t>
            </a:r>
          </a:p>
          <a:p>
            <a:r>
              <a:rPr lang="en-US" dirty="0"/>
              <a:t>inst.ks=http://10.0.10.180/RHEL73code/RHEL73-ks.cfg                       </a:t>
            </a:r>
          </a:p>
          <a:p>
            <a:r>
              <a:rPr lang="en-US" dirty="0"/>
              <a:t>root=live:http://10.0.10.180/RHEL73code/images/install.img                </a:t>
            </a:r>
          </a:p>
          <a:p>
            <a:r>
              <a:rPr lang="en-US" dirty="0"/>
              <a:t>inst.repo=http://10.0.10.180/RHEL73code                                   </a:t>
            </a:r>
          </a:p>
          <a:p>
            <a:r>
              <a:rPr lang="en-US" dirty="0"/>
              <a:t>inst.stage2=http://10.0.10.180/RHEL73code</a:t>
            </a:r>
          </a:p>
          <a:p>
            <a:endParaRPr lang="en-US" dirty="0"/>
          </a:p>
          <a:p>
            <a:r>
              <a:rPr lang="en-US" dirty="0"/>
              <a:t>FTP Server</a:t>
            </a:r>
          </a:p>
          <a:p>
            <a:r>
              <a:rPr lang="en-US" dirty="0" err="1"/>
              <a:t>inst.ks</a:t>
            </a:r>
            <a:r>
              <a:rPr lang="en-US" dirty="0"/>
              <a:t>=ftp://anonymous:andy@10.0.10.180/RHEL73code/RHEL73-ks.cfg                       </a:t>
            </a:r>
          </a:p>
          <a:p>
            <a:r>
              <a:rPr lang="en-US" dirty="0"/>
              <a:t>root=</a:t>
            </a:r>
            <a:r>
              <a:rPr lang="en-US" dirty="0" err="1"/>
              <a:t>live:ftp</a:t>
            </a:r>
            <a:r>
              <a:rPr lang="en-US" dirty="0"/>
              <a:t>://anonymous:andy@10.0.10.180/RHEL73code/images/</a:t>
            </a:r>
            <a:r>
              <a:rPr lang="en-US" dirty="0" err="1"/>
              <a:t>install.img</a:t>
            </a:r>
            <a:r>
              <a:rPr lang="en-US" dirty="0"/>
              <a:t>                </a:t>
            </a:r>
          </a:p>
          <a:p>
            <a:r>
              <a:rPr lang="en-US" dirty="0" err="1"/>
              <a:t>inst.repo</a:t>
            </a:r>
            <a:r>
              <a:rPr lang="en-US" dirty="0"/>
              <a:t>=ftp://anonymous:andy@10.0.10.180/RHEL73code                                   </a:t>
            </a:r>
          </a:p>
          <a:p>
            <a:r>
              <a:rPr lang="en-US" dirty="0"/>
              <a:t>inst.stage2=ftp://anonymous:andy@10.0.10.180/RHEL73code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96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z/VM Setup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9620" y="889867"/>
            <a:ext cx="8246296" cy="581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KICKRH69 KICKSTRT Parameter File</a:t>
            </a:r>
          </a:p>
          <a:p>
            <a:endParaRPr lang="en-US" dirty="0"/>
          </a:p>
          <a:p>
            <a:r>
              <a:rPr lang="en-US" dirty="0"/>
              <a:t>root=/dev/ram0 ro ramdisk_size=40000 ip=off                  </a:t>
            </a:r>
          </a:p>
          <a:p>
            <a:r>
              <a:rPr lang="en-US" dirty="0"/>
              <a:t>ks=nfs:10.0.10.180:/data/RHEL69code/RHEL69-ks.cfg            </a:t>
            </a:r>
          </a:p>
          <a:p>
            <a:r>
              <a:rPr lang="en-US" dirty="0"/>
              <a:t>cmdline RUNKS=1 NETTYPE="qeth" VSWITCH="1"                   </a:t>
            </a:r>
          </a:p>
          <a:p>
            <a:r>
              <a:rPr lang="en-US" dirty="0"/>
              <a:t>HOSTNAME="ahrhks69.s390.mainline.com" DASD="100-101,200-202" </a:t>
            </a:r>
          </a:p>
          <a:p>
            <a:r>
              <a:rPr lang="en-US" dirty="0"/>
              <a:t>IPADDR="10.0.10.183" SUBCHANNELS="0.0.5100,0.0.5101,0.0.5102"</a:t>
            </a:r>
          </a:p>
          <a:p>
            <a:r>
              <a:rPr lang="en-US" dirty="0"/>
              <a:t>PORTNAME="AHVSW1" LAYER2="0" PORTNO="0"                      </a:t>
            </a:r>
          </a:p>
          <a:p>
            <a:r>
              <a:rPr lang="en-US" dirty="0"/>
              <a:t>NETMASK="255.255.255.0" GATEWAY="10.0.10.1"                  </a:t>
            </a:r>
          </a:p>
          <a:p>
            <a:r>
              <a:rPr lang="en-US" dirty="0"/>
              <a:t>SEARCHDNS="s390.mainline.com" DNS="8.8.8.8" MTU="1500“</a:t>
            </a:r>
          </a:p>
          <a:p>
            <a:endParaRPr lang="en-US" sz="2400" dirty="0"/>
          </a:p>
          <a:p>
            <a:r>
              <a:rPr lang="en-US" dirty="0"/>
              <a:t>This file can be broken up into two separate files if you need more lines , the ahrhks69</a:t>
            </a:r>
          </a:p>
          <a:p>
            <a:r>
              <a:rPr lang="en-US" dirty="0"/>
              <a:t>kickstrt file would include parameters pointing to a second file containing more</a:t>
            </a:r>
          </a:p>
          <a:p>
            <a:r>
              <a:rPr lang="en-US" dirty="0"/>
              <a:t>configuration options – the first file has limit of 10 lines with a 80 character per line</a:t>
            </a:r>
          </a:p>
          <a:p>
            <a:endParaRPr lang="en-US" dirty="0"/>
          </a:p>
          <a:p>
            <a:r>
              <a:rPr lang="en-US" dirty="0"/>
              <a:t>CMSDASD=191 and CMSCONFFILE=</a:t>
            </a:r>
            <a:r>
              <a:rPr lang="en-US" dirty="0" err="1"/>
              <a:t>redhat.conf</a:t>
            </a:r>
            <a:endParaRPr lang="en-US" dirty="0"/>
          </a:p>
          <a:p>
            <a:endParaRPr lang="en-US" dirty="0"/>
          </a:p>
          <a:p>
            <a:r>
              <a:rPr lang="en-US" dirty="0"/>
              <a:t>HTTP and FTP Server Examples</a:t>
            </a:r>
          </a:p>
          <a:p>
            <a:r>
              <a:rPr lang="en-US" dirty="0"/>
              <a:t>ks=http://10.0.10.180/RHEL69code/RHEL69-ks.cfg</a:t>
            </a:r>
          </a:p>
          <a:p>
            <a:r>
              <a:rPr lang="en-US" dirty="0"/>
              <a:t>ks=ftp://anonymous:andy@10.0.10.180/RHEL69code/RHEL69-ks.cfg</a:t>
            </a:r>
          </a:p>
        </p:txBody>
      </p:sp>
    </p:spTree>
    <p:extLst>
      <p:ext uri="{BB962C8B-B14F-4D97-AF65-F5344CB8AC3E}">
        <p14:creationId xmlns:p14="http://schemas.microsoft.com/office/powerpoint/2010/main" val="169386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z/VM Setup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9141" y="1438507"/>
            <a:ext cx="8890639" cy="350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INITRD and KERNEL Files</a:t>
            </a:r>
          </a:p>
          <a:p>
            <a:endParaRPr lang="en-US" dirty="0"/>
          </a:p>
          <a:p>
            <a:r>
              <a:rPr lang="en-US" dirty="0"/>
              <a:t>These files are contained on the Red Hat 6.9/7.3 iso image in the /images directory                  </a:t>
            </a:r>
          </a:p>
          <a:p>
            <a:endParaRPr lang="en-US" dirty="0"/>
          </a:p>
          <a:p>
            <a:r>
              <a:rPr lang="en-US" dirty="0"/>
              <a:t>These files need to be ftp’d to your z/VM system in binary format with a fixed </a:t>
            </a:r>
          </a:p>
          <a:p>
            <a:r>
              <a:rPr lang="en-US" dirty="0"/>
              <a:t>length of 80 characters</a:t>
            </a:r>
          </a:p>
          <a:p>
            <a:endParaRPr lang="en-US" dirty="0"/>
          </a:p>
          <a:p>
            <a:r>
              <a:rPr lang="en-US" dirty="0"/>
              <a:t>There are instructions on how to do this in both the Red Hat Install Guide and </a:t>
            </a:r>
          </a:p>
          <a:p>
            <a:r>
              <a:rPr lang="en-US" dirty="0"/>
              <a:t>the Virtualization Cookbooks            </a:t>
            </a:r>
          </a:p>
          <a:p>
            <a:endParaRPr lang="en-US" dirty="0"/>
          </a:p>
          <a:p>
            <a:r>
              <a:rPr lang="en-US" dirty="0"/>
              <a:t>           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09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6093" y="1198920"/>
            <a:ext cx="780371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Common Provisioning Methods</a:t>
            </a:r>
          </a:p>
          <a:p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Why Use Kickstart?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Installation Process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z/VM Setup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Kickstart Configuration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Questions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Demo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47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 of Files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9997" y="761851"/>
            <a:ext cx="8667116" cy="57246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z/VM Files</a:t>
            </a:r>
          </a:p>
          <a:p>
            <a:endParaRPr lang="en-US" dirty="0"/>
          </a:p>
          <a:p>
            <a:r>
              <a:rPr lang="en-US" dirty="0"/>
              <a:t>All z/VM files are located on the LNXMAINT 191 disk which is linked as the AHRHKS73/</a:t>
            </a:r>
          </a:p>
          <a:p>
            <a:r>
              <a:rPr lang="en-US" dirty="0"/>
              <a:t>AHRHKS69 a disk    </a:t>
            </a:r>
          </a:p>
          <a:p>
            <a:endParaRPr lang="en-US" dirty="0"/>
          </a:p>
          <a:p>
            <a:r>
              <a:rPr lang="en-US" dirty="0"/>
              <a:t>ahrhks73 exec		ahrhks69 exec</a:t>
            </a:r>
          </a:p>
          <a:p>
            <a:r>
              <a:rPr lang="en-US" dirty="0"/>
              <a:t>ahrhks73 kickstrt		ahrhks69 kickstrt</a:t>
            </a:r>
          </a:p>
          <a:p>
            <a:r>
              <a:rPr lang="en-US" dirty="0"/>
              <a:t>ahrhks73 initrd		ahrhks69 initrd</a:t>
            </a:r>
          </a:p>
          <a:p>
            <a:r>
              <a:rPr lang="en-US" dirty="0"/>
              <a:t>ahrhks73 kernel		ahrhks69 kernel</a:t>
            </a:r>
          </a:p>
          <a:p>
            <a:r>
              <a:rPr lang="en-US" dirty="0"/>
              <a:t> </a:t>
            </a:r>
          </a:p>
          <a:p>
            <a:r>
              <a:rPr lang="en-US" dirty="0"/>
              <a:t>Linux Files and Installation Sources</a:t>
            </a:r>
          </a:p>
          <a:p>
            <a:endParaRPr lang="en-US" dirty="0"/>
          </a:p>
          <a:p>
            <a:r>
              <a:rPr lang="en-US" dirty="0"/>
              <a:t>ahrh73-ks.cfg or ahrh69-ks.cfg</a:t>
            </a:r>
          </a:p>
          <a:p>
            <a:r>
              <a:rPr lang="en-US" dirty="0"/>
              <a:t>/data/RHEL73code or /data/RHEL69code</a:t>
            </a:r>
          </a:p>
          <a:p>
            <a:endParaRPr lang="en-US" dirty="0"/>
          </a:p>
          <a:p>
            <a:r>
              <a:rPr lang="en-US" dirty="0"/>
              <a:t>These files and installation sources are referenced in the z/VM ahrhksxx kickstrt parameter</a:t>
            </a:r>
          </a:p>
          <a:p>
            <a:r>
              <a:rPr lang="en-US" dirty="0"/>
              <a:t>file are located on either an ftp , nfs or http accessible server somewhere else in your</a:t>
            </a:r>
          </a:p>
          <a:p>
            <a:r>
              <a:rPr lang="en-US" dirty="0"/>
              <a:t>environment. This server also contains all the other files referenced in the .cfg file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22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 File Security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9997" y="1401931"/>
            <a:ext cx="80634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Limit who has access and can modify the kickstart configuration files – it can contain</a:t>
            </a:r>
          </a:p>
          <a:p>
            <a:r>
              <a:rPr lang="en-US" dirty="0"/>
              <a:t>passwords or password hashes and userids, which firewall ports are open , what </a:t>
            </a:r>
          </a:p>
          <a:p>
            <a:r>
              <a:rPr lang="en-US" dirty="0"/>
              <a:t>software is installed , proprietary scripts, what services are running , etc..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689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Messages and Logs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9997" y="1401931"/>
            <a:ext cx="822366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Linux guest’s z/VM console log – sent to the rdr queue when the guest is shutdown or</a:t>
            </a:r>
          </a:p>
          <a:p>
            <a:r>
              <a:rPr lang="en-US" dirty="0"/>
              <a:t>a #cp spool cons close command is issued for this guest’s z/VM console</a:t>
            </a:r>
          </a:p>
          <a:p>
            <a:endParaRPr lang="en-US" dirty="0"/>
          </a:p>
          <a:p>
            <a:r>
              <a:rPr lang="en-US" dirty="0"/>
              <a:t>Newly created Linux server:</a:t>
            </a:r>
          </a:p>
          <a:p>
            <a:endParaRPr lang="en-US" dirty="0"/>
          </a:p>
          <a:p>
            <a:r>
              <a:rPr lang="en-US" dirty="0"/>
              <a:t>/root – contains the generated anaconda-ks.cfg file and your post kickstart logs</a:t>
            </a:r>
          </a:p>
          <a:p>
            <a:r>
              <a:rPr lang="en-US" dirty="0"/>
              <a:t>/var/log/anaconda/ - RHEL 7 – contains all the logs generated by anaconda</a:t>
            </a:r>
          </a:p>
          <a:p>
            <a:r>
              <a:rPr lang="en-US" dirty="0"/>
              <a:t>/var/log – RHEL 6 – contains all the logs generated by anaconda</a:t>
            </a:r>
          </a:p>
          <a:p>
            <a:r>
              <a:rPr lang="en-US" dirty="0"/>
              <a:t>/tmp – temporary scripts used by anaconda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31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Troubleshooting During the Kickstart Install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6091" y="899011"/>
            <a:ext cx="8491940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Linux guest’s z/VM console log will be the only messages you have available </a:t>
            </a:r>
          </a:p>
          <a:p>
            <a:r>
              <a:rPr lang="en-US" dirty="0"/>
              <a:t>depending on how far the kickstart process got before failing. You may have logs</a:t>
            </a:r>
          </a:p>
          <a:p>
            <a:r>
              <a:rPr lang="en-US" dirty="0"/>
              <a:t>on another server if you sent them via the kickstart configuration parameter </a:t>
            </a:r>
            <a:r>
              <a:rPr lang="en-US" b="1" dirty="0"/>
              <a:t>logging</a:t>
            </a:r>
          </a:p>
          <a:p>
            <a:r>
              <a:rPr lang="en-US" dirty="0"/>
              <a:t>for remote logging. </a:t>
            </a:r>
          </a:p>
          <a:p>
            <a:endParaRPr lang="en-US" dirty="0"/>
          </a:p>
          <a:p>
            <a:r>
              <a:rPr lang="en-US" dirty="0"/>
              <a:t>You can code the </a:t>
            </a:r>
            <a:r>
              <a:rPr lang="en-US" b="1" dirty="0"/>
              <a:t>sshpw</a:t>
            </a:r>
            <a:r>
              <a:rPr lang="en-US" dirty="0"/>
              <a:t> parameter in the kickstart config file to enable ssh access to the </a:t>
            </a:r>
          </a:p>
          <a:p>
            <a:r>
              <a:rPr lang="en-US" dirty="0"/>
              <a:t>system during installation – only valuable if the system has an error that does not shut </a:t>
            </a:r>
          </a:p>
          <a:p>
            <a:r>
              <a:rPr lang="en-US" dirty="0"/>
              <a:t>It down – Installs only take about 5 minutes or so</a:t>
            </a:r>
          </a:p>
          <a:p>
            <a:endParaRPr lang="en-US" dirty="0"/>
          </a:p>
          <a:p>
            <a:r>
              <a:rPr lang="en-US" dirty="0"/>
              <a:t>You can also use the </a:t>
            </a:r>
            <a:r>
              <a:rPr lang="en-US" b="1" dirty="0"/>
              <a:t>–erroronfail parameter on your %pre , %post and %onerror</a:t>
            </a:r>
          </a:p>
          <a:p>
            <a:r>
              <a:rPr lang="en-US" dirty="0"/>
              <a:t>processing scripts</a:t>
            </a:r>
          </a:p>
          <a:p>
            <a:endParaRPr lang="en-US" dirty="0"/>
          </a:p>
          <a:p>
            <a:r>
              <a:rPr lang="en-US" dirty="0"/>
              <a:t>Beginning with RHEL 7 you can also use the %onerror script function in kickstart</a:t>
            </a:r>
          </a:p>
          <a:p>
            <a:r>
              <a:rPr lang="en-US" dirty="0"/>
              <a:t>to execute user written scripts on a error</a:t>
            </a:r>
          </a:p>
          <a:p>
            <a:endParaRPr lang="en-US" dirty="0"/>
          </a:p>
          <a:p>
            <a:r>
              <a:rPr lang="en-US" dirty="0"/>
              <a:t>Most issues are related to communications issues with the ftp/nfs/http server and</a:t>
            </a:r>
          </a:p>
          <a:p>
            <a:r>
              <a:rPr lang="en-US" dirty="0"/>
              <a:t>kickstart syntax errors</a:t>
            </a:r>
          </a:p>
          <a:p>
            <a:endParaRPr lang="en-US" dirty="0"/>
          </a:p>
          <a:p>
            <a:r>
              <a:rPr lang="en-US" dirty="0"/>
              <a:t>Once you have a kickstart installation working properly it’s very easy to modify and use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41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 Configuration File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9997" y="1401931"/>
            <a:ext cx="670831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Overview </a:t>
            </a:r>
          </a:p>
          <a:p>
            <a:endParaRPr lang="en-US" dirty="0"/>
          </a:p>
          <a:p>
            <a:r>
              <a:rPr lang="en-US" dirty="0"/>
              <a:t>Documentation</a:t>
            </a:r>
          </a:p>
          <a:p>
            <a:endParaRPr lang="en-US" dirty="0"/>
          </a:p>
          <a:p>
            <a:r>
              <a:rPr lang="en-US" dirty="0"/>
              <a:t>Create or Modify an existing kickstart file manually</a:t>
            </a:r>
          </a:p>
          <a:p>
            <a:endParaRPr lang="en-US" dirty="0"/>
          </a:p>
          <a:p>
            <a:r>
              <a:rPr lang="en-US" dirty="0"/>
              <a:t>Parameters</a:t>
            </a:r>
          </a:p>
          <a:p>
            <a:endParaRPr lang="en-US" dirty="0"/>
          </a:p>
          <a:p>
            <a:r>
              <a:rPr lang="en-US" dirty="0"/>
              <a:t>Place the kickstart file where it can be read by the installation process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34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 Configuration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9997" y="1401931"/>
            <a:ext cx="8621591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Documentation </a:t>
            </a:r>
          </a:p>
          <a:p>
            <a:endParaRPr lang="en-US" dirty="0"/>
          </a:p>
          <a:p>
            <a:r>
              <a:rPr lang="en-US" dirty="0"/>
              <a:t>Red Hat Installation Guide Version 6	</a:t>
            </a:r>
          </a:p>
          <a:p>
            <a:r>
              <a:rPr lang="en-US" sz="1400" u="sng" dirty="0">
                <a:hlinkClick r:id="rId2"/>
              </a:rPr>
              <a:t>https://access.redhat.com/documentation/en-US/Red_Hat_Enterprise_Linux/6/html/Installation_Guide/index.html</a:t>
            </a:r>
            <a:endParaRPr lang="en-US" sz="1400" dirty="0"/>
          </a:p>
          <a:p>
            <a:endParaRPr lang="en-US" dirty="0"/>
          </a:p>
          <a:p>
            <a:r>
              <a:rPr lang="en-US" dirty="0"/>
              <a:t>Red Hat Installation Guide Version 7</a:t>
            </a:r>
          </a:p>
          <a:p>
            <a:r>
              <a:rPr lang="en-US" sz="1400" u="sng" dirty="0">
                <a:hlinkClick r:id="rId3"/>
              </a:rPr>
              <a:t>https://access.redhat.com/documentation/en-US/Red_Hat_Enterprise_Linux/7/html/Installation_Guide/index.html</a:t>
            </a:r>
            <a:endParaRPr lang="en-US" sz="1400" dirty="0"/>
          </a:p>
          <a:p>
            <a:endParaRPr lang="en-US" dirty="0"/>
          </a:p>
          <a:p>
            <a:r>
              <a:rPr lang="en-US" dirty="0"/>
              <a:t>The Virtualization Cookbook for IBM z Systems Volume 2: Red Hat Enterprise Linux 7.1</a:t>
            </a:r>
          </a:p>
          <a:p>
            <a:r>
              <a:rPr lang="en-US" dirty="0"/>
              <a:t>Servers, SG24-8303-00</a:t>
            </a:r>
          </a:p>
          <a:p>
            <a:r>
              <a:rPr lang="en-US" sz="1600" u="sng" dirty="0">
                <a:hlinkClick r:id="rId4"/>
              </a:rPr>
              <a:t>www.redbooks.ibm.com/redbooks/pdfs/sg248303.pdf</a:t>
            </a:r>
            <a:endParaRPr lang="en-US" sz="1600" dirty="0"/>
          </a:p>
          <a:p>
            <a:endParaRPr lang="en-US" dirty="0"/>
          </a:p>
          <a:p>
            <a:r>
              <a:rPr lang="en-US" dirty="0"/>
              <a:t>The Virtualization Cookbook for z/VM 6.3, RHEL 6.4 and SLES 11 SP3, SG24-8147</a:t>
            </a:r>
          </a:p>
          <a:p>
            <a:r>
              <a:rPr lang="en-US" sz="1600" u="sng" dirty="0">
                <a:hlinkClick r:id="rId5"/>
              </a:rPr>
              <a:t>www.redbooks.ibm.com/redbooks/SG248147/SG248147-00/sg24814700.pdf</a:t>
            </a: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986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 Configuration File Creation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9997" y="1401931"/>
            <a:ext cx="823873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Manually install a Linux guest and generate an anaconda-ks.cfg file and then modify it</a:t>
            </a:r>
          </a:p>
          <a:p>
            <a:endParaRPr lang="en-US" dirty="0"/>
          </a:p>
          <a:p>
            <a:r>
              <a:rPr lang="en-US" dirty="0"/>
              <a:t>Modify an existing kickstart file – for example from an x86 environment</a:t>
            </a:r>
          </a:p>
          <a:p>
            <a:endParaRPr lang="en-US" dirty="0"/>
          </a:p>
          <a:p>
            <a:r>
              <a:rPr lang="en-US" dirty="0"/>
              <a:t>Use tools to create or modify an existing kickstart file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811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 Configuration File Creation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565" y="880723"/>
            <a:ext cx="8456674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Kickstart Configuration Tool – Red Hat Website</a:t>
            </a:r>
          </a:p>
          <a:p>
            <a:r>
              <a:rPr lang="en-US" dirty="0"/>
              <a:t>Used to create a basic Kickstart Configuration File</a:t>
            </a:r>
          </a:p>
          <a:p>
            <a:r>
              <a:rPr lang="en-US" u="sng" dirty="0">
                <a:hlinkClick r:id="rId2"/>
              </a:rPr>
              <a:t>https://access.redhat.com/labs/kickstartconfig/</a:t>
            </a:r>
            <a:endParaRPr lang="en-US" dirty="0"/>
          </a:p>
          <a:p>
            <a:endParaRPr lang="en-US" dirty="0"/>
          </a:p>
          <a:p>
            <a:r>
              <a:rPr lang="en-US" dirty="0"/>
              <a:t>Kickstart Compare Tool – List of changes between versions – Must have a RHEL 7 system </a:t>
            </a:r>
          </a:p>
          <a:p>
            <a:r>
              <a:rPr lang="en-US" dirty="0"/>
              <a:t>already for this to work - Ksverdiff -f RHEL6 -t RHEL7</a:t>
            </a:r>
          </a:p>
          <a:p>
            <a:endParaRPr lang="en-US" dirty="0"/>
          </a:p>
          <a:p>
            <a:r>
              <a:rPr lang="en-US" dirty="0"/>
              <a:t>Kickstart Validation Tool – Validate a kickstart file – Must have a RHEL 6 or RHEL 7</a:t>
            </a:r>
          </a:p>
          <a:p>
            <a:r>
              <a:rPr lang="en-US" dirty="0"/>
              <a:t>for this to work – </a:t>
            </a:r>
            <a:r>
              <a:rPr lang="en-US" dirty="0">
                <a:solidFill>
                  <a:srgbClr val="FF0000"/>
                </a:solidFill>
              </a:rPr>
              <a:t>ksvalidator</a:t>
            </a:r>
            <a:r>
              <a:rPr lang="en-US" dirty="0"/>
              <a:t> RHELxx.ks.cfg</a:t>
            </a:r>
          </a:p>
          <a:p>
            <a:endParaRPr lang="en-US" dirty="0"/>
          </a:p>
          <a:p>
            <a:r>
              <a:rPr lang="en-US" dirty="0"/>
              <a:t>Kickstart Ksflatten Tool – Converts a KS file that has includes in it to a single</a:t>
            </a:r>
          </a:p>
          <a:p>
            <a:r>
              <a:rPr lang="en-US" dirty="0"/>
              <a:t>inline KS file – ksflatten –c RHELxx-ks.cfg –o RHELxx-ks-new.cfg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system-config-kickstart</a:t>
            </a:r>
            <a:r>
              <a:rPr lang="en-US" dirty="0"/>
              <a:t> - used on a RHEL Linux system to graphically create/modify</a:t>
            </a:r>
          </a:p>
          <a:p>
            <a:r>
              <a:rPr lang="en-US" dirty="0"/>
              <a:t>a kickstart configuration 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anaconda-ks.cfg</a:t>
            </a:r>
            <a:r>
              <a:rPr lang="en-US" dirty="0"/>
              <a:t> – file created after every install that can be used as a base for </a:t>
            </a:r>
          </a:p>
          <a:p>
            <a:r>
              <a:rPr lang="en-US" dirty="0"/>
              <a:t>additional installations using kickstart</a:t>
            </a:r>
          </a:p>
          <a:p>
            <a:endParaRPr lang="en-US" dirty="0"/>
          </a:p>
          <a:p>
            <a:r>
              <a:rPr lang="en-US" dirty="0"/>
              <a:t>* The Kickstart Configurator is no longer being maintained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312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 Configuration File - Parameters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565" y="880723"/>
            <a:ext cx="3965253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#version=RHEL7</a:t>
            </a:r>
          </a:p>
          <a:p>
            <a:endParaRPr lang="en-US" dirty="0"/>
          </a:p>
          <a:p>
            <a:r>
              <a:rPr lang="en-US" dirty="0"/>
              <a:t># System authorization information</a:t>
            </a:r>
          </a:p>
          <a:p>
            <a:r>
              <a:rPr lang="en-US" dirty="0"/>
              <a:t>auth --enableshadow --passalgo=sha512</a:t>
            </a:r>
          </a:p>
          <a:p>
            <a:endParaRPr lang="en-US" dirty="0"/>
          </a:p>
          <a:p>
            <a:r>
              <a:rPr lang="en-US" dirty="0"/>
              <a:t># Skip GUI Installation</a:t>
            </a:r>
          </a:p>
          <a:p>
            <a:r>
              <a:rPr lang="en-US" dirty="0"/>
              <a:t>skipx</a:t>
            </a:r>
          </a:p>
          <a:p>
            <a:endParaRPr lang="en-US" dirty="0"/>
          </a:p>
          <a:p>
            <a:r>
              <a:rPr lang="en-US" dirty="0"/>
              <a:t># Use text mode install</a:t>
            </a:r>
          </a:p>
          <a:p>
            <a:r>
              <a:rPr lang="en-US" dirty="0"/>
              <a:t>text</a:t>
            </a:r>
          </a:p>
          <a:p>
            <a:endParaRPr lang="en-US" dirty="0"/>
          </a:p>
          <a:p>
            <a:r>
              <a:rPr lang="en-US" dirty="0"/>
              <a:t># System z – no prompts</a:t>
            </a:r>
          </a:p>
          <a:p>
            <a:r>
              <a:rPr lang="en-US" dirty="0"/>
              <a:t>cmdline</a:t>
            </a:r>
          </a:p>
          <a:p>
            <a:endParaRPr lang="en-US" dirty="0"/>
          </a:p>
          <a:p>
            <a:r>
              <a:rPr lang="en-US" dirty="0"/>
              <a:t># Reboot after installation is complete</a:t>
            </a:r>
          </a:p>
          <a:p>
            <a:r>
              <a:rPr lang="en-US" dirty="0"/>
              <a:t>reboot</a:t>
            </a:r>
          </a:p>
          <a:p>
            <a:endParaRPr lang="en-US" dirty="0"/>
          </a:p>
          <a:p>
            <a:r>
              <a:rPr lang="en-US" dirty="0"/>
              <a:t># selinux --enforcing</a:t>
            </a:r>
          </a:p>
          <a:p>
            <a:r>
              <a:rPr lang="en-US" dirty="0"/>
              <a:t>selinux --disabled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604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 Configuration File - Parameters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565" y="880723"/>
            <a:ext cx="8387874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Use network installation</a:t>
            </a:r>
          </a:p>
          <a:p>
            <a:endParaRPr lang="en-US" dirty="0"/>
          </a:p>
          <a:p>
            <a:r>
              <a:rPr lang="en-US" dirty="0"/>
              <a:t># Install Parameter Required – used with statements below</a:t>
            </a:r>
          </a:p>
          <a:p>
            <a:endParaRPr lang="en-US" dirty="0"/>
          </a:p>
          <a:p>
            <a:r>
              <a:rPr lang="en-US" dirty="0"/>
              <a:t>install</a:t>
            </a:r>
          </a:p>
          <a:p>
            <a:endParaRPr lang="en-US" dirty="0"/>
          </a:p>
          <a:p>
            <a:r>
              <a:rPr lang="en-US" dirty="0"/>
              <a:t># FTP Server</a:t>
            </a:r>
          </a:p>
          <a:p>
            <a:r>
              <a:rPr lang="en-US" dirty="0"/>
              <a:t># url --url=ftp://anonymous:andy@10.0.10.180/RHEL73code</a:t>
            </a:r>
          </a:p>
          <a:p>
            <a:endParaRPr lang="en-US" dirty="0"/>
          </a:p>
          <a:p>
            <a:r>
              <a:rPr lang="en-US" dirty="0"/>
              <a:t># NFS Server with expanded directory</a:t>
            </a:r>
          </a:p>
          <a:p>
            <a:r>
              <a:rPr lang="en-US" dirty="0"/>
              <a:t>nfs --server=10.0.10.180 --dir=/data/RHEL73code</a:t>
            </a:r>
          </a:p>
          <a:p>
            <a:endParaRPr lang="en-US" dirty="0"/>
          </a:p>
          <a:p>
            <a:r>
              <a:rPr lang="en-US" dirty="0"/>
              <a:t># HTTP Server</a:t>
            </a:r>
          </a:p>
          <a:p>
            <a:r>
              <a:rPr lang="en-US" dirty="0"/>
              <a:t># url --url="http://10.0.10.180/RHEL73code"</a:t>
            </a:r>
          </a:p>
          <a:p>
            <a:endParaRPr lang="en-US" dirty="0"/>
          </a:p>
          <a:p>
            <a:r>
              <a:rPr lang="en-US" dirty="0"/>
              <a:t># Network information</a:t>
            </a:r>
          </a:p>
          <a:p>
            <a:endParaRPr lang="en-US" dirty="0"/>
          </a:p>
          <a:p>
            <a:r>
              <a:rPr lang="en-US" dirty="0"/>
              <a:t>network  --bootproto=static --device=enccw0.0.5100 --ip=10.0.10.184 </a:t>
            </a:r>
          </a:p>
          <a:p>
            <a:r>
              <a:rPr lang="en-US" dirty="0"/>
              <a:t>--netmask=255.255.255.0 --noipv6 --hostname=ahrhks73.s390x.mainline.com --activate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83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Provisioning Methods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9141" y="1438507"/>
            <a:ext cx="552324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Manual Installation / Automated Installation / Cloning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Kickstart / AutoYast / Preseed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Disk copy – DDR / FlashCopy / DFDSS / FDR / dd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Velocity zPRO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88443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 Configuration File - Parameters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565" y="880723"/>
            <a:ext cx="3898503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Keyboard layouts</a:t>
            </a:r>
          </a:p>
          <a:p>
            <a:endParaRPr lang="en-US" dirty="0"/>
          </a:p>
          <a:p>
            <a:r>
              <a:rPr lang="en-US" dirty="0"/>
              <a:t>keyboard --vckeymap=us --xlayouts='us'</a:t>
            </a:r>
          </a:p>
          <a:p>
            <a:endParaRPr lang="en-US" dirty="0"/>
          </a:p>
          <a:p>
            <a:r>
              <a:rPr lang="en-US" dirty="0"/>
              <a:t># System language</a:t>
            </a:r>
          </a:p>
          <a:p>
            <a:endParaRPr lang="en-US" dirty="0"/>
          </a:p>
          <a:p>
            <a:r>
              <a:rPr lang="en-US" dirty="0"/>
              <a:t>lang en_US.UTF-8</a:t>
            </a:r>
          </a:p>
          <a:p>
            <a:endParaRPr lang="en-US" dirty="0"/>
          </a:p>
          <a:p>
            <a:r>
              <a:rPr lang="en-US" dirty="0"/>
              <a:t># System services</a:t>
            </a:r>
          </a:p>
          <a:p>
            <a:r>
              <a:rPr lang="en-US" dirty="0"/>
              <a:t># chronyd – NTP daemon</a:t>
            </a:r>
          </a:p>
          <a:p>
            <a:r>
              <a:rPr lang="en-US" dirty="0"/>
              <a:t>services --enabled="chronyd"</a:t>
            </a:r>
          </a:p>
          <a:p>
            <a:endParaRPr lang="en-US" dirty="0"/>
          </a:p>
          <a:p>
            <a:r>
              <a:rPr lang="en-US" dirty="0"/>
              <a:t># System timezone</a:t>
            </a:r>
          </a:p>
          <a:p>
            <a:endParaRPr lang="en-US" dirty="0"/>
          </a:p>
          <a:p>
            <a:r>
              <a:rPr lang="en-US" dirty="0"/>
              <a:t>timezone America/New_York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573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 Configuration File - Parameters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565" y="880723"/>
            <a:ext cx="842743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Set Root password</a:t>
            </a:r>
          </a:p>
          <a:p>
            <a:endParaRPr lang="en-US" dirty="0"/>
          </a:p>
          <a:p>
            <a:r>
              <a:rPr lang="en-US" dirty="0"/>
              <a:t>rootpw  --iscrypted $6$yYZvTXsjRGabd7zJ$CzYnhf1ki/.vQYgOVHnnMl4zEwlLJHXIk3EZE5g</a:t>
            </a:r>
          </a:p>
          <a:p>
            <a:r>
              <a:rPr lang="en-US" dirty="0"/>
              <a:t>/OZ2ugLmvBV1yS1zdxVui7dELxb1Ihg8eS2faFWKlHZ7/T/</a:t>
            </a:r>
          </a:p>
          <a:p>
            <a:endParaRPr lang="en-US" dirty="0"/>
          </a:p>
          <a:p>
            <a:r>
              <a:rPr lang="en-US" dirty="0"/>
              <a:t># rootpw password</a:t>
            </a:r>
          </a:p>
          <a:p>
            <a:endParaRPr lang="en-US" dirty="0"/>
          </a:p>
          <a:p>
            <a:r>
              <a:rPr lang="en-US" dirty="0"/>
              <a:t># Add a User</a:t>
            </a:r>
          </a:p>
          <a:p>
            <a:endParaRPr lang="en-US" dirty="0"/>
          </a:p>
          <a:p>
            <a:r>
              <a:rPr lang="en-US" dirty="0"/>
              <a:t>user --groups=wheel --name=andy --password=$6$yYZvTXsjRGabd7zJ$CzYnhf1ki/.vQYg</a:t>
            </a:r>
          </a:p>
          <a:p>
            <a:r>
              <a:rPr lang="en-US" dirty="0"/>
              <a:t>OVHnnMl4zEwlLJHXIk3EZE5g/OZ2ugLmvBV1yS1zdxVui7dELxb1Ihg8eS2faFWKlHZ7/T/</a:t>
            </a:r>
          </a:p>
          <a:p>
            <a:r>
              <a:rPr lang="en-US" dirty="0"/>
              <a:t> --iscrypted --gecos="Andy Hartman"</a:t>
            </a:r>
          </a:p>
          <a:p>
            <a:endParaRPr lang="en-US" dirty="0"/>
          </a:p>
          <a:p>
            <a:r>
              <a:rPr lang="en-US" dirty="0"/>
              <a:t># user --groups=wheel --name=andy --password=password --gecos="Andy Hartman"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397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 Configuration File - Parameters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565" y="880723"/>
            <a:ext cx="890205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System bootloader configuration</a:t>
            </a:r>
          </a:p>
          <a:p>
            <a:endParaRPr lang="en-US" dirty="0"/>
          </a:p>
          <a:p>
            <a:r>
              <a:rPr lang="en-US" dirty="0"/>
              <a:t># Disable Linux Control Groups - Only enable if you are using them - cgroup_disable=memory</a:t>
            </a:r>
          </a:p>
          <a:p>
            <a:endParaRPr lang="en-US" dirty="0"/>
          </a:p>
          <a:p>
            <a:r>
              <a:rPr lang="en-US" dirty="0"/>
              <a:t>bootloader --location=mbr --driveorder=/dev/disk/by-path/ccw-0.0.0100,/dev/disk/by-path</a:t>
            </a:r>
          </a:p>
          <a:p>
            <a:r>
              <a:rPr lang="en-US" dirty="0"/>
              <a:t>/ccw-0.0.0101,/dev/disk/by-path/ccw-0.0.0200,/dev/disk/by-path/ccw-0.0.0201,/dev/disk</a:t>
            </a:r>
          </a:p>
          <a:p>
            <a:r>
              <a:rPr lang="en-US" dirty="0"/>
              <a:t>/by-path/ccw-0.0.0202 --append="crashkernel=auto cgroup_disable=memory</a:t>
            </a:r>
          </a:p>
          <a:p>
            <a:r>
              <a:rPr lang="en-US" dirty="0"/>
              <a:t> console=ttysclp0 console=ttyS0"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054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 Configuration File - Parameters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565" y="880723"/>
            <a:ext cx="8178586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Partition clearing and setup</a:t>
            </a:r>
          </a:p>
          <a:p>
            <a:endParaRPr lang="en-US" dirty="0"/>
          </a:p>
          <a:p>
            <a:r>
              <a:rPr lang="en-US" dirty="0"/>
              <a:t>ignoredisk --only-use=/dev/disk/by-path/ccw-0.0.0100,/dev/disk/by-path/ccw-0.0.0</a:t>
            </a:r>
          </a:p>
          <a:p>
            <a:r>
              <a:rPr lang="en-US" dirty="0"/>
              <a:t>101,/dev/disk/by-path/ccw-0.0.0200,/dev/disk/by-path/ccw-0.0.0201,/dev/disk/by-p</a:t>
            </a:r>
          </a:p>
          <a:p>
            <a:r>
              <a:rPr lang="en-US" dirty="0"/>
              <a:t>ath/ccw-0.0.0202</a:t>
            </a:r>
          </a:p>
          <a:p>
            <a:endParaRPr lang="en-US" dirty="0"/>
          </a:p>
          <a:p>
            <a:r>
              <a:rPr lang="en-US" dirty="0"/>
              <a:t># Format the mbr and use dasdfmt to low level format any unformatted disk volumes</a:t>
            </a:r>
          </a:p>
          <a:p>
            <a:r>
              <a:rPr lang="en-US" dirty="0"/>
              <a:t>zerombr</a:t>
            </a:r>
          </a:p>
          <a:p>
            <a:endParaRPr lang="en-US" dirty="0"/>
          </a:p>
          <a:p>
            <a:r>
              <a:rPr lang="en-US" dirty="0"/>
              <a:t>clearpart --all --initlabel devices=/dev/disk/by-path/ccw-0.0.0100,/dev/disk/by-path</a:t>
            </a:r>
          </a:p>
          <a:p>
            <a:r>
              <a:rPr lang="en-US" dirty="0"/>
              <a:t>/ccw-0.0.0101,/dev/disk/by-path/ccw-0.0.0200,/dev/disk/by-path/ccw-0.0.0201,</a:t>
            </a:r>
          </a:p>
          <a:p>
            <a:r>
              <a:rPr lang="en-US" dirty="0"/>
              <a:t>/dev/disk/by-path/ccw-0.0.0202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11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 Configuration File - Parameters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565" y="880723"/>
            <a:ext cx="7809061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Partition clearing and setup - continued</a:t>
            </a:r>
          </a:p>
          <a:p>
            <a:endParaRPr lang="en-US" dirty="0"/>
          </a:p>
          <a:p>
            <a:r>
              <a:rPr lang="en-US" dirty="0"/>
              <a:t>part swap --size=100 --grow --ondisk=/dev/disk/by-path/ccw-0.0.0100</a:t>
            </a:r>
          </a:p>
          <a:p>
            <a:endParaRPr lang="en-US" dirty="0"/>
          </a:p>
          <a:p>
            <a:r>
              <a:rPr lang="en-US" dirty="0"/>
              <a:t>part swap --size=100 --grow --ondisk=/dev/disk/by-path/ccw-0.0.0101</a:t>
            </a:r>
          </a:p>
          <a:p>
            <a:endParaRPr lang="en-US" dirty="0"/>
          </a:p>
          <a:p>
            <a:r>
              <a:rPr lang="en-US" dirty="0"/>
              <a:t>part / --fstype=ext4 --size=1536 --ondisk=/dev/disk/by-path/ccw-0.0.0200</a:t>
            </a:r>
          </a:p>
          <a:p>
            <a:endParaRPr lang="en-US" dirty="0"/>
          </a:p>
          <a:p>
            <a:r>
              <a:rPr lang="en-US" dirty="0"/>
              <a:t>part /usr --fstype=ext4 --size=200 --grow --ondisk=/dev/disk/by-path/ccw-0.0.020</a:t>
            </a:r>
          </a:p>
          <a:p>
            <a:r>
              <a:rPr lang="en-US" dirty="0"/>
              <a:t>1</a:t>
            </a:r>
          </a:p>
          <a:p>
            <a:endParaRPr lang="en-US" dirty="0"/>
          </a:p>
          <a:p>
            <a:r>
              <a:rPr lang="en-US" dirty="0"/>
              <a:t>part pv.094016 --grow --size=200 --ondisk=/dev/disk/by-path/ccw-0.0.0200</a:t>
            </a:r>
          </a:p>
          <a:p>
            <a:r>
              <a:rPr lang="en-US" dirty="0"/>
              <a:t>part pv.094018 --grow --size=200 --ondisk=/dev/disk/by-path/ccw-0.0.0202</a:t>
            </a:r>
          </a:p>
          <a:p>
            <a:endParaRPr lang="en-US" dirty="0"/>
          </a:p>
          <a:p>
            <a:r>
              <a:rPr lang="en-US" dirty="0"/>
              <a:t>volgroup vg_system --pesize=4096 pv.094016 pv.094018</a:t>
            </a:r>
          </a:p>
          <a:p>
            <a:endParaRPr lang="en-US" dirty="0"/>
          </a:p>
          <a:p>
            <a:r>
              <a:rPr lang="en-US" dirty="0"/>
              <a:t>logvol /tmp --fstype=ext4 --name=TmpVol1 --vgname=vg_system --size=1024</a:t>
            </a:r>
          </a:p>
          <a:p>
            <a:r>
              <a:rPr lang="en-US" dirty="0"/>
              <a:t>logvol /home --fstype=ext4 --name=HomeVol1 --vgname=vg_system --size=512</a:t>
            </a:r>
          </a:p>
          <a:p>
            <a:r>
              <a:rPr lang="en-US" dirty="0"/>
              <a:t>logvol /var --fstype=ext4 --name=VarVol1 --vgname=vg_system --size=1024</a:t>
            </a:r>
          </a:p>
          <a:p>
            <a:r>
              <a:rPr lang="en-US" dirty="0"/>
              <a:t>logvol /opt --fstype=ext4 --name=OptVol1 --vgname=vg_system --size=512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70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 Configuration File - Parameters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565" y="880723"/>
            <a:ext cx="877067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Partition clearing and setup - continued</a:t>
            </a:r>
          </a:p>
          <a:p>
            <a:endParaRPr lang="en-US" dirty="0"/>
          </a:p>
          <a:p>
            <a:r>
              <a:rPr lang="en-US" dirty="0"/>
              <a:t># zfcp example - 2 fcp devices = 1 multipath device - mpath0</a:t>
            </a:r>
          </a:p>
          <a:p>
            <a:endParaRPr lang="en-US" dirty="0"/>
          </a:p>
          <a:p>
            <a:r>
              <a:rPr lang="en-US" dirty="0"/>
              <a:t># zfcp --devnum 0.0.2c05 --wwpn 0x50050763030383ae --fcplun 0x0025000000000000</a:t>
            </a:r>
          </a:p>
          <a:p>
            <a:r>
              <a:rPr lang="en-US" dirty="0"/>
              <a:t># zfcp --devnum 0.0.3c05 --wwpn 0x500507630303c3ae --fcplun 0x0025000000000000</a:t>
            </a:r>
          </a:p>
          <a:p>
            <a:r>
              <a:rPr lang="en-US" dirty="0"/>
              <a:t># multipath --name=mpath0 --device=36005076303ffc3ae0000000000009005 --rule=ignore</a:t>
            </a:r>
          </a:p>
          <a:p>
            <a:r>
              <a:rPr lang="en-US" dirty="0"/>
              <a:t># bootloader --location=mbr --driveorder=dasdc,dasda,dasdb,mapper/mpath0</a:t>
            </a:r>
          </a:p>
          <a:p>
            <a:r>
              <a:rPr lang="en-US" dirty="0"/>
              <a:t># clearpart --all</a:t>
            </a:r>
          </a:p>
          <a:p>
            <a:r>
              <a:rPr lang="en-US" dirty="0"/>
              <a:t># part /boot --fstype ext3 --size=100 --grow --ondisk=dasdc</a:t>
            </a:r>
          </a:p>
          <a:p>
            <a:r>
              <a:rPr lang="en-US" dirty="0"/>
              <a:t># part pv.17 --size=100 --grow --ondisk=mapper/mpath0</a:t>
            </a:r>
          </a:p>
          <a:p>
            <a:r>
              <a:rPr lang="en-US" dirty="0"/>
              <a:t># part swap --size=100 --grow --ondisk=dasdb</a:t>
            </a:r>
          </a:p>
          <a:p>
            <a:r>
              <a:rPr lang="en-US" dirty="0"/>
              <a:t># part swap --size=100 --grow --ondisk=dasda</a:t>
            </a:r>
          </a:p>
          <a:p>
            <a:r>
              <a:rPr lang="en-US" dirty="0"/>
              <a:t># volgroup VolGroup00 --pesize=32768 pv.17</a:t>
            </a:r>
          </a:p>
          <a:p>
            <a:r>
              <a:rPr lang="en-US" dirty="0"/>
              <a:t># logvol / --fstype ext3 --name=LogVol00 --vgname=VolGroup00 --size=10208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02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 Configuration File - Parameters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565" y="880723"/>
            <a:ext cx="7296806" cy="597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# Software Packages</a:t>
            </a:r>
          </a:p>
          <a:p>
            <a:endParaRPr lang="de-DE" dirty="0"/>
          </a:p>
          <a:p>
            <a:r>
              <a:rPr lang="de-DE" dirty="0"/>
              <a:t>%packages</a:t>
            </a:r>
          </a:p>
          <a:p>
            <a:r>
              <a:rPr lang="de-DE" dirty="0"/>
              <a:t>@^minimal</a:t>
            </a:r>
          </a:p>
          <a:p>
            <a:r>
              <a:rPr lang="de-DE" dirty="0"/>
              <a:t>@core             - This is what gets installed if you do a manual install</a:t>
            </a:r>
          </a:p>
          <a:p>
            <a:r>
              <a:rPr lang="de-DE" dirty="0"/>
              <a:t>chrony</a:t>
            </a:r>
          </a:p>
          <a:p>
            <a:r>
              <a:rPr lang="de-DE" dirty="0"/>
              <a:t>kexec-tools</a:t>
            </a:r>
          </a:p>
          <a:p>
            <a:r>
              <a:rPr lang="de-DE" dirty="0"/>
              <a:t>or</a:t>
            </a:r>
          </a:p>
          <a:p>
            <a:r>
              <a:rPr lang="de-DE" dirty="0"/>
              <a:t>@core             - This is an example of how to add packages to the base install</a:t>
            </a:r>
          </a:p>
          <a:p>
            <a:r>
              <a:rPr lang="de-DE" sz="1400" dirty="0"/>
              <a:t>chrony</a:t>
            </a:r>
          </a:p>
          <a:p>
            <a:r>
              <a:rPr lang="de-DE" sz="1000" dirty="0"/>
              <a:t>kexec-tools</a:t>
            </a:r>
          </a:p>
          <a:p>
            <a:r>
              <a:rPr lang="de-DE" sz="1000" dirty="0"/>
              <a:t>device-mapper-persistent-data</a:t>
            </a:r>
          </a:p>
          <a:p>
            <a:r>
              <a:rPr lang="de-DE" sz="1000" dirty="0"/>
              <a:t>sysstat</a:t>
            </a:r>
          </a:p>
          <a:p>
            <a:r>
              <a:rPr lang="de-DE" sz="1000" dirty="0"/>
              <a:t>tigervnc-server</a:t>
            </a:r>
          </a:p>
          <a:p>
            <a:r>
              <a:rPr lang="de-DE" sz="1000" dirty="0"/>
              <a:t>tigervnc</a:t>
            </a:r>
          </a:p>
          <a:p>
            <a:r>
              <a:rPr lang="de-DE" sz="1000" dirty="0"/>
              <a:t>openmotif</a:t>
            </a:r>
          </a:p>
          <a:p>
            <a:r>
              <a:rPr lang="de-DE" sz="1000" dirty="0"/>
              <a:t>xterm</a:t>
            </a:r>
          </a:p>
          <a:p>
            <a:r>
              <a:rPr lang="de-DE" sz="1000" dirty="0"/>
              <a:t>xsetroot</a:t>
            </a:r>
          </a:p>
          <a:p>
            <a:r>
              <a:rPr lang="de-DE" sz="1000" dirty="0"/>
              <a:t>xorg-x11-xauth</a:t>
            </a:r>
          </a:p>
          <a:p>
            <a:r>
              <a:rPr lang="de-DE" sz="1000" dirty="0"/>
              <a:t>ftp</a:t>
            </a:r>
          </a:p>
          <a:p>
            <a:r>
              <a:rPr lang="de-DE" sz="1000" dirty="0"/>
              <a:t>nfs-utils</a:t>
            </a:r>
          </a:p>
          <a:p>
            <a:r>
              <a:rPr lang="de-DE" sz="1000" dirty="0"/>
              <a:t>dos2unix</a:t>
            </a:r>
          </a:p>
          <a:p>
            <a:r>
              <a:rPr lang="de-DE" sz="1000" dirty="0"/>
              <a:t>yum-utils</a:t>
            </a:r>
          </a:p>
          <a:p>
            <a:r>
              <a:rPr lang="de-DE" sz="1000" dirty="0"/>
              <a:t>yum-plugin-security</a:t>
            </a:r>
          </a:p>
          <a:p>
            <a:r>
              <a:rPr lang="de-DE" sz="1000" dirty="0"/>
              <a:t>xclock</a:t>
            </a:r>
          </a:p>
          <a:p>
            <a:r>
              <a:rPr lang="de-DE" sz="1000" dirty="0"/>
              <a:t>system-config-kickstart</a:t>
            </a:r>
          </a:p>
          <a:p>
            <a:r>
              <a:rPr lang="de-DE" sz="1000" dirty="0"/>
              <a:t>xorg-x11-fonts-Type1</a:t>
            </a:r>
          </a:p>
          <a:p>
            <a:r>
              <a:rPr lang="de-DE" dirty="0"/>
              <a:t>%end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93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 Configuration File - Parameters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565" y="880723"/>
            <a:ext cx="5699381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# Available Package Groups</a:t>
            </a:r>
          </a:p>
          <a:p>
            <a:endParaRPr lang="de-DE" dirty="0"/>
          </a:p>
          <a:p>
            <a:r>
              <a:rPr lang="en-US" dirty="0"/>
              <a:t>Available Environment Groups:</a:t>
            </a:r>
          </a:p>
          <a:p>
            <a:r>
              <a:rPr lang="en-US" dirty="0"/>
              <a:t>   Minimal Install (minimal) - @core</a:t>
            </a:r>
          </a:p>
          <a:p>
            <a:r>
              <a:rPr lang="en-US" dirty="0"/>
              <a:t>   Infrastructure Server (infrastructure-server-environment)</a:t>
            </a:r>
          </a:p>
          <a:p>
            <a:r>
              <a:rPr lang="en-US" dirty="0"/>
              <a:t>   File and Print Server (file-print-server-environment)</a:t>
            </a:r>
          </a:p>
          <a:p>
            <a:r>
              <a:rPr lang="en-US" dirty="0"/>
              <a:t>   Basic Web Server (web-server-environment)</a:t>
            </a:r>
          </a:p>
          <a:p>
            <a:r>
              <a:rPr lang="en-US" dirty="0"/>
              <a:t>   Virtualization Host (virtualization-host-environment)</a:t>
            </a:r>
          </a:p>
          <a:p>
            <a:r>
              <a:rPr lang="en-US" dirty="0"/>
              <a:t>   Server with GUI (graphical-server-environment)</a:t>
            </a:r>
          </a:p>
          <a:p>
            <a:r>
              <a:rPr lang="en-US" dirty="0"/>
              <a:t>Installed Groups:</a:t>
            </a:r>
          </a:p>
          <a:p>
            <a:r>
              <a:rPr lang="en-US" dirty="0"/>
              <a:t>   Console Internet Tools (console-internet)</a:t>
            </a:r>
          </a:p>
          <a:p>
            <a:r>
              <a:rPr lang="en-US" dirty="0"/>
              <a:t>   Graphical Administration Tools (graphical-admin-tools)</a:t>
            </a:r>
          </a:p>
          <a:p>
            <a:r>
              <a:rPr lang="en-US" dirty="0"/>
              <a:t>   Legacy UNIX Compatibility (legacy-unix)</a:t>
            </a:r>
          </a:p>
          <a:p>
            <a:r>
              <a:rPr lang="en-US" dirty="0"/>
              <a:t>   Security Tools (security-tools)</a:t>
            </a:r>
          </a:p>
          <a:p>
            <a:r>
              <a:rPr lang="en-US" dirty="0"/>
              <a:t>   System Administration Tools (system-admin-tools)</a:t>
            </a:r>
          </a:p>
          <a:p>
            <a:r>
              <a:rPr lang="en-US" dirty="0"/>
              <a:t>Available Groups:</a:t>
            </a:r>
          </a:p>
          <a:p>
            <a:r>
              <a:rPr lang="en-US" dirty="0"/>
              <a:t>   Compatibility Libraries (compat-libraries)</a:t>
            </a:r>
          </a:p>
          <a:p>
            <a:r>
              <a:rPr lang="en-US" dirty="0"/>
              <a:t>   Development Tools (development)</a:t>
            </a:r>
          </a:p>
          <a:p>
            <a:r>
              <a:rPr lang="en-US" dirty="0"/>
              <a:t>   Scientific Support (scientific)</a:t>
            </a:r>
          </a:p>
          <a:p>
            <a:r>
              <a:rPr lang="en-US" dirty="0"/>
              <a:t>   System Management (system-management)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78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 Configuration File - Parameters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565" y="880723"/>
            <a:ext cx="737368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#Enable kdump</a:t>
            </a:r>
          </a:p>
          <a:p>
            <a:endParaRPr lang="en-US" dirty="0"/>
          </a:p>
          <a:p>
            <a:r>
              <a:rPr lang="en-US" dirty="0"/>
              <a:t>%addon com_redhat_kdump --enable --reserve-mb='4096'</a:t>
            </a:r>
          </a:p>
          <a:p>
            <a:endParaRPr lang="en-US" dirty="0"/>
          </a:p>
          <a:p>
            <a:r>
              <a:rPr lang="en-US" dirty="0"/>
              <a:t>%end</a:t>
            </a:r>
          </a:p>
          <a:p>
            <a:endParaRPr lang="en-US" dirty="0"/>
          </a:p>
          <a:p>
            <a:r>
              <a:rPr lang="en-US" dirty="0"/>
              <a:t>You can find out more about addons here:</a:t>
            </a:r>
          </a:p>
          <a:p>
            <a:endParaRPr lang="en-US" dirty="0"/>
          </a:p>
          <a:p>
            <a:r>
              <a:rPr lang="en-US" dirty="0">
                <a:hlinkClick r:id="rId3"/>
              </a:rPr>
              <a:t>https://rhinstaller.github.io/anaconda-addon-development-guide/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There is also some documentation in the RHEL 7 Install Guide</a:t>
            </a:r>
          </a:p>
          <a:p>
            <a:endParaRPr lang="en-US" dirty="0"/>
          </a:p>
          <a:p>
            <a:r>
              <a:rPr lang="en-US" dirty="0"/>
              <a:t>%</a:t>
            </a:r>
            <a:r>
              <a:rPr lang="en-US" dirty="0" err="1"/>
              <a:t>addon</a:t>
            </a:r>
            <a:r>
              <a:rPr lang="en-US" dirty="0"/>
              <a:t> is another way to modify or add additional items to your installation</a:t>
            </a:r>
          </a:p>
          <a:p>
            <a:r>
              <a:rPr lang="en-US" dirty="0"/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300573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 Configuration File - Parameters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565" y="880723"/>
            <a:ext cx="7852919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#Post Install Script running in nochroot to enable access to files outside new Linux</a:t>
            </a:r>
          </a:p>
          <a:p>
            <a:r>
              <a:rPr lang="en-US" dirty="0"/>
              <a:t>Server during installation</a:t>
            </a:r>
          </a:p>
          <a:p>
            <a:endParaRPr lang="en-US" dirty="0"/>
          </a:p>
          <a:p>
            <a:r>
              <a:rPr lang="en-US" dirty="0"/>
              <a:t>%post --nochroot --log=/mnt/sysimage/root/ks-post.log</a:t>
            </a:r>
          </a:p>
          <a:p>
            <a:endParaRPr lang="en-US" dirty="0"/>
          </a:p>
          <a:p>
            <a:r>
              <a:rPr lang="en-US" dirty="0"/>
              <a:t>df -h</a:t>
            </a:r>
          </a:p>
          <a:p>
            <a:endParaRPr lang="en-US" dirty="0"/>
          </a:p>
          <a:p>
            <a:r>
              <a:rPr lang="en-US" dirty="0"/>
              <a:t>mount</a:t>
            </a:r>
          </a:p>
          <a:p>
            <a:endParaRPr lang="en-US" dirty="0"/>
          </a:p>
          <a:p>
            <a:r>
              <a:rPr lang="en-US" dirty="0"/>
              <a:t># Mount an nfs share for coping custom files</a:t>
            </a:r>
          </a:p>
          <a:p>
            <a:endParaRPr lang="en-US" dirty="0"/>
          </a:p>
          <a:p>
            <a:r>
              <a:rPr lang="en-US" dirty="0"/>
              <a:t>mkdir /mnt/sysimage/temp</a:t>
            </a:r>
          </a:p>
          <a:p>
            <a:r>
              <a:rPr lang="en-US" dirty="0"/>
              <a:t>mount -o nolock 10.0.10.180:/data/RHEL73code /mnt/sysimage/temp</a:t>
            </a:r>
          </a:p>
          <a:p>
            <a:endParaRPr lang="en-US" dirty="0"/>
          </a:p>
          <a:p>
            <a:r>
              <a:rPr lang="en-US" dirty="0"/>
              <a:t># Configure Local Settings - Perfsvm , shutdown, halt and other settings</a:t>
            </a:r>
          </a:p>
          <a:p>
            <a:endParaRPr lang="en-US" dirty="0"/>
          </a:p>
          <a:p>
            <a:r>
              <a:rPr lang="en-US" dirty="0"/>
              <a:t>cp -f /mnt/sysimage/etc/rc.d/rc.local /mnt/sysimage/etc/rc.d/rc.local.original</a:t>
            </a:r>
          </a:p>
          <a:p>
            <a:r>
              <a:rPr lang="en-US" dirty="0"/>
              <a:t>cp -f /mnt/sysimage/temp/custom/rc.local /mnt/sysimage/etc/rc.d/</a:t>
            </a:r>
          </a:p>
          <a:p>
            <a:r>
              <a:rPr lang="en-US" dirty="0"/>
              <a:t>chmod +x /mnt/sysimage/etc/rc.d/rc.local</a:t>
            </a:r>
          </a:p>
          <a:p>
            <a:r>
              <a:rPr lang="en-US" dirty="0"/>
              <a:t>….</a:t>
            </a:r>
          </a:p>
          <a:p>
            <a:r>
              <a:rPr lang="en-US" dirty="0"/>
              <a:t>%end</a:t>
            </a:r>
          </a:p>
        </p:txBody>
      </p:sp>
    </p:spTree>
    <p:extLst>
      <p:ext uri="{BB962C8B-B14F-4D97-AF65-F5344CB8AC3E}">
        <p14:creationId xmlns:p14="http://schemas.microsoft.com/office/powerpoint/2010/main" val="3289212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use Kickstart?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9141" y="1438507"/>
            <a:ext cx="4618124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r>
              <a:rPr lang="en-US" dirty="0"/>
              <a:t>Red Hat installations are already using it on x86</a:t>
            </a:r>
          </a:p>
          <a:p>
            <a:endParaRPr lang="en-US" dirty="0"/>
          </a:p>
          <a:p>
            <a:r>
              <a:rPr lang="en-US" dirty="0"/>
              <a:t>Repeatable / Self Documenting</a:t>
            </a:r>
          </a:p>
          <a:p>
            <a:endParaRPr lang="en-US" dirty="0"/>
          </a:p>
          <a:p>
            <a:r>
              <a:rPr lang="en-US" dirty="0"/>
              <a:t>Easy To Implement</a:t>
            </a:r>
          </a:p>
          <a:p>
            <a:endParaRPr lang="en-US" dirty="0"/>
          </a:p>
          <a:p>
            <a:r>
              <a:rPr lang="en-US" dirty="0"/>
              <a:t>Quick</a:t>
            </a:r>
          </a:p>
          <a:p>
            <a:endParaRPr lang="en-US" dirty="0"/>
          </a:p>
          <a:p>
            <a:r>
              <a:rPr lang="en-US" dirty="0"/>
              <a:t>Helps Define and Separate Responsibilities</a:t>
            </a:r>
          </a:p>
          <a:p>
            <a:endParaRPr lang="en-US" dirty="0"/>
          </a:p>
          <a:p>
            <a:r>
              <a:rPr lang="en-US" dirty="0"/>
              <a:t>It’s Free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70802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 Configuration File - Parameters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8301" y="758952"/>
            <a:ext cx="8014695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Put post processing back in chroot to run commands on the newly created system</a:t>
            </a:r>
          </a:p>
          <a:p>
            <a:endParaRPr lang="en-US" dirty="0"/>
          </a:p>
          <a:p>
            <a:r>
              <a:rPr lang="en-US" dirty="0"/>
              <a:t>%post --log=/root/ks-post-2.log</a:t>
            </a:r>
          </a:p>
          <a:p>
            <a:endParaRPr lang="en-US" dirty="0"/>
          </a:p>
          <a:p>
            <a:r>
              <a:rPr lang="en-US" dirty="0"/>
              <a:t># Example of how to turn off/on Services</a:t>
            </a:r>
          </a:p>
          <a:p>
            <a:endParaRPr lang="en-US" dirty="0"/>
          </a:p>
          <a:p>
            <a:r>
              <a:rPr lang="en-US" dirty="0"/>
              <a:t># systemctl enable firewalld.service – already on by default</a:t>
            </a:r>
          </a:p>
          <a:p>
            <a:endParaRPr lang="en-US" dirty="0"/>
          </a:p>
          <a:p>
            <a:r>
              <a:rPr lang="en-US" dirty="0"/>
              <a:t># Run commands to activate the new RHEL73 repo</a:t>
            </a:r>
          </a:p>
          <a:p>
            <a:endParaRPr lang="en-US" dirty="0"/>
          </a:p>
          <a:p>
            <a:r>
              <a:rPr lang="en-US" dirty="0"/>
              <a:t>yum-config-manager --enable RHEL73</a:t>
            </a:r>
          </a:p>
          <a:p>
            <a:endParaRPr lang="en-US" dirty="0"/>
          </a:p>
          <a:p>
            <a:r>
              <a:rPr lang="en-US" dirty="0"/>
              <a:t>rpm --import /etc/pki/rpm-gpg/RPM-GPG-KEY*</a:t>
            </a:r>
          </a:p>
          <a:p>
            <a:endParaRPr lang="en-US" dirty="0"/>
          </a:p>
          <a:p>
            <a:r>
              <a:rPr lang="en-US" dirty="0"/>
              <a:t>yum -v repolist</a:t>
            </a:r>
          </a:p>
          <a:p>
            <a:r>
              <a:rPr lang="en-US" dirty="0"/>
              <a:t>:</a:t>
            </a:r>
          </a:p>
          <a:p>
            <a:r>
              <a:rPr lang="en-US" dirty="0"/>
              <a:t># Configure the Firewall - dhcpv6-client ssh are already enabled by default</a:t>
            </a:r>
          </a:p>
          <a:p>
            <a:endParaRPr lang="en-US" dirty="0"/>
          </a:p>
          <a:p>
            <a:r>
              <a:rPr lang="en-US" dirty="0"/>
              <a:t>firewall-cmd --permanent --zone public --add-service vnc-server</a:t>
            </a:r>
          </a:p>
          <a:p>
            <a:r>
              <a:rPr lang="en-US" dirty="0"/>
              <a:t>….</a:t>
            </a:r>
          </a:p>
          <a:p>
            <a:r>
              <a:rPr lang="en-US" dirty="0"/>
              <a:t>%end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12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 Configuration File - Parameters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8301" y="758952"/>
            <a:ext cx="7403437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# This is a new section with RHEL 7 - Controls the anaconda session only ,</a:t>
            </a:r>
          </a:p>
          <a:p>
            <a:r>
              <a:rPr lang="en-US" dirty="0"/>
              <a:t> not the installed system</a:t>
            </a:r>
          </a:p>
          <a:p>
            <a:endParaRPr lang="en-US" dirty="0"/>
          </a:p>
          <a:p>
            <a:r>
              <a:rPr lang="en-US" dirty="0"/>
              <a:t>%anaconda</a:t>
            </a:r>
          </a:p>
          <a:p>
            <a:endParaRPr lang="en-US" dirty="0"/>
          </a:p>
          <a:p>
            <a:r>
              <a:rPr lang="en-US" dirty="0"/>
              <a:t>pwpolicy root --minlen=6 --minquality=50 --notstrict --nochanges --notempty</a:t>
            </a:r>
          </a:p>
          <a:p>
            <a:r>
              <a:rPr lang="en-US" dirty="0"/>
              <a:t>pwpolicy user --minlen=6 --minquality=50 --notstrict --nochanges --notempty</a:t>
            </a:r>
          </a:p>
          <a:p>
            <a:r>
              <a:rPr lang="en-US" dirty="0"/>
              <a:t>pwpolicy luks --minlen=6 --minquality=50 --notstrict --nochanges --notempty</a:t>
            </a:r>
          </a:p>
          <a:p>
            <a:endParaRPr lang="en-US" dirty="0"/>
          </a:p>
          <a:p>
            <a:r>
              <a:rPr lang="en-US" dirty="0"/>
              <a:t>%end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89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Questions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8301" y="758952"/>
            <a:ext cx="7795852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Kickstart can be used to build very simple to very complex systems</a:t>
            </a:r>
          </a:p>
          <a:p>
            <a:endParaRPr lang="en-US" dirty="0"/>
          </a:p>
          <a:p>
            <a:r>
              <a:rPr lang="en-US" dirty="0"/>
              <a:t>Kickstart is easy to work with – it’s a plain text file with very well documented</a:t>
            </a:r>
          </a:p>
          <a:p>
            <a:r>
              <a:rPr lang="en-US" dirty="0"/>
              <a:t>parameters</a:t>
            </a:r>
          </a:p>
          <a:p>
            <a:endParaRPr lang="en-US" dirty="0"/>
          </a:p>
          <a:p>
            <a:r>
              <a:rPr lang="en-US" dirty="0"/>
              <a:t>Z System Kickstart files can be adapted from other kickstart files used on other</a:t>
            </a:r>
          </a:p>
          <a:p>
            <a:r>
              <a:rPr lang="en-US" dirty="0"/>
              <a:t>architectures like x86 with a few modifications – disk etc.. </a:t>
            </a:r>
          </a:p>
          <a:p>
            <a:endParaRPr lang="en-US" dirty="0"/>
          </a:p>
          <a:p>
            <a:r>
              <a:rPr lang="en-US" dirty="0"/>
              <a:t>Most Red Hat shops already use it on other platforms , so if you run Red Hat on </a:t>
            </a:r>
          </a:p>
          <a:p>
            <a:r>
              <a:rPr lang="en-US" dirty="0"/>
              <a:t>X86 there is probably someone in your organization that is very familiar with </a:t>
            </a:r>
          </a:p>
          <a:p>
            <a:r>
              <a:rPr lang="en-US" dirty="0"/>
              <a:t>kickstart already</a:t>
            </a:r>
          </a:p>
          <a:p>
            <a:endParaRPr lang="en-US" dirty="0"/>
          </a:p>
          <a:p>
            <a:r>
              <a:rPr lang="en-US" dirty="0"/>
              <a:t>The mainframe systems programmer can work with the Linux system </a:t>
            </a:r>
          </a:p>
          <a:p>
            <a:r>
              <a:rPr lang="en-US" dirty="0"/>
              <a:t>admin to create a kickstart file </a:t>
            </a:r>
          </a:p>
          <a:p>
            <a:endParaRPr lang="en-US" dirty="0"/>
          </a:p>
          <a:p>
            <a:r>
              <a:rPr lang="en-US" dirty="0"/>
              <a:t>It’s free to use</a:t>
            </a:r>
          </a:p>
          <a:p>
            <a:endParaRPr lang="en-US" dirty="0"/>
          </a:p>
          <a:p>
            <a:r>
              <a:rPr lang="en-US" dirty="0"/>
              <a:t>If you want the files I used for this presentation and the demos Send me an email</a:t>
            </a:r>
          </a:p>
          <a:p>
            <a:r>
              <a:rPr lang="en-US" dirty="0"/>
              <a:t>and I’ll send you the files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967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&amp; Demos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8301" y="758952"/>
            <a:ext cx="145103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Questions</a:t>
            </a:r>
          </a:p>
          <a:p>
            <a:endParaRPr lang="en-US" dirty="0"/>
          </a:p>
          <a:p>
            <a:r>
              <a:rPr lang="en-US" dirty="0"/>
              <a:t>RHEL 7 Demo</a:t>
            </a:r>
          </a:p>
          <a:p>
            <a:endParaRPr lang="en-US" dirty="0"/>
          </a:p>
          <a:p>
            <a:r>
              <a:rPr lang="en-US" dirty="0"/>
              <a:t>RHEL 6 Demo</a:t>
            </a:r>
          </a:p>
        </p:txBody>
      </p:sp>
    </p:spTree>
    <p:extLst>
      <p:ext uri="{BB962C8B-B14F-4D97-AF65-F5344CB8AC3E}">
        <p14:creationId xmlns:p14="http://schemas.microsoft.com/office/powerpoint/2010/main" val="2838715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1524000"/>
            <a:ext cx="8763000" cy="4572000"/>
          </a:xfrm>
        </p:spPr>
        <p:txBody>
          <a:bodyPr/>
          <a:lstStyle/>
          <a:p>
            <a:pPr marL="0" indent="0" algn="ctr">
              <a:buNone/>
            </a:pPr>
            <a:endParaRPr lang="en-US" sz="7200" b="1" dirty="0"/>
          </a:p>
          <a:p>
            <a:pPr marL="0" indent="0" algn="ctr">
              <a:buNone/>
            </a:pPr>
            <a:r>
              <a:rPr lang="en-US" sz="7200" b="1" dirty="0"/>
              <a:t>Thank You!</a:t>
            </a:r>
            <a:endParaRPr lang="en-US" sz="4800" b="1" dirty="0"/>
          </a:p>
          <a:p>
            <a:pPr marL="400050" lvl="1" indent="0">
              <a:buNone/>
            </a:pPr>
            <a:endParaRPr lang="en-US" sz="1000" b="1" dirty="0"/>
          </a:p>
          <a:p>
            <a:pPr marL="0" indent="0" algn="ctr">
              <a:buNone/>
            </a:pP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8838539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9997" y="761851"/>
            <a:ext cx="6647974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/>
          </a:p>
          <a:p>
            <a:r>
              <a:rPr lang="en-US" dirty="0"/>
              <a:t>You will need networking information for this new Linux guest:</a:t>
            </a:r>
          </a:p>
          <a:p>
            <a:endParaRPr lang="en-US" dirty="0"/>
          </a:p>
          <a:p>
            <a:r>
              <a:rPr lang="en-US" dirty="0"/>
              <a:t>vswitch and virtual nics to use or which real osa devices to use</a:t>
            </a:r>
          </a:p>
          <a:p>
            <a:endParaRPr lang="en-US" dirty="0"/>
          </a:p>
          <a:p>
            <a:r>
              <a:rPr lang="en-US" dirty="0"/>
              <a:t>RHEL 6 – is this connecting to a vswitch – (VSWITCH="1“)</a:t>
            </a:r>
          </a:p>
          <a:p>
            <a:endParaRPr lang="en-US" dirty="0"/>
          </a:p>
          <a:p>
            <a:r>
              <a:rPr lang="en-US" dirty="0"/>
              <a:t>Port name and port number</a:t>
            </a:r>
          </a:p>
          <a:p>
            <a:endParaRPr lang="en-US" dirty="0"/>
          </a:p>
          <a:p>
            <a:r>
              <a:rPr lang="en-US" dirty="0"/>
              <a:t>Ethernet or IP addressing – (Layer2=0 or 1)</a:t>
            </a:r>
          </a:p>
          <a:p>
            <a:endParaRPr lang="en-US" dirty="0"/>
          </a:p>
          <a:p>
            <a:r>
              <a:rPr lang="en-US" dirty="0"/>
              <a:t>Qeth device numbers</a:t>
            </a:r>
          </a:p>
          <a:p>
            <a:endParaRPr lang="en-US" dirty="0"/>
          </a:p>
          <a:p>
            <a:r>
              <a:rPr lang="en-US" dirty="0"/>
              <a:t>Ip address/host name/dns servers/gateway/netmask/mtu size	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ftp/nfs/http address and directory of the installation source and </a:t>
            </a:r>
          </a:p>
          <a:p>
            <a:r>
              <a:rPr lang="en-US" dirty="0">
                <a:solidFill>
                  <a:srgbClr val="FF0000"/>
                </a:solidFill>
              </a:rPr>
              <a:t>Kickstart config file</a:t>
            </a:r>
          </a:p>
        </p:txBody>
      </p:sp>
    </p:spTree>
    <p:extLst>
      <p:ext uri="{BB962C8B-B14F-4D97-AF65-F5344CB8AC3E}">
        <p14:creationId xmlns:p14="http://schemas.microsoft.com/office/powerpoint/2010/main" val="404044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Disk Storage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9997" y="761851"/>
            <a:ext cx="7133235" cy="46166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dirty="0"/>
              <a:t>Ensure the profile exec used creates any needed virtual disks for swapping</a:t>
            </a:r>
          </a:p>
          <a:p>
            <a:endParaRPr lang="en-US" dirty="0"/>
          </a:p>
          <a:p>
            <a:r>
              <a:rPr lang="en-US" dirty="0"/>
              <a:t>Format the 3390 disks with z/VM ickdsf if needed</a:t>
            </a:r>
          </a:p>
          <a:p>
            <a:endParaRPr lang="en-US" dirty="0"/>
          </a:p>
          <a:p>
            <a:r>
              <a:rPr lang="en-US" dirty="0"/>
              <a:t>Attach the disk to the system if they are minidisks</a:t>
            </a:r>
          </a:p>
          <a:p>
            <a:endParaRPr lang="en-US" dirty="0"/>
          </a:p>
          <a:p>
            <a:r>
              <a:rPr lang="en-US" dirty="0"/>
              <a:t>Disks can be minidisks or directly attached </a:t>
            </a:r>
          </a:p>
          <a:p>
            <a:endParaRPr lang="en-US" dirty="0"/>
          </a:p>
          <a:p>
            <a:r>
              <a:rPr lang="en-US" dirty="0"/>
              <a:t>Linux disks can be of any size, depending on your needs </a:t>
            </a:r>
          </a:p>
          <a:p>
            <a:endParaRPr lang="en-US" sz="2400" dirty="0"/>
          </a:p>
          <a:p>
            <a:r>
              <a:rPr lang="en-US" dirty="0"/>
              <a:t>Linux disks can be eckd or fcp attached luns</a:t>
            </a:r>
          </a:p>
          <a:p>
            <a:endParaRPr lang="en-US" dirty="0"/>
          </a:p>
          <a:p>
            <a:r>
              <a:rPr lang="en-US" dirty="0"/>
              <a:t>Any Linux file system can be used that is supported</a:t>
            </a:r>
          </a:p>
          <a:p>
            <a:endParaRPr lang="en-US" dirty="0"/>
          </a:p>
          <a:p>
            <a:r>
              <a:rPr lang="en-US" dirty="0"/>
              <a:t>You can use LVM to combine disks to make larger file systems</a:t>
            </a:r>
          </a:p>
        </p:txBody>
      </p:sp>
    </p:spTree>
    <p:extLst>
      <p:ext uri="{BB962C8B-B14F-4D97-AF65-F5344CB8AC3E}">
        <p14:creationId xmlns:p14="http://schemas.microsoft.com/office/powerpoint/2010/main" val="62179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Terminals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9997" y="761851"/>
            <a:ext cx="873675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dirty="0"/>
              <a:t>3270 Terminal – Used to log on to the guest and run the install and acts as the Linux guest’s</a:t>
            </a:r>
          </a:p>
          <a:p>
            <a:r>
              <a:rPr lang="en-US" dirty="0"/>
              <a:t>console if logged on – Disconnect if not needed – Don’t log off </a:t>
            </a:r>
          </a:p>
          <a:p>
            <a:endParaRPr lang="en-US" dirty="0"/>
          </a:p>
          <a:p>
            <a:r>
              <a:rPr lang="en-US" dirty="0"/>
              <a:t>VNC or Putty – Used to access the Linux guest during a manual install and after the Linux</a:t>
            </a:r>
          </a:p>
          <a:p>
            <a:r>
              <a:rPr lang="en-US" dirty="0"/>
              <a:t>system is installed for normal operations</a:t>
            </a:r>
          </a:p>
          <a:p>
            <a:endParaRPr lang="en-US" dirty="0"/>
          </a:p>
          <a:p>
            <a:r>
              <a:rPr lang="en-US" dirty="0"/>
              <a:t>HMC Integrated </a:t>
            </a:r>
            <a:r>
              <a:rPr lang="en-US" dirty="0" err="1"/>
              <a:t>Ascii</a:t>
            </a:r>
            <a:r>
              <a:rPr lang="en-US" dirty="0"/>
              <a:t> Console – Can be used to access the Linux guest after it is installed –</a:t>
            </a:r>
          </a:p>
          <a:p>
            <a:r>
              <a:rPr lang="en-US" dirty="0"/>
              <a:t>requires additional setup </a:t>
            </a:r>
          </a:p>
          <a:p>
            <a:endParaRPr lang="en-US" dirty="0"/>
          </a:p>
          <a:p>
            <a:r>
              <a:rPr lang="en-US" dirty="0"/>
              <a:t>IUCV/HVC Console – can be used to access the Linux guest after it is installed – requires </a:t>
            </a:r>
          </a:p>
          <a:p>
            <a:r>
              <a:rPr lang="en-US" dirty="0"/>
              <a:t>additional setup</a:t>
            </a:r>
          </a:p>
        </p:txBody>
      </p:sp>
    </p:spTree>
    <p:extLst>
      <p:ext uri="{BB962C8B-B14F-4D97-AF65-F5344CB8AC3E}">
        <p14:creationId xmlns:p14="http://schemas.microsoft.com/office/powerpoint/2010/main" val="15357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 Process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9141" y="899011"/>
            <a:ext cx="7779117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/>
              <a:t>Create / upload the needed parameter and binaries to perform the install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Ensure you have all the needed disk, networking</a:t>
            </a:r>
            <a:r>
              <a:rPr lang="en-US" kern="0" dirty="0">
                <a:solidFill>
                  <a:sysClr val="windowText" lastClr="000000"/>
                </a:solidFill>
              </a:rPr>
              <a:t>, memory etc. for the new 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Linux</a:t>
            </a:r>
            <a:r>
              <a:rPr kumimoji="0" lang="en-US" sz="18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guest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Create a new Linux</a:t>
            </a:r>
            <a:r>
              <a:rPr kumimoji="0" lang="en-US" sz="18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guest with z/VM directory entries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endParaRPr lang="en-US" dirty="0"/>
          </a:p>
          <a:p>
            <a:r>
              <a:rPr lang="en-US" dirty="0"/>
              <a:t>Execute a Rexx exec which loads the parameter , kernel and initrd files into </a:t>
            </a:r>
          </a:p>
          <a:p>
            <a:r>
              <a:rPr lang="en-US" dirty="0"/>
              <a:t>the z/VM reader and IPLs the reader starting the install process</a:t>
            </a:r>
          </a:p>
          <a:p>
            <a:endParaRPr lang="en-US" dirty="0"/>
          </a:p>
          <a:p>
            <a:r>
              <a:rPr lang="en-US" dirty="0"/>
              <a:t>The install process takes the parameter file and sets up networking and disk to </a:t>
            </a:r>
          </a:p>
          <a:p>
            <a:r>
              <a:rPr lang="en-US" dirty="0"/>
              <a:t>allow communication with a http/nfs/ftp server to begin the second part of the </a:t>
            </a:r>
          </a:p>
          <a:p>
            <a:r>
              <a:rPr lang="en-US" dirty="0"/>
              <a:t>install process</a:t>
            </a:r>
          </a:p>
          <a:p>
            <a:endParaRPr lang="en-US" dirty="0"/>
          </a:p>
          <a:p>
            <a:r>
              <a:rPr lang="en-US" dirty="0"/>
              <a:t>The kickstart configuration file is then read from that server and begins the setup</a:t>
            </a:r>
          </a:p>
          <a:p>
            <a:r>
              <a:rPr lang="en-US" dirty="0"/>
              <a:t>and configuration of the new Linux guest</a:t>
            </a:r>
          </a:p>
          <a:p>
            <a:endParaRPr lang="en-US" dirty="0"/>
          </a:p>
          <a:p>
            <a:r>
              <a:rPr lang="en-US" dirty="0"/>
              <a:t>At the end of the install process the new system is shut down and is brought</a:t>
            </a:r>
          </a:p>
          <a:p>
            <a:r>
              <a:rPr lang="en-US" dirty="0"/>
              <a:t>back up , at this point it is ready to use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09924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 Process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28599" y="5032525"/>
            <a:ext cx="1587061" cy="1036426"/>
          </a:xfrm>
          <a:custGeom>
            <a:avLst/>
            <a:gdLst>
              <a:gd name="T0" fmla="*/ 84 w 294"/>
              <a:gd name="T1" fmla="*/ 33 h 199"/>
              <a:gd name="T2" fmla="*/ 44 w 294"/>
              <a:gd name="T3" fmla="*/ 33 h 199"/>
              <a:gd name="T4" fmla="*/ 64 w 294"/>
              <a:gd name="T5" fmla="*/ 14 h 199"/>
              <a:gd name="T6" fmla="*/ 21 w 294"/>
              <a:gd name="T7" fmla="*/ 85 h 199"/>
              <a:gd name="T8" fmla="*/ 1 w 294"/>
              <a:gd name="T9" fmla="*/ 135 h 199"/>
              <a:gd name="T10" fmla="*/ 8 w 294"/>
              <a:gd name="T11" fmla="*/ 191 h 199"/>
              <a:gd name="T12" fmla="*/ 27 w 294"/>
              <a:gd name="T13" fmla="*/ 194 h 199"/>
              <a:gd name="T14" fmla="*/ 83 w 294"/>
              <a:gd name="T15" fmla="*/ 199 h 199"/>
              <a:gd name="T16" fmla="*/ 73 w 294"/>
              <a:gd name="T17" fmla="*/ 128 h 199"/>
              <a:gd name="T18" fmla="*/ 93 w 294"/>
              <a:gd name="T19" fmla="*/ 76 h 199"/>
              <a:gd name="T20" fmla="*/ 70 w 294"/>
              <a:gd name="T21" fmla="*/ 108 h 199"/>
              <a:gd name="T22" fmla="*/ 64 w 294"/>
              <a:gd name="T23" fmla="*/ 82 h 199"/>
              <a:gd name="T24" fmla="*/ 58 w 294"/>
              <a:gd name="T25" fmla="*/ 108 h 199"/>
              <a:gd name="T26" fmla="*/ 26 w 294"/>
              <a:gd name="T27" fmla="*/ 80 h 199"/>
              <a:gd name="T28" fmla="*/ 26 w 294"/>
              <a:gd name="T29" fmla="*/ 80 h 199"/>
              <a:gd name="T30" fmla="*/ 22 w 294"/>
              <a:gd name="T31" fmla="*/ 139 h 199"/>
              <a:gd name="T32" fmla="*/ 26 w 294"/>
              <a:gd name="T33" fmla="*/ 182 h 199"/>
              <a:gd name="T34" fmla="*/ 230 w 294"/>
              <a:gd name="T35" fmla="*/ 14 h 199"/>
              <a:gd name="T36" fmla="*/ 230 w 294"/>
              <a:gd name="T37" fmla="*/ 66 h 199"/>
              <a:gd name="T38" fmla="*/ 230 w 294"/>
              <a:gd name="T39" fmla="*/ 14 h 199"/>
              <a:gd name="T40" fmla="*/ 268 w 294"/>
              <a:gd name="T41" fmla="*/ 80 h 199"/>
              <a:gd name="T42" fmla="*/ 284 w 294"/>
              <a:gd name="T43" fmla="*/ 109 h 199"/>
              <a:gd name="T44" fmla="*/ 294 w 294"/>
              <a:gd name="T45" fmla="*/ 138 h 199"/>
              <a:gd name="T46" fmla="*/ 285 w 294"/>
              <a:gd name="T47" fmla="*/ 194 h 199"/>
              <a:gd name="T48" fmla="*/ 267 w 294"/>
              <a:gd name="T49" fmla="*/ 199 h 199"/>
              <a:gd name="T50" fmla="*/ 222 w 294"/>
              <a:gd name="T51" fmla="*/ 134 h 199"/>
              <a:gd name="T52" fmla="*/ 212 w 294"/>
              <a:gd name="T53" fmla="*/ 99 h 199"/>
              <a:gd name="T54" fmla="*/ 214 w 294"/>
              <a:gd name="T55" fmla="*/ 71 h 199"/>
              <a:gd name="T56" fmla="*/ 227 w 294"/>
              <a:gd name="T57" fmla="*/ 84 h 199"/>
              <a:gd name="T58" fmla="*/ 233 w 294"/>
              <a:gd name="T59" fmla="*/ 84 h 199"/>
              <a:gd name="T60" fmla="*/ 247 w 294"/>
              <a:gd name="T61" fmla="*/ 71 h 199"/>
              <a:gd name="T62" fmla="*/ 268 w 294"/>
              <a:gd name="T63" fmla="*/ 80 h 199"/>
              <a:gd name="T64" fmla="*/ 272 w 294"/>
              <a:gd name="T65" fmla="*/ 139 h 199"/>
              <a:gd name="T66" fmla="*/ 267 w 294"/>
              <a:gd name="T67" fmla="*/ 182 h 199"/>
              <a:gd name="T68" fmla="*/ 147 w 294"/>
              <a:gd name="T69" fmla="*/ 0 h 199"/>
              <a:gd name="T70" fmla="*/ 147 w 294"/>
              <a:gd name="T71" fmla="*/ 56 h 199"/>
              <a:gd name="T72" fmla="*/ 147 w 294"/>
              <a:gd name="T73" fmla="*/ 0 h 199"/>
              <a:gd name="T74" fmla="*/ 188 w 294"/>
              <a:gd name="T75" fmla="*/ 71 h 199"/>
              <a:gd name="T76" fmla="*/ 205 w 294"/>
              <a:gd name="T77" fmla="*/ 102 h 199"/>
              <a:gd name="T78" fmla="*/ 216 w 294"/>
              <a:gd name="T79" fmla="*/ 134 h 199"/>
              <a:gd name="T80" fmla="*/ 206 w 294"/>
              <a:gd name="T81" fmla="*/ 193 h 199"/>
              <a:gd name="T82" fmla="*/ 187 w 294"/>
              <a:gd name="T83" fmla="*/ 199 h 199"/>
              <a:gd name="T84" fmla="*/ 108 w 294"/>
              <a:gd name="T85" fmla="*/ 193 h 199"/>
              <a:gd name="T86" fmla="*/ 87 w 294"/>
              <a:gd name="T87" fmla="*/ 190 h 199"/>
              <a:gd name="T88" fmla="*/ 79 w 294"/>
              <a:gd name="T89" fmla="*/ 130 h 199"/>
              <a:gd name="T90" fmla="*/ 101 w 294"/>
              <a:gd name="T91" fmla="*/ 76 h 199"/>
              <a:gd name="T92" fmla="*/ 106 w 294"/>
              <a:gd name="T93" fmla="*/ 70 h 199"/>
              <a:gd name="T94" fmla="*/ 129 w 294"/>
              <a:gd name="T95" fmla="*/ 61 h 199"/>
              <a:gd name="T96" fmla="*/ 144 w 294"/>
              <a:gd name="T97" fmla="*/ 75 h 199"/>
              <a:gd name="T98" fmla="*/ 151 w 294"/>
              <a:gd name="T99" fmla="*/ 75 h 199"/>
              <a:gd name="T100" fmla="*/ 165 w 294"/>
              <a:gd name="T101" fmla="*/ 61 h 199"/>
              <a:gd name="T102" fmla="*/ 188 w 294"/>
              <a:gd name="T103" fmla="*/ 71 h 199"/>
              <a:gd name="T104" fmla="*/ 192 w 294"/>
              <a:gd name="T105" fmla="*/ 134 h 199"/>
              <a:gd name="T106" fmla="*/ 187 w 294"/>
              <a:gd name="T107" fmla="*/ 180 h 199"/>
              <a:gd name="T108" fmla="*/ 107 w 294"/>
              <a:gd name="T109" fmla="*/ 122 h 199"/>
              <a:gd name="T110" fmla="*/ 107 w 294"/>
              <a:gd name="T111" fmla="*/ 183 h 199"/>
              <a:gd name="T112" fmla="*/ 107 w 294"/>
              <a:gd name="T113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4" h="199">
                <a:moveTo>
                  <a:pt x="64" y="14"/>
                </a:moveTo>
                <a:cubicBezTo>
                  <a:pt x="75" y="14"/>
                  <a:pt x="84" y="23"/>
                  <a:pt x="84" y="33"/>
                </a:cubicBezTo>
                <a:cubicBezTo>
                  <a:pt x="84" y="44"/>
                  <a:pt x="77" y="66"/>
                  <a:pt x="64" y="66"/>
                </a:cubicBezTo>
                <a:cubicBezTo>
                  <a:pt x="51" y="66"/>
                  <a:pt x="44" y="44"/>
                  <a:pt x="44" y="33"/>
                </a:cubicBezTo>
                <a:cubicBezTo>
                  <a:pt x="44" y="23"/>
                  <a:pt x="53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lose/>
                <a:moveTo>
                  <a:pt x="26" y="80"/>
                </a:moveTo>
                <a:cubicBezTo>
                  <a:pt x="24" y="81"/>
                  <a:pt x="22" y="83"/>
                  <a:pt x="21" y="85"/>
                </a:cubicBezTo>
                <a:cubicBezTo>
                  <a:pt x="17" y="93"/>
                  <a:pt x="13" y="101"/>
                  <a:pt x="10" y="109"/>
                </a:cubicBezTo>
                <a:cubicBezTo>
                  <a:pt x="7" y="117"/>
                  <a:pt x="3" y="126"/>
                  <a:pt x="1" y="135"/>
                </a:cubicBezTo>
                <a:cubicBezTo>
                  <a:pt x="0" y="136"/>
                  <a:pt x="0" y="137"/>
                  <a:pt x="0" y="138"/>
                </a:cubicBezTo>
                <a:cubicBezTo>
                  <a:pt x="1" y="158"/>
                  <a:pt x="4" y="172"/>
                  <a:pt x="8" y="191"/>
                </a:cubicBezTo>
                <a:cubicBezTo>
                  <a:pt x="8" y="192"/>
                  <a:pt x="9" y="193"/>
                  <a:pt x="9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9"/>
                  <a:pt x="27" y="199"/>
                  <a:pt x="27" y="199"/>
                </a:cubicBezTo>
                <a:cubicBezTo>
                  <a:pt x="83" y="199"/>
                  <a:pt x="83" y="199"/>
                  <a:pt x="83" y="199"/>
                </a:cubicBezTo>
                <a:cubicBezTo>
                  <a:pt x="77" y="183"/>
                  <a:pt x="73" y="152"/>
                  <a:pt x="72" y="134"/>
                </a:cubicBezTo>
                <a:cubicBezTo>
                  <a:pt x="72" y="132"/>
                  <a:pt x="72" y="130"/>
                  <a:pt x="73" y="128"/>
                </a:cubicBezTo>
                <a:cubicBezTo>
                  <a:pt x="76" y="118"/>
                  <a:pt x="79" y="109"/>
                  <a:pt x="83" y="99"/>
                </a:cubicBezTo>
                <a:cubicBezTo>
                  <a:pt x="86" y="92"/>
                  <a:pt x="90" y="84"/>
                  <a:pt x="93" y="76"/>
                </a:cubicBezTo>
                <a:cubicBezTo>
                  <a:pt x="80" y="71"/>
                  <a:pt x="80" y="71"/>
                  <a:pt x="80" y="71"/>
                </a:cubicBezTo>
                <a:cubicBezTo>
                  <a:pt x="78" y="80"/>
                  <a:pt x="74" y="99"/>
                  <a:pt x="70" y="108"/>
                </a:cubicBezTo>
                <a:cubicBezTo>
                  <a:pt x="67" y="84"/>
                  <a:pt x="67" y="84"/>
                  <a:pt x="67" y="84"/>
                </a:cubicBezTo>
                <a:cubicBezTo>
                  <a:pt x="64" y="82"/>
                  <a:pt x="64" y="82"/>
                  <a:pt x="64" y="82"/>
                </a:cubicBezTo>
                <a:cubicBezTo>
                  <a:pt x="60" y="84"/>
                  <a:pt x="60" y="84"/>
                  <a:pt x="60" y="84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3" y="99"/>
                  <a:pt x="50" y="80"/>
                  <a:pt x="47" y="71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80"/>
                  <a:pt x="26" y="80"/>
                  <a:pt x="26" y="80"/>
                </a:cubicBezTo>
                <a:close/>
                <a:moveTo>
                  <a:pt x="26" y="182"/>
                </a:moveTo>
                <a:cubicBezTo>
                  <a:pt x="24" y="169"/>
                  <a:pt x="23" y="151"/>
                  <a:pt x="22" y="139"/>
                </a:cubicBezTo>
                <a:cubicBezTo>
                  <a:pt x="24" y="135"/>
                  <a:pt x="25" y="132"/>
                  <a:pt x="26" y="128"/>
                </a:cubicBezTo>
                <a:cubicBezTo>
                  <a:pt x="26" y="182"/>
                  <a:pt x="26" y="182"/>
                  <a:pt x="26" y="182"/>
                </a:cubicBezTo>
                <a:cubicBezTo>
                  <a:pt x="26" y="182"/>
                  <a:pt x="26" y="182"/>
                  <a:pt x="26" y="182"/>
                </a:cubicBezTo>
                <a:close/>
                <a:moveTo>
                  <a:pt x="230" y="14"/>
                </a:moveTo>
                <a:cubicBezTo>
                  <a:pt x="219" y="14"/>
                  <a:pt x="210" y="23"/>
                  <a:pt x="210" y="33"/>
                </a:cubicBezTo>
                <a:cubicBezTo>
                  <a:pt x="210" y="44"/>
                  <a:pt x="217" y="66"/>
                  <a:pt x="230" y="66"/>
                </a:cubicBezTo>
                <a:cubicBezTo>
                  <a:pt x="243" y="66"/>
                  <a:pt x="250" y="44"/>
                  <a:pt x="250" y="33"/>
                </a:cubicBezTo>
                <a:cubicBezTo>
                  <a:pt x="250" y="23"/>
                  <a:pt x="241" y="14"/>
                  <a:pt x="230" y="14"/>
                </a:cubicBezTo>
                <a:cubicBezTo>
                  <a:pt x="230" y="14"/>
                  <a:pt x="230" y="14"/>
                  <a:pt x="230" y="14"/>
                </a:cubicBezTo>
                <a:close/>
                <a:moveTo>
                  <a:pt x="268" y="80"/>
                </a:moveTo>
                <a:cubicBezTo>
                  <a:pt x="270" y="81"/>
                  <a:pt x="272" y="83"/>
                  <a:pt x="273" y="85"/>
                </a:cubicBezTo>
                <a:cubicBezTo>
                  <a:pt x="277" y="93"/>
                  <a:pt x="281" y="101"/>
                  <a:pt x="284" y="109"/>
                </a:cubicBezTo>
                <a:cubicBezTo>
                  <a:pt x="287" y="117"/>
                  <a:pt x="290" y="126"/>
                  <a:pt x="293" y="135"/>
                </a:cubicBezTo>
                <a:cubicBezTo>
                  <a:pt x="294" y="136"/>
                  <a:pt x="294" y="137"/>
                  <a:pt x="294" y="138"/>
                </a:cubicBezTo>
                <a:cubicBezTo>
                  <a:pt x="293" y="158"/>
                  <a:pt x="290" y="172"/>
                  <a:pt x="286" y="191"/>
                </a:cubicBezTo>
                <a:cubicBezTo>
                  <a:pt x="286" y="192"/>
                  <a:pt x="285" y="193"/>
                  <a:pt x="285" y="194"/>
                </a:cubicBezTo>
                <a:cubicBezTo>
                  <a:pt x="267" y="194"/>
                  <a:pt x="267" y="194"/>
                  <a:pt x="267" y="194"/>
                </a:cubicBezTo>
                <a:cubicBezTo>
                  <a:pt x="267" y="199"/>
                  <a:pt x="267" y="199"/>
                  <a:pt x="267" y="199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6" y="188"/>
                  <a:pt x="222" y="147"/>
                  <a:pt x="222" y="134"/>
                </a:cubicBezTo>
                <a:cubicBezTo>
                  <a:pt x="222" y="132"/>
                  <a:pt x="222" y="130"/>
                  <a:pt x="222" y="128"/>
                </a:cubicBezTo>
                <a:cubicBezTo>
                  <a:pt x="219" y="118"/>
                  <a:pt x="215" y="109"/>
                  <a:pt x="212" y="99"/>
                </a:cubicBezTo>
                <a:cubicBezTo>
                  <a:pt x="208" y="92"/>
                  <a:pt x="205" y="84"/>
                  <a:pt x="201" y="76"/>
                </a:cubicBezTo>
                <a:cubicBezTo>
                  <a:pt x="214" y="71"/>
                  <a:pt x="214" y="71"/>
                  <a:pt x="214" y="71"/>
                </a:cubicBezTo>
                <a:cubicBezTo>
                  <a:pt x="216" y="80"/>
                  <a:pt x="220" y="99"/>
                  <a:pt x="224" y="108"/>
                </a:cubicBezTo>
                <a:cubicBezTo>
                  <a:pt x="227" y="84"/>
                  <a:pt x="227" y="84"/>
                  <a:pt x="227" y="84"/>
                </a:cubicBezTo>
                <a:cubicBezTo>
                  <a:pt x="230" y="82"/>
                  <a:pt x="230" y="82"/>
                  <a:pt x="230" y="82"/>
                </a:cubicBezTo>
                <a:cubicBezTo>
                  <a:pt x="233" y="84"/>
                  <a:pt x="233" y="84"/>
                  <a:pt x="233" y="84"/>
                </a:cubicBezTo>
                <a:cubicBezTo>
                  <a:pt x="236" y="108"/>
                  <a:pt x="236" y="108"/>
                  <a:pt x="236" y="108"/>
                </a:cubicBezTo>
                <a:cubicBezTo>
                  <a:pt x="240" y="99"/>
                  <a:pt x="244" y="80"/>
                  <a:pt x="247" y="7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8" y="80"/>
                  <a:pt x="268" y="80"/>
                  <a:pt x="268" y="80"/>
                </a:cubicBezTo>
                <a:close/>
                <a:moveTo>
                  <a:pt x="267" y="182"/>
                </a:moveTo>
                <a:cubicBezTo>
                  <a:pt x="270" y="169"/>
                  <a:pt x="271" y="151"/>
                  <a:pt x="272" y="139"/>
                </a:cubicBezTo>
                <a:cubicBezTo>
                  <a:pt x="270" y="135"/>
                  <a:pt x="269" y="132"/>
                  <a:pt x="268" y="128"/>
                </a:cubicBezTo>
                <a:cubicBezTo>
                  <a:pt x="267" y="182"/>
                  <a:pt x="267" y="182"/>
                  <a:pt x="267" y="182"/>
                </a:cubicBezTo>
                <a:cubicBezTo>
                  <a:pt x="267" y="182"/>
                  <a:pt x="267" y="182"/>
                  <a:pt x="267" y="182"/>
                </a:cubicBezTo>
                <a:close/>
                <a:moveTo>
                  <a:pt x="147" y="0"/>
                </a:moveTo>
                <a:cubicBezTo>
                  <a:pt x="135" y="0"/>
                  <a:pt x="125" y="9"/>
                  <a:pt x="125" y="21"/>
                </a:cubicBezTo>
                <a:cubicBezTo>
                  <a:pt x="125" y="32"/>
                  <a:pt x="133" y="56"/>
                  <a:pt x="147" y="56"/>
                </a:cubicBezTo>
                <a:cubicBezTo>
                  <a:pt x="161" y="56"/>
                  <a:pt x="169" y="32"/>
                  <a:pt x="169" y="21"/>
                </a:cubicBezTo>
                <a:cubicBezTo>
                  <a:pt x="169" y="9"/>
                  <a:pt x="159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88" y="71"/>
                </a:moveTo>
                <a:cubicBezTo>
                  <a:pt x="190" y="72"/>
                  <a:pt x="192" y="74"/>
                  <a:pt x="193" y="76"/>
                </a:cubicBezTo>
                <a:cubicBezTo>
                  <a:pt x="198" y="85"/>
                  <a:pt x="202" y="93"/>
                  <a:pt x="205" y="102"/>
                </a:cubicBezTo>
                <a:cubicBezTo>
                  <a:pt x="209" y="111"/>
                  <a:pt x="212" y="120"/>
                  <a:pt x="215" y="130"/>
                </a:cubicBezTo>
                <a:cubicBezTo>
                  <a:pt x="215" y="131"/>
                  <a:pt x="216" y="132"/>
                  <a:pt x="216" y="134"/>
                </a:cubicBezTo>
                <a:cubicBezTo>
                  <a:pt x="214" y="155"/>
                  <a:pt x="212" y="170"/>
                  <a:pt x="207" y="190"/>
                </a:cubicBezTo>
                <a:cubicBezTo>
                  <a:pt x="207" y="191"/>
                  <a:pt x="207" y="192"/>
                  <a:pt x="206" y="193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8" y="193"/>
                  <a:pt x="108" y="193"/>
                  <a:pt x="108" y="193"/>
                </a:cubicBezTo>
                <a:cubicBezTo>
                  <a:pt x="88" y="193"/>
                  <a:pt x="88" y="193"/>
                  <a:pt x="88" y="193"/>
                </a:cubicBezTo>
                <a:cubicBezTo>
                  <a:pt x="88" y="192"/>
                  <a:pt x="87" y="191"/>
                  <a:pt x="87" y="190"/>
                </a:cubicBezTo>
                <a:cubicBezTo>
                  <a:pt x="83" y="170"/>
                  <a:pt x="80" y="155"/>
                  <a:pt x="79" y="134"/>
                </a:cubicBezTo>
                <a:cubicBezTo>
                  <a:pt x="79" y="132"/>
                  <a:pt x="79" y="131"/>
                  <a:pt x="79" y="130"/>
                </a:cubicBezTo>
                <a:cubicBezTo>
                  <a:pt x="82" y="120"/>
                  <a:pt x="85" y="111"/>
                  <a:pt x="89" y="102"/>
                </a:cubicBezTo>
                <a:cubicBezTo>
                  <a:pt x="93" y="93"/>
                  <a:pt x="97" y="85"/>
                  <a:pt x="101" y="76"/>
                </a:cubicBezTo>
                <a:cubicBezTo>
                  <a:pt x="102" y="74"/>
                  <a:pt x="104" y="72"/>
                  <a:pt x="106" y="71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7" y="70"/>
                  <a:pt x="109" y="69"/>
                  <a:pt x="111" y="68"/>
                </a:cubicBezTo>
                <a:cubicBezTo>
                  <a:pt x="129" y="61"/>
                  <a:pt x="129" y="61"/>
                  <a:pt x="129" y="61"/>
                </a:cubicBezTo>
                <a:cubicBezTo>
                  <a:pt x="132" y="71"/>
                  <a:pt x="136" y="91"/>
                  <a:pt x="140" y="100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7" y="73"/>
                  <a:pt x="147" y="73"/>
                  <a:pt x="147" y="73"/>
                </a:cubicBezTo>
                <a:cubicBezTo>
                  <a:pt x="151" y="75"/>
                  <a:pt x="151" y="75"/>
                  <a:pt x="151" y="75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8" y="91"/>
                  <a:pt x="162" y="71"/>
                  <a:pt x="165" y="61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88" y="71"/>
                  <a:pt x="188" y="71"/>
                  <a:pt x="188" y="71"/>
                </a:cubicBezTo>
                <a:close/>
                <a:moveTo>
                  <a:pt x="187" y="180"/>
                </a:moveTo>
                <a:cubicBezTo>
                  <a:pt x="190" y="166"/>
                  <a:pt x="191" y="148"/>
                  <a:pt x="192" y="134"/>
                </a:cubicBezTo>
                <a:cubicBezTo>
                  <a:pt x="191" y="131"/>
                  <a:pt x="189" y="127"/>
                  <a:pt x="188" y="123"/>
                </a:cubicBezTo>
                <a:cubicBezTo>
                  <a:pt x="187" y="180"/>
                  <a:pt x="187" y="180"/>
                  <a:pt x="187" y="180"/>
                </a:cubicBezTo>
                <a:cubicBezTo>
                  <a:pt x="187" y="180"/>
                  <a:pt x="187" y="180"/>
                  <a:pt x="187" y="180"/>
                </a:cubicBezTo>
                <a:close/>
                <a:moveTo>
                  <a:pt x="107" y="122"/>
                </a:moveTo>
                <a:cubicBezTo>
                  <a:pt x="105" y="126"/>
                  <a:pt x="104" y="130"/>
                  <a:pt x="103" y="134"/>
                </a:cubicBezTo>
                <a:cubicBezTo>
                  <a:pt x="103" y="148"/>
                  <a:pt x="105" y="169"/>
                  <a:pt x="107" y="183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7" y="122"/>
                  <a:pt x="107" y="122"/>
                  <a:pt x="107" y="122"/>
                </a:cubicBezTo>
                <a:close/>
              </a:path>
            </a:pathLst>
          </a:custGeom>
          <a:solidFill>
            <a:srgbClr val="FFFFFF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9141" y="899011"/>
            <a:ext cx="2900153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z/VM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Ahrhks73 directory entry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ysClr val="windowText" lastClr="000000"/>
                </a:solidFill>
              </a:rPr>
              <a:t>Profile LXNDFLT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ysClr val="windowText" lastClr="000000"/>
                </a:solidFill>
              </a:rPr>
              <a:t>Lnxmaint’s Profile exec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ysClr val="windowText" lastClr="000000"/>
                </a:solidFill>
              </a:rPr>
              <a:t>Kickrh73 exec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	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ahrhks73</a:t>
            </a:r>
            <a:r>
              <a:rPr kumimoji="0" lang="en-US" sz="18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kickstrt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kern="0" baseline="0" dirty="0">
              <a:solidFill>
                <a:sysClr val="windowText" lastClr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ysClr val="windowText" lastClr="000000"/>
                </a:solidFill>
              </a:rPr>
              <a:t>HTTP/NFS/FTP Server</a:t>
            </a:r>
            <a:endParaRPr lang="en-US" kern="0" baseline="0" dirty="0">
              <a:solidFill>
                <a:sysClr val="windowText" lastClr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baseline="0" dirty="0">
                <a:solidFill>
                  <a:sysClr val="windowText" lastClr="000000"/>
                </a:solidFill>
              </a:rPr>
              <a:t>RHEL73.ks.cfg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kern="0" baseline="0" dirty="0">
              <a:solidFill>
                <a:sysClr val="windowText" lastClr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Ahrhks73.s390.mainline.com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Arrow: Down 3"/>
          <p:cNvSpPr/>
          <p:nvPr/>
        </p:nvSpPr>
        <p:spPr>
          <a:xfrm>
            <a:off x="1022129" y="2849150"/>
            <a:ext cx="484632" cy="5212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Arrow: Down 6"/>
          <p:cNvSpPr/>
          <p:nvPr/>
        </p:nvSpPr>
        <p:spPr>
          <a:xfrm>
            <a:off x="1022129" y="3761477"/>
            <a:ext cx="484632" cy="5212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Arrow: Down 8"/>
          <p:cNvSpPr/>
          <p:nvPr/>
        </p:nvSpPr>
        <p:spPr>
          <a:xfrm>
            <a:off x="1022129" y="4819314"/>
            <a:ext cx="484632" cy="5212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02152" y="899011"/>
            <a:ext cx="1764792" cy="1133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This sets up the z/VM guest</a:t>
            </a:r>
          </a:p>
        </p:txBody>
      </p:sp>
      <p:sp>
        <p:nvSpPr>
          <p:cNvPr id="10" name="Rectangle 9"/>
          <p:cNvSpPr/>
          <p:nvPr/>
        </p:nvSpPr>
        <p:spPr>
          <a:xfrm>
            <a:off x="3429836" y="2465102"/>
            <a:ext cx="3931084" cy="4701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This begins the install process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429836" y="3322381"/>
            <a:ext cx="3995092" cy="4390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This points to the kickstart config file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29836" y="4148634"/>
            <a:ext cx="3995092" cy="5208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This provides answers to all the install questions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429836" y="5002767"/>
            <a:ext cx="3995092" cy="4205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Newly created Linux Server</a:t>
            </a:r>
          </a:p>
        </p:txBody>
      </p:sp>
    </p:spTree>
    <p:extLst>
      <p:ext uri="{BB962C8B-B14F-4D97-AF65-F5344CB8AC3E}">
        <p14:creationId xmlns:p14="http://schemas.microsoft.com/office/powerpoint/2010/main" val="3190495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Custom 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4A8F"/>
      </a:accent1>
      <a:accent2>
        <a:srgbClr val="717074"/>
      </a:accent2>
      <a:accent3>
        <a:srgbClr val="49BBD6"/>
      </a:accent3>
      <a:accent4>
        <a:srgbClr val="9FCE2C"/>
      </a:accent4>
      <a:accent5>
        <a:srgbClr val="EF870A"/>
      </a:accent5>
      <a:accent6>
        <a:srgbClr val="336699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wrap="square" numCol="1" rtlCol="0">
        <a:noAutofit/>
      </a:bodyPr>
      <a:lstStyle>
        <a:defPPr>
          <a:spcBef>
            <a:spcPts val="0"/>
          </a:spcBef>
          <a:spcAft>
            <a:spcPts val="800"/>
          </a:spcAft>
          <a:buClr>
            <a:schemeClr val="tx1">
              <a:lumMod val="75000"/>
              <a:lumOff val="25000"/>
            </a:schemeClr>
          </a:buClr>
          <a:buSzPct val="143000"/>
          <a:defRPr sz="16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Mainline 2016 Draft Vs 7 - RL [Read-Only]" id="{221FBD36-BA81-4B65-8EDA-D9A2F394EC4C}" vid="{407C405C-DB09-4ED7-AFD0-F3DB6834117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32567</TotalTime>
  <Words>3128</Words>
  <Application>Microsoft Office PowerPoint</Application>
  <PresentationFormat>On-screen Show (4:3)</PresentationFormat>
  <Paragraphs>700</Paragraphs>
  <Slides>44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8" baseType="lpstr">
      <vt:lpstr>Arial</vt:lpstr>
      <vt:lpstr>Calibri</vt:lpstr>
      <vt:lpstr>Calibri Light</vt:lpstr>
      <vt:lpstr>1_Office Theme</vt:lpstr>
      <vt:lpstr>Red Hat Kickstart Process on IBM z Systems   Andy Hartman  Senior Consultant  andy.Hartman@mainline.com 440.785.4890  All examples in this presentation are provided as is. You will need to modify these examples before you use them in your environment.</vt:lpstr>
      <vt:lpstr>Agenda</vt:lpstr>
      <vt:lpstr>Common Provisioning Methods</vt:lpstr>
      <vt:lpstr>Why use Kickstart?</vt:lpstr>
      <vt:lpstr>Networking</vt:lpstr>
      <vt:lpstr>Disk Storage</vt:lpstr>
      <vt:lpstr>Terminals</vt:lpstr>
      <vt:lpstr>Installation Process</vt:lpstr>
      <vt:lpstr>Installation Process</vt:lpstr>
      <vt:lpstr>z/VM Setup</vt:lpstr>
      <vt:lpstr>z/VM Setup</vt:lpstr>
      <vt:lpstr>z/VM Setup</vt:lpstr>
      <vt:lpstr>z/VM Setup</vt:lpstr>
      <vt:lpstr>z/VM Setup</vt:lpstr>
      <vt:lpstr>z/VM Setup</vt:lpstr>
      <vt:lpstr>z/VM Setup</vt:lpstr>
      <vt:lpstr>z/VM Setup</vt:lpstr>
      <vt:lpstr>z/VM Setup</vt:lpstr>
      <vt:lpstr>z/VM Setup</vt:lpstr>
      <vt:lpstr>Location of Files</vt:lpstr>
      <vt:lpstr>Kickstart File Security</vt:lpstr>
      <vt:lpstr>Messages and Logs</vt:lpstr>
      <vt:lpstr>Troubleshooting During the Kickstart Install</vt:lpstr>
      <vt:lpstr>Kickstart Configuration File</vt:lpstr>
      <vt:lpstr>Kickstart Configuration</vt:lpstr>
      <vt:lpstr>Kickstart Configuration File Creation</vt:lpstr>
      <vt:lpstr>Kickstart Configuration File Creation</vt:lpstr>
      <vt:lpstr>Kickstart Configuration File - Parameters</vt:lpstr>
      <vt:lpstr>Kickstart Configuration File - Parameters</vt:lpstr>
      <vt:lpstr>Kickstart Configuration File - Parameters</vt:lpstr>
      <vt:lpstr>Kickstart Configuration File - Parameters</vt:lpstr>
      <vt:lpstr>Kickstart Configuration File - Parameters</vt:lpstr>
      <vt:lpstr>Kickstart Configuration File - Parameters</vt:lpstr>
      <vt:lpstr>Kickstart Configuration File - Parameters</vt:lpstr>
      <vt:lpstr>Kickstart Configuration File - Parameters</vt:lpstr>
      <vt:lpstr>Kickstart Configuration File - Parameters</vt:lpstr>
      <vt:lpstr>Kickstart Configuration File - Parameters</vt:lpstr>
      <vt:lpstr>Kickstart Configuration File - Parameters</vt:lpstr>
      <vt:lpstr>Kickstart Configuration File - Parameters</vt:lpstr>
      <vt:lpstr>Kickstart Configuration File - Parameters</vt:lpstr>
      <vt:lpstr>Kickstart Configuration File - Parameters</vt:lpstr>
      <vt:lpstr>Summary and Questions</vt:lpstr>
      <vt:lpstr>Questions &amp; Demos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the Data Center to the Desktop</dc:title>
  <dc:creator>Mary.Strauss</dc:creator>
  <cp:lastModifiedBy>Andy Hartman</cp:lastModifiedBy>
  <cp:revision>400</cp:revision>
  <cp:lastPrinted>2017-01-11T00:38:40Z</cp:lastPrinted>
  <dcterms:created xsi:type="dcterms:W3CDTF">2010-11-18T15:18:14Z</dcterms:created>
  <dcterms:modified xsi:type="dcterms:W3CDTF">2017-06-22T17:46:20Z</dcterms:modified>
</cp:coreProperties>
</file>