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4" r:id="rId1"/>
  </p:sldMasterIdLst>
  <p:notesMasterIdLst>
    <p:notesMasterId r:id="rId31"/>
  </p:notesMasterIdLst>
  <p:handoutMasterIdLst>
    <p:handoutMasterId r:id="rId32"/>
  </p:handoutMasterIdLst>
  <p:sldIdLst>
    <p:sldId id="411" r:id="rId2"/>
    <p:sldId id="396" r:id="rId3"/>
    <p:sldId id="261" r:id="rId4"/>
    <p:sldId id="425" r:id="rId5"/>
    <p:sldId id="439" r:id="rId6"/>
    <p:sldId id="426" r:id="rId7"/>
    <p:sldId id="440" r:id="rId8"/>
    <p:sldId id="432" r:id="rId9"/>
    <p:sldId id="428" r:id="rId10"/>
    <p:sldId id="433" r:id="rId11"/>
    <p:sldId id="441" r:id="rId12"/>
    <p:sldId id="434" r:id="rId13"/>
    <p:sldId id="435" r:id="rId14"/>
    <p:sldId id="436" r:id="rId15"/>
    <p:sldId id="346" r:id="rId16"/>
    <p:sldId id="348" r:id="rId17"/>
    <p:sldId id="347" r:id="rId18"/>
    <p:sldId id="448" r:id="rId19"/>
    <p:sldId id="430" r:id="rId20"/>
    <p:sldId id="438" r:id="rId21"/>
    <p:sldId id="421" r:id="rId22"/>
    <p:sldId id="437" r:id="rId23"/>
    <p:sldId id="443" r:id="rId24"/>
    <p:sldId id="444" r:id="rId25"/>
    <p:sldId id="454" r:id="rId26"/>
    <p:sldId id="442" r:id="rId27"/>
    <p:sldId id="353" r:id="rId28"/>
    <p:sldId id="419" r:id="rId29"/>
    <p:sldId id="420" r:id="rId30"/>
  </p:sldIdLst>
  <p:sldSz cx="9144000" cy="6858000" type="letter"/>
  <p:notesSz cx="7102475" cy="9388475"/>
  <p:kinsoku lang="ja-JP" invalStChars="、。，．・：；？！゛゜ヽヾゝゞ々ー’”）〕］｝〉》」』】°‰′″℃￠％ぁぃぅぇぉっゃゅょゎァィゥェォッャュョヮヵヶ!%),.:;?]}｡｣､･ｧｨｩｪｫｬｭｮｯｰﾞﾟ" invalEndChars="‘“（〔［｛〈《「『【￥＄$([\{｢￡"/>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6" userDrawn="1">
          <p15:clr>
            <a:srgbClr val="A4A3A4"/>
          </p15:clr>
        </p15:guide>
        <p15:guide id="2" pos="223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rwalte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0000"/>
    <a:srgbClr val="2682AF"/>
    <a:srgbClr val="000000"/>
    <a:srgbClr val="009900"/>
    <a:srgbClr val="66FF99"/>
    <a:srgbClr val="C6FEC9"/>
    <a:srgbClr val="00CC00"/>
    <a:srgbClr val="DAFEDC"/>
    <a:srgbClr val="0367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31" autoAdjust="0"/>
    <p:restoredTop sz="62376" autoAdjust="0"/>
  </p:normalViewPr>
  <p:slideViewPr>
    <p:cSldViewPr snapToGrid="0">
      <p:cViewPr>
        <p:scale>
          <a:sx n="48" d="100"/>
          <a:sy n="48" d="100"/>
        </p:scale>
        <p:origin x="1596" y="17"/>
      </p:cViewPr>
      <p:guideLst>
        <p:guide orient="horz" pos="2160"/>
        <p:guide pos="2880"/>
      </p:guideLst>
    </p:cSldViewPr>
  </p:slideViewPr>
  <p:outlineViewPr>
    <p:cViewPr>
      <p:scale>
        <a:sx n="33" d="100"/>
        <a:sy n="33" d="100"/>
      </p:scale>
      <p:origin x="0" y="-55457"/>
    </p:cViewPr>
  </p:outlineViewPr>
  <p:notesTextViewPr>
    <p:cViewPr>
      <p:scale>
        <a:sx n="100" d="100"/>
        <a:sy n="100" d="100"/>
      </p:scale>
      <p:origin x="0" y="0"/>
    </p:cViewPr>
  </p:notesTextViewPr>
  <p:sorterViewPr>
    <p:cViewPr>
      <p:scale>
        <a:sx n="66" d="100"/>
        <a:sy n="66" d="100"/>
      </p:scale>
      <p:origin x="0" y="6600"/>
    </p:cViewPr>
  </p:sorterViewPr>
  <p:notesViewPr>
    <p:cSldViewPr snapToGrid="0">
      <p:cViewPr varScale="1">
        <p:scale>
          <a:sx n="56" d="100"/>
          <a:sy n="56" d="100"/>
        </p:scale>
        <p:origin x="2299" y="43"/>
      </p:cViewPr>
      <p:guideLst>
        <p:guide orient="horz" pos="2956"/>
        <p:guide pos="223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3845567" y="8945985"/>
            <a:ext cx="3096074" cy="277358"/>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67" tIns="46334" rIns="92667" bIns="46334" numCol="1" anchor="b" anchorCtr="0" compatLnSpc="1">
            <a:prstTxWarp prst="textNoShape">
              <a:avLst/>
            </a:prstTxWarp>
            <a:spAutoFit/>
          </a:bodyPr>
          <a:lstStyle>
            <a:lvl1pPr algn="r" defTabSz="926247" eaLnBrk="0" hangingPunct="0">
              <a:defRPr sz="1200">
                <a:latin typeface="Courier" pitchFamily="49" charset="0"/>
              </a:defRPr>
            </a:lvl1pPr>
          </a:lstStyle>
          <a:p>
            <a:fld id="{005F8275-A4D8-4982-B06E-B996753F38B6}" type="slidenum">
              <a:rPr lang="en-US" altLang="en-US"/>
              <a:pPr/>
              <a:t>‹#›</a:t>
            </a:fld>
            <a:endParaRPr lang="en-US" alt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Rot="1" noChangeAspect="1" noChangeArrowheads="1" noTextEdit="1"/>
          </p:cNvSpPr>
          <p:nvPr>
            <p:ph type="sldImg" idx="2"/>
          </p:nvPr>
        </p:nvSpPr>
        <p:spPr bwMode="auto">
          <a:xfrm>
            <a:off x="1212850" y="711200"/>
            <a:ext cx="4676775" cy="3506788"/>
          </a:xfrm>
          <a:prstGeom prst="rect">
            <a:avLst/>
          </a:prstGeom>
          <a:no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1" name="Rectangle 3"/>
          <p:cNvSpPr>
            <a:spLocks noGrp="1" noChangeArrowheads="1"/>
          </p:cNvSpPr>
          <p:nvPr>
            <p:ph type="body" sz="quarter" idx="3"/>
          </p:nvPr>
        </p:nvSpPr>
        <p:spPr bwMode="auto">
          <a:xfrm>
            <a:off x="945710" y="4458564"/>
            <a:ext cx="5211055" cy="4224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44" tIns="45804" rIns="93244" bIns="45804"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2" name="Rectangle 4"/>
          <p:cNvSpPr>
            <a:spLocks noGrp="1" noChangeArrowheads="1"/>
          </p:cNvSpPr>
          <p:nvPr>
            <p:ph type="sldNum" sz="quarter" idx="5"/>
          </p:nvPr>
        </p:nvSpPr>
        <p:spPr bwMode="auto">
          <a:xfrm>
            <a:off x="4022485" y="8917127"/>
            <a:ext cx="3078383" cy="469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64" tIns="46232" rIns="92464" bIns="46232" numCol="1" anchor="b" anchorCtr="0" compatLnSpc="1">
            <a:prstTxWarp prst="textNoShape">
              <a:avLst/>
            </a:prstTxWarp>
          </a:bodyPr>
          <a:lstStyle>
            <a:lvl1pPr algn="r" eaLnBrk="0" hangingPunct="0">
              <a:defRPr sz="1200">
                <a:latin typeface="Times New Roman" panose="02020603050405020304" pitchFamily="18" charset="0"/>
              </a:defRPr>
            </a:lvl1pPr>
          </a:lstStyle>
          <a:p>
            <a:fld id="{516391AB-1413-4E3A-8D9E-29BC3540CD25}" type="slidenum">
              <a:rPr lang="en-US" altLang="en-US"/>
              <a:pPr/>
              <a:t>‹#›</a:t>
            </a:fld>
            <a:endParaRPr lang="en-US" altLang="en-US" dirty="0"/>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vm.marist.edu/track/"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vmworkshop.org/DJIPGATE.s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F0496345-0FF3-4B8F-B118-8FF8CA6E2DAC}" type="slidenum">
              <a:rPr lang="en-US" altLang="en-US"/>
              <a:pPr/>
              <a:t>1</a:t>
            </a:fld>
            <a:endParaRPr lang="en-US" altLang="en-US" dirty="0"/>
          </a:p>
        </p:txBody>
      </p:sp>
      <p:sp>
        <p:nvSpPr>
          <p:cNvPr id="588802" name="Rectangle 2"/>
          <p:cNvSpPr>
            <a:spLocks noGrp="1" noRot="1" noChangeAspect="1" noChangeArrowheads="1" noTextEdit="1"/>
          </p:cNvSpPr>
          <p:nvPr>
            <p:ph type="sldImg"/>
          </p:nvPr>
        </p:nvSpPr>
        <p:spPr>
          <a:ln/>
        </p:spPr>
      </p:sp>
      <p:sp>
        <p:nvSpPr>
          <p:cNvPr id="588803" name="Rectangle 3"/>
          <p:cNvSpPr>
            <a:spLocks noGrp="1" noChangeArrowheads="1"/>
          </p:cNvSpPr>
          <p:nvPr>
            <p:ph type="body" idx="1"/>
          </p:nvPr>
        </p:nvSpPr>
        <p:spPr/>
        <p:txBody>
          <a:bodyPr/>
          <a:lstStyle/>
          <a:p>
            <a:r>
              <a:rPr lang="en-US" altLang="en-US" sz="1400" dirty="0">
                <a:latin typeface="Arial" panose="020B0604020202020204" pitchFamily="34" charset="0"/>
              </a:rPr>
              <a:t>“</a:t>
            </a:r>
            <a:r>
              <a:rPr lang="en-US" altLang="en-US" sz="1400" b="1" i="1" u="sng" dirty="0">
                <a:latin typeface="Arial" panose="020B0604020202020204" pitchFamily="34" charset="0"/>
              </a:rPr>
              <a:t>Better</a:t>
            </a:r>
            <a:r>
              <a:rPr lang="en-US" altLang="en-US" sz="1400" b="1" i="1" u="none" dirty="0">
                <a:latin typeface="Arial" panose="020B0604020202020204" pitchFamily="34" charset="0"/>
              </a:rPr>
              <a:t> </a:t>
            </a:r>
            <a:r>
              <a:rPr lang="en-US" altLang="en-US" sz="1400" b="1" dirty="0">
                <a:latin typeface="Arial" panose="020B0604020202020204" pitchFamily="34" charset="0"/>
              </a:rPr>
              <a:t>Practices</a:t>
            </a:r>
            <a:r>
              <a:rPr lang="en-US" altLang="en-US" sz="1400" dirty="0">
                <a:latin typeface="Arial" panose="020B0604020202020204" pitchFamily="34" charset="0"/>
              </a:rPr>
              <a:t>” vs. “</a:t>
            </a:r>
            <a:r>
              <a:rPr lang="en-US" altLang="en-US" sz="1400" b="1" i="1" u="sng" dirty="0">
                <a:latin typeface="Arial" panose="020B0604020202020204" pitchFamily="34" charset="0"/>
              </a:rPr>
              <a:t>Best</a:t>
            </a:r>
            <a:r>
              <a:rPr lang="en-US" altLang="en-US" sz="1400" b="1" dirty="0">
                <a:latin typeface="Arial" panose="020B0604020202020204" pitchFamily="34" charset="0"/>
              </a:rPr>
              <a:t> Practices</a:t>
            </a:r>
            <a:r>
              <a:rPr lang="en-US" altLang="en-US" sz="1400" dirty="0">
                <a:latin typeface="Arial" panose="020B0604020202020204" pitchFamily="34" charset="0"/>
              </a:rPr>
              <a:t>” is a matter of REXX religious battles,</a:t>
            </a:r>
            <a:r>
              <a:rPr lang="en-US" altLang="en-US" sz="1400" baseline="0" dirty="0">
                <a:latin typeface="Arial" panose="020B0604020202020204" pitchFamily="34" charset="0"/>
              </a:rPr>
              <a:t> and “Continuous Quality Improvements”.</a:t>
            </a:r>
            <a:endParaRPr lang="en-US" altLang="en-US" sz="1400" dirty="0">
              <a:latin typeface="Arial" panose="020B0604020202020204" pitchFamily="34" charset="0"/>
            </a:endParaRPr>
          </a:p>
          <a:p>
            <a:r>
              <a:rPr lang="en-US" altLang="en-US" sz="1400" dirty="0">
                <a:latin typeface="Arial" panose="020B0604020202020204" pitchFamily="34" charset="0"/>
              </a:rPr>
              <a:t>I</a:t>
            </a:r>
            <a:r>
              <a:rPr lang="en-US" altLang="en-US" sz="1400" baseline="0" dirty="0">
                <a:latin typeface="Arial" panose="020B0604020202020204" pitchFamily="34" charset="0"/>
              </a:rPr>
              <a:t> would never presume to believe that my offerings are the absolute “</a:t>
            </a:r>
            <a:r>
              <a:rPr lang="en-US" altLang="en-US" sz="1400" b="1" i="1" u="sng" baseline="0" dirty="0">
                <a:latin typeface="Arial" panose="020B0604020202020204" pitchFamily="34" charset="0"/>
              </a:rPr>
              <a:t>BEST</a:t>
            </a:r>
            <a:r>
              <a:rPr lang="en-US" altLang="en-US" sz="1400" i="1" u="none" baseline="0" dirty="0">
                <a:latin typeface="Arial" panose="020B0604020202020204" pitchFamily="34" charset="0"/>
              </a:rPr>
              <a:t> </a:t>
            </a:r>
            <a:r>
              <a:rPr lang="en-US" altLang="en-US" sz="1400" baseline="0" dirty="0">
                <a:latin typeface="Arial" panose="020B0604020202020204" pitchFamily="34" charset="0"/>
              </a:rPr>
              <a:t>Practices”, but they </a:t>
            </a:r>
            <a:r>
              <a:rPr lang="en-US" altLang="en-US" sz="1400" b="1" i="1" baseline="0" dirty="0">
                <a:latin typeface="Arial" panose="020B0604020202020204" pitchFamily="34" charset="0"/>
              </a:rPr>
              <a:t>have</a:t>
            </a:r>
            <a:r>
              <a:rPr lang="en-US" altLang="en-US" sz="1400" b="1" baseline="0" dirty="0">
                <a:latin typeface="Arial" panose="020B0604020202020204" pitchFamily="34" charset="0"/>
              </a:rPr>
              <a:t> withstood the test of time</a:t>
            </a:r>
            <a:r>
              <a:rPr lang="en-US" altLang="en-US" sz="1400" baseline="0" dirty="0">
                <a:latin typeface="Arial" panose="020B0604020202020204" pitchFamily="34" charset="0"/>
              </a:rPr>
              <a:t>.</a:t>
            </a:r>
          </a:p>
          <a:p>
            <a:endParaRPr lang="en-US" altLang="en-US" sz="1400" dirty="0">
              <a:latin typeface="Arial" panose="020B0604020202020204" pitchFamily="34" charset="0"/>
            </a:endParaRPr>
          </a:p>
          <a:p>
            <a:r>
              <a:rPr lang="en-US" altLang="en-US" sz="1400" b="1" dirty="0">
                <a:latin typeface="Arial" panose="020B0604020202020204" pitchFamily="34" charset="0"/>
              </a:rPr>
              <a:t>Target audience(s): </a:t>
            </a:r>
            <a:br>
              <a:rPr lang="en-US" altLang="en-US" sz="1400" dirty="0">
                <a:latin typeface="Arial" panose="020B0604020202020204" pitchFamily="34" charset="0"/>
              </a:rPr>
            </a:br>
            <a:endParaRPr lang="en-US" altLang="en-US" sz="1400" dirty="0">
              <a:latin typeface="Arial" panose="020B0604020202020204" pitchFamily="34" charset="0"/>
            </a:endParaRPr>
          </a:p>
          <a:p>
            <a:pPr marL="285750" indent="-285750">
              <a:buFont typeface="Arial" panose="020B0604020202020204" pitchFamily="34" charset="0"/>
              <a:buChar char="•"/>
            </a:pPr>
            <a:r>
              <a:rPr lang="en-US" altLang="en-US" sz="1200" dirty="0">
                <a:latin typeface="Arial" panose="020B0604020202020204" pitchFamily="34" charset="0"/>
              </a:rPr>
              <a:t>those with little REXX experience</a:t>
            </a:r>
            <a:br>
              <a:rPr lang="en-US" altLang="en-US" sz="1200" dirty="0">
                <a:latin typeface="Arial" panose="020B0604020202020204" pitchFamily="34" charset="0"/>
              </a:rPr>
            </a:br>
            <a:endParaRPr lang="en-US" altLang="en-US" sz="1200" dirty="0">
              <a:latin typeface="Arial" panose="020B0604020202020204" pitchFamily="34" charset="0"/>
            </a:endParaRPr>
          </a:p>
          <a:p>
            <a:pPr marL="285750" indent="-285750">
              <a:buFont typeface="Arial" panose="020B0604020202020204" pitchFamily="34" charset="0"/>
              <a:buChar char="•"/>
            </a:pPr>
            <a:r>
              <a:rPr lang="en-US" altLang="en-US" sz="1200" dirty="0">
                <a:latin typeface="Arial" panose="020B0604020202020204" pitchFamily="34" charset="0"/>
              </a:rPr>
              <a:t>those with few, or poor, REXX standards</a:t>
            </a:r>
            <a:br>
              <a:rPr lang="en-US" altLang="en-US" sz="1200" dirty="0">
                <a:latin typeface="Arial" panose="020B0604020202020204" pitchFamily="34" charset="0"/>
              </a:rPr>
            </a:br>
            <a:endParaRPr lang="en-US" altLang="en-US" sz="1200" dirty="0">
              <a:latin typeface="Arial" panose="020B0604020202020204" pitchFamily="34" charset="0"/>
            </a:endParaRPr>
          </a:p>
          <a:p>
            <a:pPr marL="285750" indent="-285750">
              <a:buFont typeface="Arial" panose="020B0604020202020204" pitchFamily="34" charset="0"/>
              <a:buChar char="•"/>
            </a:pPr>
            <a:r>
              <a:rPr lang="en-US" altLang="en-US" sz="1200" dirty="0">
                <a:latin typeface="Arial" panose="020B0604020202020204" pitchFamily="34" charset="0"/>
              </a:rPr>
              <a:t>those wishing to improve REXX coding productivity</a:t>
            </a:r>
            <a:br>
              <a:rPr lang="en-US" altLang="en-US" sz="1200" dirty="0">
                <a:latin typeface="Arial" panose="020B0604020202020204" pitchFamily="34" charset="0"/>
              </a:rPr>
            </a:br>
            <a:endParaRPr lang="en-US" altLang="en-US" sz="1200" dirty="0">
              <a:latin typeface="Arial" panose="020B0604020202020204" pitchFamily="34" charset="0"/>
            </a:endParaRPr>
          </a:p>
          <a:p>
            <a:pPr marL="285750" indent="-285750">
              <a:buFont typeface="Arial" panose="020B0604020202020204" pitchFamily="34" charset="0"/>
              <a:buChar char="•"/>
            </a:pPr>
            <a:r>
              <a:rPr lang="en-US" altLang="en-US" sz="1200" dirty="0">
                <a:latin typeface="Arial" panose="020B0604020202020204" pitchFamily="34" charset="0"/>
              </a:rPr>
              <a:t>those willing to improve their REXX style </a:t>
            </a:r>
            <a:br>
              <a:rPr lang="en-US" altLang="en-US" sz="1200" dirty="0">
                <a:latin typeface="Arial" panose="020B0604020202020204" pitchFamily="34" charset="0"/>
              </a:rPr>
            </a:br>
            <a:endParaRPr lang="en-US" altLang="en-US" sz="1200" dirty="0">
              <a:latin typeface="Arial" panose="020B0604020202020204" pitchFamily="34" charset="0"/>
            </a:endParaRPr>
          </a:p>
          <a:p>
            <a:pPr marL="285750" indent="-285750">
              <a:buFont typeface="Arial" panose="020B0604020202020204" pitchFamily="34" charset="0"/>
              <a:buChar char="•"/>
            </a:pPr>
            <a:r>
              <a:rPr lang="en-US" altLang="en-US" sz="1200" dirty="0">
                <a:latin typeface="Arial" panose="020B0604020202020204" pitchFamily="34" charset="0"/>
              </a:rPr>
              <a:t>those in need of a nice nap?</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64603" y="4464352"/>
            <a:ext cx="6308202" cy="4673861"/>
          </a:xfrm>
        </p:spPr>
        <p:txBody>
          <a:bodyPr/>
          <a:lstStyle/>
          <a:p>
            <a:pPr>
              <a:spcBef>
                <a:spcPts val="300"/>
              </a:spcBef>
            </a:pPr>
            <a:r>
              <a:rPr lang="en-US" sz="1100" dirty="0"/>
              <a:t>For clarity when </a:t>
            </a:r>
            <a:r>
              <a:rPr lang="en-US" sz="1100" i="1" dirty="0"/>
              <a:t>visually scanning code</a:t>
            </a:r>
            <a:r>
              <a:rPr lang="en-US" sz="1100" dirty="0"/>
              <a:t>, this sample REXX code formatting (religious) is established as: </a:t>
            </a:r>
            <a:br>
              <a:rPr lang="en-US" sz="1100" dirty="0"/>
            </a:br>
            <a:endParaRPr lang="en-US" sz="1100" dirty="0"/>
          </a:p>
          <a:p>
            <a:pPr marL="173370" indent="-173370">
              <a:spcBef>
                <a:spcPts val="0"/>
              </a:spcBef>
              <a:buFont typeface="Arial" panose="020B0604020202020204" pitchFamily="34" charset="0"/>
              <a:buChar char="•"/>
            </a:pPr>
            <a:r>
              <a:rPr lang="en-US" sz="1100" b="1" dirty="0"/>
              <a:t>Comments and sub-routine labels begin in column 1</a:t>
            </a:r>
            <a:br>
              <a:rPr lang="en-US" sz="1100" dirty="0"/>
            </a:br>
            <a:r>
              <a:rPr lang="en-US" sz="1100" dirty="0"/>
              <a:t>(“NFIND _” will find the next line NOT beginning with a blank, e.g. the next sub-routine label)</a:t>
            </a:r>
            <a:br>
              <a:rPr lang="en-US" sz="1100" dirty="0"/>
            </a:br>
            <a:endParaRPr lang="en-US" sz="1100" dirty="0"/>
          </a:p>
          <a:p>
            <a:pPr marL="173370" indent="-173370">
              <a:spcBef>
                <a:spcPts val="0"/>
              </a:spcBef>
              <a:buFont typeface="Arial" panose="020B0604020202020204" pitchFamily="34" charset="0"/>
              <a:buChar char="•"/>
            </a:pPr>
            <a:r>
              <a:rPr lang="en-US" sz="1100" b="1" dirty="0"/>
              <a:t>Actual code begins in column 3</a:t>
            </a:r>
            <a:br>
              <a:rPr lang="en-US" sz="1100" dirty="0"/>
            </a:br>
            <a:r>
              <a:rPr lang="en-US" sz="1100" dirty="0"/>
              <a:t>Except for single quotes needed when enclosing uninterpreted command constants, etc.  This makes the TEXT visually line up better, without distracting the eye with quote symbols.</a:t>
            </a:r>
            <a:br>
              <a:rPr lang="en-US" sz="1100" dirty="0"/>
            </a:br>
            <a:endParaRPr lang="en-US" sz="1100" dirty="0"/>
          </a:p>
          <a:p>
            <a:pPr marL="173370" indent="-173370">
              <a:spcBef>
                <a:spcPts val="0"/>
              </a:spcBef>
              <a:buFont typeface="Arial" panose="020B0604020202020204" pitchFamily="34" charset="0"/>
              <a:buChar char="•"/>
            </a:pPr>
            <a:r>
              <a:rPr lang="en-US" sz="1100" b="1" dirty="0"/>
              <a:t>Constants are quoted with single quotes, not double-quotes.  </a:t>
            </a:r>
            <a:r>
              <a:rPr lang="en-US" sz="1100" dirty="0"/>
              <a:t>IMHO the double-quotes are more visually intrusive, but may be needed when a single quote is needed in the constant and you may not want to “double” single quotes, which can be difficult to see depending our your monitor font.  E.g.   </a:t>
            </a:r>
            <a:br>
              <a:rPr lang="en-US" sz="1100" dirty="0"/>
            </a:br>
            <a:r>
              <a:rPr lang="en-US" sz="1100" dirty="0"/>
              <a:t>    say “When you don’t want to double single-quotes.”    vs:  </a:t>
            </a:r>
            <a:br>
              <a:rPr lang="en-US" sz="1100" dirty="0"/>
            </a:br>
            <a:r>
              <a:rPr lang="en-US" sz="1100" dirty="0"/>
              <a:t>    say ‘When you don’’t want to double single-quotes.’</a:t>
            </a:r>
            <a:br>
              <a:rPr lang="en-US" sz="1100" dirty="0"/>
            </a:br>
            <a:r>
              <a:rPr lang="en-US" sz="1100" dirty="0"/>
              <a:t>Which were: ’’ (doubled ’), and which which were ” (a single double-quote)?</a:t>
            </a:r>
            <a:br>
              <a:rPr lang="en-US" sz="1100" dirty="0"/>
            </a:br>
            <a:endParaRPr lang="en-US" sz="1100" dirty="0"/>
          </a:p>
          <a:p>
            <a:pPr marL="173370" indent="-173370">
              <a:spcBef>
                <a:spcPts val="0"/>
              </a:spcBef>
              <a:buFont typeface="Arial" panose="020B0604020202020204" pitchFamily="34" charset="0"/>
              <a:buChar char="•"/>
            </a:pPr>
            <a:r>
              <a:rPr lang="en-US" sz="1100" b="1" dirty="0"/>
              <a:t>Comments are right-adjusted to column 70 </a:t>
            </a:r>
            <a:r>
              <a:rPr lang="en-US" sz="1100" dirty="0"/>
              <a:t>(convenient for those with an 80-column screen, and the XEDIT prefix area on the left).</a:t>
            </a:r>
          </a:p>
          <a:p>
            <a:pPr marL="635691" lvl="1" indent="-173370">
              <a:spcBef>
                <a:spcPts val="200"/>
              </a:spcBef>
              <a:buFont typeface="Arial" panose="020B0604020202020204" pitchFamily="34" charset="0"/>
              <a:buChar char="•"/>
            </a:pPr>
            <a:r>
              <a:rPr lang="en-US" sz="1100" dirty="0"/>
              <a:t>See also: “SCM” command in “z/VM: CMS Pipelines Reference”</a:t>
            </a:r>
            <a:br>
              <a:rPr lang="en-US" dirty="0"/>
            </a:br>
            <a:r>
              <a:rPr lang="en-US" dirty="0"/>
              <a:t> </a:t>
            </a:r>
          </a:p>
          <a:p>
            <a:pPr marL="178491" indent="-173370">
              <a:spcBef>
                <a:spcPts val="200"/>
              </a:spcBef>
              <a:buFont typeface="Arial" panose="020B0604020202020204" pitchFamily="34" charset="0"/>
              <a:buChar char="•"/>
            </a:pPr>
            <a:r>
              <a:rPr lang="en-US" sz="1100" dirty="0"/>
              <a:t>An “Exit:” sub-routine provides a single exit point, handy when tracing to change the</a:t>
            </a:r>
            <a:r>
              <a:rPr lang="en-US" sz="1100" i="1" dirty="0"/>
              <a:t> RC </a:t>
            </a:r>
            <a:r>
              <a:rPr lang="en-US" sz="1100" dirty="0"/>
              <a:t>or other variables and then ‘Return’, or ‘Signal’, another sub-routine to test a different code path.  Also: responds to </a:t>
            </a:r>
            <a:r>
              <a:rPr lang="en-US" sz="1100" b="1" dirty="0"/>
              <a:t>Call Exit 28 ‘?’  </a:t>
            </a:r>
            <a:r>
              <a:rPr lang="en-US" sz="1100" dirty="0"/>
              <a:t>by suggesting entering “EXEC fn ?” for additional command help, as compared to an external (perhaps out of date) ‘fn HELPCMS’ file.</a:t>
            </a:r>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10</a:t>
            </a:fld>
            <a:endParaRPr lang="en-US" altLang="en-US" dirty="0"/>
          </a:p>
        </p:txBody>
      </p:sp>
    </p:spTree>
    <p:extLst>
      <p:ext uri="{BB962C8B-B14F-4D97-AF65-F5344CB8AC3E}">
        <p14:creationId xmlns:p14="http://schemas.microsoft.com/office/powerpoint/2010/main" val="34486601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0313" y="711200"/>
            <a:ext cx="4676775" cy="3506788"/>
          </a:xfrm>
        </p:spPr>
      </p:sp>
      <p:sp>
        <p:nvSpPr>
          <p:cNvPr id="3" name="Notes Placeholder 2"/>
          <p:cNvSpPr>
            <a:spLocks noGrp="1"/>
          </p:cNvSpPr>
          <p:nvPr>
            <p:ph type="body" idx="1"/>
          </p:nvPr>
        </p:nvSpPr>
        <p:spPr>
          <a:xfrm>
            <a:off x="916773" y="4464352"/>
            <a:ext cx="5211055" cy="4673861"/>
          </a:xfrm>
        </p:spPr>
        <p:txBody>
          <a:bodyPr/>
          <a:lstStyle/>
          <a:p>
            <a:r>
              <a:rPr lang="en-US" dirty="0"/>
              <a:t>Syntax standards:</a:t>
            </a:r>
            <a:br>
              <a:rPr lang="en-US" dirty="0"/>
            </a:br>
            <a:endParaRPr lang="en-US" dirty="0"/>
          </a:p>
          <a:p>
            <a:pPr marL="173370" indent="-173370">
              <a:buFont typeface="Arial" panose="020B0604020202020204" pitchFamily="34" charset="0"/>
              <a:buChar char="•"/>
            </a:pPr>
            <a:r>
              <a:rPr lang="en-US" b="1" dirty="0"/>
              <a:t>COMMAND</a:t>
            </a:r>
            <a:r>
              <a:rPr lang="en-US" dirty="0"/>
              <a:t> is a REXX ‘</a:t>
            </a:r>
            <a:r>
              <a:rPr lang="en-US" i="1" dirty="0"/>
              <a:t>reserved word</a:t>
            </a:r>
            <a:r>
              <a:rPr lang="en-US" dirty="0"/>
              <a:t>’.  Thus, it does</a:t>
            </a:r>
            <a:r>
              <a:rPr lang="en-US" b="0" i="0" dirty="0"/>
              <a:t> not </a:t>
            </a:r>
            <a:r>
              <a:rPr lang="en-US" b="1" i="1" dirty="0"/>
              <a:t>need </a:t>
            </a:r>
            <a:r>
              <a:rPr lang="en-US" dirty="0"/>
              <a:t>to be within quotes., but using quotes reduces confusion for newbies without harm.</a:t>
            </a:r>
          </a:p>
          <a:p>
            <a:endParaRPr lang="en-US" dirty="0"/>
          </a:p>
          <a:p>
            <a:pPr marL="173370" indent="-173370">
              <a:buFont typeface="Arial" panose="020B0604020202020204" pitchFamily="34" charset="0"/>
              <a:buChar char="•"/>
            </a:pPr>
            <a:r>
              <a:rPr lang="en-US" b="1" dirty="0"/>
              <a:t>A standard “parse source” provides </a:t>
            </a:r>
            <a:r>
              <a:rPr lang="en-US" dirty="0"/>
              <a:t>all execs with a quick way to always process the running O.S., call type, exec filename, type, mode, the exact case-sensitive command entered to call it, and the current ‘environment’ (e.g. XEDIT).</a:t>
            </a:r>
            <a:br>
              <a:rPr lang="en-US" dirty="0"/>
            </a:br>
            <a:endParaRPr lang="en-US" dirty="0"/>
          </a:p>
          <a:p>
            <a:pPr marL="173370" indent="-173370">
              <a:buFont typeface="Arial" panose="020B0604020202020204" pitchFamily="34" charset="0"/>
              <a:buChar char="•"/>
            </a:pPr>
            <a:r>
              <a:rPr lang="en-US" b="1" dirty="0"/>
              <a:t>A standard ”parse upper arg” </a:t>
            </a:r>
            <a:r>
              <a:rPr lang="en-US" dirty="0"/>
              <a:t>provides every exec with common argument variables</a:t>
            </a:r>
            <a:br>
              <a:rPr lang="en-US" dirty="0"/>
            </a:br>
            <a:endParaRPr lang="en-US" dirty="0"/>
          </a:p>
          <a:p>
            <a:pPr marL="173370" indent="-173370">
              <a:buFont typeface="Arial" panose="020B0604020202020204" pitchFamily="34" charset="0"/>
              <a:buChar char="•"/>
            </a:pPr>
            <a:r>
              <a:rPr lang="en-US" b="1" dirty="0"/>
              <a:t>Standard “Signal” commands identify </a:t>
            </a:r>
            <a:r>
              <a:rPr lang="en-US" dirty="0"/>
              <a:t>typical coding errors more expeditiously (by automatically branching to those labeled sub-routines)</a:t>
            </a:r>
            <a:br>
              <a:rPr lang="en-US" dirty="0"/>
            </a:br>
            <a:endParaRPr lang="en-US" dirty="0"/>
          </a:p>
          <a:p>
            <a:pPr marL="173370" indent="-173370">
              <a:buFont typeface="Arial" panose="020B0604020202020204" pitchFamily="34" charset="0"/>
              <a:buChar char="•"/>
            </a:pPr>
            <a:r>
              <a:rPr lang="en-US" b="1" dirty="0"/>
              <a:t>Standard setting of “hi” and “lo’ variables </a:t>
            </a:r>
            <a:r>
              <a:rPr lang="en-US" dirty="0"/>
              <a:t>permits exec writers to easily display highlighted or standard messages as show above.</a:t>
            </a:r>
          </a:p>
          <a:p>
            <a:pPr marL="630570" lvl="1" indent="-173370">
              <a:buFont typeface="Arial" panose="020B0604020202020204" pitchFamily="34" charset="0"/>
              <a:buChar char="•"/>
            </a:pPr>
            <a:r>
              <a:rPr lang="en-US" dirty="0"/>
              <a:t>Variables ‘hi’ and ‘lo’ do not themselves display any text, but do use up one character space.</a:t>
            </a:r>
          </a:p>
          <a:p>
            <a:pPr marL="630570" lvl="1" indent="-173370">
              <a:buFont typeface="Arial" panose="020B0604020202020204" pitchFamily="34" charset="0"/>
              <a:buChar char="•"/>
            </a:pPr>
            <a:r>
              <a:rPr lang="en-US" dirty="0"/>
              <a:t>The bolded red ‘</a:t>
            </a:r>
            <a:r>
              <a:rPr lang="en-US" b="1" dirty="0">
                <a:solidFill>
                  <a:srgbClr val="FF0000"/>
                </a:solidFill>
              </a:rPr>
              <a:t>x</a:t>
            </a:r>
            <a:r>
              <a:rPr lang="en-US" dirty="0"/>
              <a:t>’ in the example shows where a blank would appear in place of the ‘3270 attribute character’ in those hi and lo variables.</a:t>
            </a:r>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11</a:t>
            </a:fld>
            <a:endParaRPr lang="en-US" altLang="en-US" dirty="0"/>
          </a:p>
        </p:txBody>
      </p:sp>
    </p:spTree>
    <p:extLst>
      <p:ext uri="{BB962C8B-B14F-4D97-AF65-F5344CB8AC3E}">
        <p14:creationId xmlns:p14="http://schemas.microsoft.com/office/powerpoint/2010/main" val="17792472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12850" y="711200"/>
            <a:ext cx="4676775" cy="3506788"/>
          </a:xfrm>
        </p:spPr>
      </p:sp>
      <p:sp>
        <p:nvSpPr>
          <p:cNvPr id="3" name="Notes Placeholder 2"/>
          <p:cNvSpPr>
            <a:spLocks noGrp="1"/>
          </p:cNvSpPr>
          <p:nvPr>
            <p:ph type="body" idx="1"/>
          </p:nvPr>
        </p:nvSpPr>
        <p:spPr/>
        <p:txBody>
          <a:bodyPr/>
          <a:lstStyle/>
          <a:p>
            <a:r>
              <a:rPr lang="en-US" dirty="0"/>
              <a:t>There are standard ‘error’ subroutines, displaying as much information about what went wrong as </a:t>
            </a:r>
            <a:r>
              <a:rPr lang="en-US" b="1" i="1" dirty="0"/>
              <a:t>I</a:t>
            </a:r>
            <a:r>
              <a:rPr lang="en-US" dirty="0"/>
              <a:t> could devise.  </a:t>
            </a:r>
          </a:p>
          <a:p>
            <a:endParaRPr lang="en-US" dirty="0"/>
          </a:p>
          <a:p>
            <a:r>
              <a:rPr lang="en-US" dirty="0"/>
              <a:t>Continuous quality code improvement is always welcome.  Send e-mail with your experiences. </a:t>
            </a:r>
            <a:r>
              <a:rPr lang="en-US" dirty="0">
                <a:sym typeface="Wingdings" panose="05000000000000000000" pitchFamily="2" charset="2"/>
              </a:rPr>
              <a:t></a:t>
            </a:r>
          </a:p>
          <a:p>
            <a:r>
              <a:rPr lang="en-US" dirty="0">
                <a:sym typeface="Wingdings" panose="05000000000000000000" pitchFamily="2" charset="2"/>
              </a:rPr>
              <a:t>I don’t have a z/VM system available for testing… </a:t>
            </a:r>
            <a:r>
              <a:rPr lang="en-US" i="1" dirty="0">
                <a:sym typeface="Wingdings" panose="05000000000000000000" pitchFamily="2" charset="2"/>
              </a:rPr>
              <a:t>at the moment.</a:t>
            </a:r>
            <a:endParaRPr lang="en-US" i="1"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12</a:t>
            </a:fld>
            <a:endParaRPr lang="en-US" altLang="en-US" dirty="0"/>
          </a:p>
        </p:txBody>
      </p:sp>
    </p:spTree>
    <p:extLst>
      <p:ext uri="{BB962C8B-B14F-4D97-AF65-F5344CB8AC3E}">
        <p14:creationId xmlns:p14="http://schemas.microsoft.com/office/powerpoint/2010/main" val="42087973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370" indent="-173370">
              <a:buFont typeface="Arial" panose="020B0604020202020204" pitchFamily="34" charset="0"/>
              <a:buChar char="•"/>
            </a:pPr>
            <a:endParaRPr lang="en-US" dirty="0">
              <a:sym typeface="Wingdings" panose="05000000000000000000" pitchFamily="2" charset="2"/>
            </a:endParaRPr>
          </a:p>
          <a:p>
            <a:pPr marL="173370" indent="-173370">
              <a:buFont typeface="Arial" panose="020B0604020202020204" pitchFamily="34" charset="0"/>
              <a:buChar char="•"/>
            </a:pPr>
            <a:r>
              <a:rPr lang="en-US" dirty="0">
                <a:sym typeface="Wingdings" panose="05000000000000000000" pitchFamily="2" charset="2"/>
              </a:rPr>
              <a:t>The “Explain:’” subroutine, with its</a:t>
            </a:r>
            <a:r>
              <a:rPr lang="en-US" dirty="0"/>
              <a:t> paired </a:t>
            </a:r>
            <a:br>
              <a:rPr lang="en-US" dirty="0"/>
            </a:br>
            <a:endParaRPr lang="en-US" dirty="0"/>
          </a:p>
          <a:p>
            <a:pPr marL="457200" lvl="2">
              <a:spcBef>
                <a:spcPts val="0"/>
              </a:spcBef>
            </a:pPr>
            <a:r>
              <a:rPr lang="en-US" b="1" dirty="0">
                <a:highlight>
                  <a:srgbClr val="00FF00"/>
                </a:highlight>
                <a:latin typeface="Consolas" panose="020B0609020204030204" pitchFamily="49" charset="0"/>
              </a:rPr>
              <a:t>/* ExplainBegin: </a:t>
            </a:r>
            <a:br>
              <a:rPr lang="en-US" b="1" dirty="0">
                <a:latin typeface="Consolas" panose="020B0609020204030204" pitchFamily="49" charset="0"/>
              </a:rPr>
            </a:br>
            <a:r>
              <a:rPr lang="en-US" b="1" dirty="0">
                <a:highlight>
                  <a:srgbClr val="00FF00"/>
                </a:highlight>
                <a:latin typeface="Consolas" panose="020B0609020204030204" pitchFamily="49" charset="0"/>
              </a:rPr>
              <a:t>       </a:t>
            </a:r>
            <a:r>
              <a:rPr lang="en-US" dirty="0">
                <a:highlight>
                  <a:srgbClr val="00FF00"/>
                </a:highlight>
              </a:rPr>
              <a:t>exec “Help” documentation inserted here to be displayed </a:t>
            </a:r>
            <a:br>
              <a:rPr lang="en-US" dirty="0">
                <a:highlight>
                  <a:srgbClr val="00FF00"/>
                </a:highlight>
              </a:rPr>
            </a:br>
            <a:r>
              <a:rPr lang="en-US" dirty="0">
                <a:highlight>
                  <a:srgbClr val="00FF00"/>
                </a:highlight>
              </a:rPr>
              <a:t>      	   when the user enters: </a:t>
            </a:r>
            <a:r>
              <a:rPr lang="en-US" b="1" i="1" dirty="0">
                <a:highlight>
                  <a:srgbClr val="00FF00"/>
                </a:highlight>
                <a:latin typeface="Consolas" panose="020B0609020204030204" pitchFamily="49" charset="0"/>
              </a:rPr>
              <a:t>execname ? </a:t>
            </a:r>
          </a:p>
          <a:p>
            <a:pPr marL="457200" lvl="2">
              <a:spcBef>
                <a:spcPts val="0"/>
              </a:spcBef>
            </a:pPr>
            <a:r>
              <a:rPr lang="en-US" b="1" dirty="0">
                <a:highlight>
                  <a:srgbClr val="00FF00"/>
                </a:highlight>
                <a:latin typeface="Consolas" panose="020B0609020204030204" pitchFamily="49" charset="0"/>
              </a:rPr>
              <a:t>ExplainEnd </a:t>
            </a:r>
          </a:p>
          <a:p>
            <a:pPr marL="457200" lvl="2">
              <a:spcBef>
                <a:spcPts val="0"/>
              </a:spcBef>
            </a:pPr>
            <a:r>
              <a:rPr lang="en-US" b="1" dirty="0">
                <a:highlight>
                  <a:srgbClr val="00FF00"/>
                </a:highlight>
                <a:latin typeface="Consolas" panose="020B0609020204030204" pitchFamily="49" charset="0"/>
              </a:rPr>
              <a:t>*/ </a:t>
            </a:r>
            <a:br>
              <a:rPr lang="en-US" b="1" dirty="0">
                <a:latin typeface="Consolas" panose="020B0609020204030204" pitchFamily="49" charset="0"/>
              </a:rPr>
            </a:br>
            <a:br>
              <a:rPr lang="en-US" b="1" dirty="0">
                <a:latin typeface="Consolas" panose="020B0609020204030204" pitchFamily="49" charset="0"/>
              </a:rPr>
            </a:br>
            <a:r>
              <a:rPr lang="en-US" dirty="0"/>
              <a:t>lines provides a simple means to display command help, which is ALWAYS included with the EXEC file, as compared to a separate external “filename HELPCMS” file.  </a:t>
            </a:r>
          </a:p>
          <a:p>
            <a:pPr lvl="1"/>
            <a:endParaRPr lang="en-US" dirty="0"/>
          </a:p>
          <a:p>
            <a:pPr lvl="1"/>
            <a:r>
              <a:rPr lang="en-US" dirty="0"/>
              <a:t>External HELPCMS files have a tendency to become outdated, and lost. </a:t>
            </a:r>
            <a:br>
              <a:rPr lang="en-US" dirty="0"/>
            </a:br>
            <a:r>
              <a:rPr lang="en-US" dirty="0"/>
              <a:t>OTOH, they are a centralized way to provide menus of all help files.  It all depends on your needs and your consistency in updating external help files. </a:t>
            </a:r>
          </a:p>
          <a:p>
            <a:pPr lvl="1"/>
            <a:endParaRPr lang="en-US" dirty="0"/>
          </a:p>
          <a:p>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13</a:t>
            </a:fld>
            <a:endParaRPr lang="en-US" altLang="en-US" dirty="0"/>
          </a:p>
        </p:txBody>
      </p:sp>
    </p:spTree>
    <p:extLst>
      <p:ext uri="{BB962C8B-B14F-4D97-AF65-F5344CB8AC3E}">
        <p14:creationId xmlns:p14="http://schemas.microsoft.com/office/powerpoint/2010/main" val="1639721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14</a:t>
            </a:fld>
            <a:endParaRPr lang="en-US" altLang="en-US" dirty="0"/>
          </a:p>
        </p:txBody>
      </p:sp>
    </p:spTree>
    <p:extLst>
      <p:ext uri="{BB962C8B-B14F-4D97-AF65-F5344CB8AC3E}">
        <p14:creationId xmlns:p14="http://schemas.microsoft.com/office/powerpoint/2010/main" val="2583438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Grp="1" noChangeArrowheads="1"/>
          </p:cNvSpPr>
          <p:nvPr>
            <p:ph type="sldNum" sz="quarter" idx="5"/>
          </p:nvPr>
        </p:nvSpPr>
        <p:spPr>
          <a:ln/>
        </p:spPr>
        <p:txBody>
          <a:bodyPr/>
          <a:lstStyle/>
          <a:p>
            <a:fld id="{8BC9F073-A27E-4EB4-8197-C82A5196D70C}" type="slidenum">
              <a:rPr lang="en-US" altLang="en-US"/>
              <a:pPr/>
              <a:t>15</a:t>
            </a:fld>
            <a:endParaRPr lang="en-US" altLang="en-US" dirty="0"/>
          </a:p>
        </p:txBody>
      </p:sp>
      <p:sp>
        <p:nvSpPr>
          <p:cNvPr id="211970" name="Rectangle 2"/>
          <p:cNvSpPr>
            <a:spLocks noChangeArrowheads="1"/>
          </p:cNvSpPr>
          <p:nvPr/>
        </p:nvSpPr>
        <p:spPr bwMode="auto">
          <a:xfrm>
            <a:off x="4025702" y="0"/>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1971" name="Rectangle 3"/>
          <p:cNvSpPr>
            <a:spLocks noChangeArrowheads="1"/>
          </p:cNvSpPr>
          <p:nvPr/>
        </p:nvSpPr>
        <p:spPr bwMode="auto">
          <a:xfrm>
            <a:off x="4025702" y="8920334"/>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3244" tIns="45804" rIns="93244" bIns="45804" anchor="b"/>
          <a:lstStyle>
            <a:lvl1pPr algn="l" defTabSz="931863" eaLnBrk="0" hangingPunct="0">
              <a:defRPr sz="2400">
                <a:solidFill>
                  <a:schemeClr val="tx1"/>
                </a:solidFill>
                <a:latin typeface="Times New Roman" panose="02020603050405020304" pitchFamily="18" charset="0"/>
              </a:defRPr>
            </a:lvl1pPr>
            <a:lvl2pPr marL="466725" algn="l" defTabSz="931863" eaLnBrk="0" hangingPunct="0">
              <a:defRPr sz="2400">
                <a:solidFill>
                  <a:schemeClr val="tx1"/>
                </a:solidFill>
                <a:latin typeface="Times New Roman" panose="02020603050405020304" pitchFamily="18" charset="0"/>
              </a:defRPr>
            </a:lvl2pPr>
            <a:lvl3pPr marL="931863" algn="l" defTabSz="931863" eaLnBrk="0" hangingPunct="0">
              <a:defRPr sz="2400">
                <a:solidFill>
                  <a:schemeClr val="tx1"/>
                </a:solidFill>
                <a:latin typeface="Times New Roman" panose="02020603050405020304" pitchFamily="18" charset="0"/>
              </a:defRPr>
            </a:lvl3pPr>
            <a:lvl4pPr marL="1398588" algn="l" defTabSz="931863" eaLnBrk="0" hangingPunct="0">
              <a:defRPr sz="2400">
                <a:solidFill>
                  <a:schemeClr val="tx1"/>
                </a:solidFill>
                <a:latin typeface="Times New Roman" panose="02020603050405020304" pitchFamily="18" charset="0"/>
              </a:defRPr>
            </a:lvl4pPr>
            <a:lvl5pPr marL="1863725" algn="l" defTabSz="931863" eaLnBrk="0" hangingPunct="0">
              <a:defRPr sz="2400">
                <a:solidFill>
                  <a:schemeClr val="tx1"/>
                </a:solidFill>
                <a:latin typeface="Times New Roman" panose="02020603050405020304" pitchFamily="18" charset="0"/>
              </a:defRPr>
            </a:lvl5pPr>
            <a:lvl6pPr marL="2320925" defTabSz="931863" eaLnBrk="0" fontAlgn="base" hangingPunct="0">
              <a:spcBef>
                <a:spcPct val="0"/>
              </a:spcBef>
              <a:spcAft>
                <a:spcPct val="0"/>
              </a:spcAft>
              <a:defRPr sz="2400">
                <a:solidFill>
                  <a:schemeClr val="tx1"/>
                </a:solidFill>
                <a:latin typeface="Times New Roman" panose="02020603050405020304" pitchFamily="18" charset="0"/>
              </a:defRPr>
            </a:lvl6pPr>
            <a:lvl7pPr marL="2778125" defTabSz="931863" eaLnBrk="0" fontAlgn="base" hangingPunct="0">
              <a:spcBef>
                <a:spcPct val="0"/>
              </a:spcBef>
              <a:spcAft>
                <a:spcPct val="0"/>
              </a:spcAft>
              <a:defRPr sz="2400">
                <a:solidFill>
                  <a:schemeClr val="tx1"/>
                </a:solidFill>
                <a:latin typeface="Times New Roman" panose="02020603050405020304" pitchFamily="18" charset="0"/>
              </a:defRPr>
            </a:lvl7pPr>
            <a:lvl8pPr marL="3235325" defTabSz="931863" eaLnBrk="0" fontAlgn="base" hangingPunct="0">
              <a:spcBef>
                <a:spcPct val="0"/>
              </a:spcBef>
              <a:spcAft>
                <a:spcPct val="0"/>
              </a:spcAft>
              <a:defRPr sz="2400">
                <a:solidFill>
                  <a:schemeClr val="tx1"/>
                </a:solidFill>
                <a:latin typeface="Times New Roman" panose="02020603050405020304" pitchFamily="18" charset="0"/>
              </a:defRPr>
            </a:lvl8pPr>
            <a:lvl9pPr marL="3692525" defTabSz="931863" eaLnBrk="0" fontAlgn="base" hangingPunct="0">
              <a:spcBef>
                <a:spcPct val="0"/>
              </a:spcBef>
              <a:spcAft>
                <a:spcPct val="0"/>
              </a:spcAft>
              <a:defRPr sz="2400">
                <a:solidFill>
                  <a:schemeClr val="tx1"/>
                </a:solidFill>
                <a:latin typeface="Times New Roman" panose="02020603050405020304" pitchFamily="18" charset="0"/>
              </a:defRPr>
            </a:lvl9pPr>
          </a:lstStyle>
          <a:p>
            <a:pPr algn="r"/>
            <a:endParaRPr lang="en-US" altLang="en-US" sz="1200" dirty="0"/>
          </a:p>
        </p:txBody>
      </p:sp>
      <p:sp>
        <p:nvSpPr>
          <p:cNvPr id="211972" name="Rectangle 4"/>
          <p:cNvSpPr>
            <a:spLocks noChangeArrowheads="1"/>
          </p:cNvSpPr>
          <p:nvPr/>
        </p:nvSpPr>
        <p:spPr bwMode="auto">
          <a:xfrm>
            <a:off x="0" y="8920334"/>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1973" name="Rectangle 5"/>
          <p:cNvSpPr>
            <a:spLocks noChangeArrowheads="1"/>
          </p:cNvSpPr>
          <p:nvPr/>
        </p:nvSpPr>
        <p:spPr bwMode="auto">
          <a:xfrm>
            <a:off x="0" y="0"/>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1974" name="Rectangle 6"/>
          <p:cNvSpPr>
            <a:spLocks noGrp="1" noRot="1" noChangeAspect="1" noChangeArrowheads="1" noTextEdit="1"/>
          </p:cNvSpPr>
          <p:nvPr>
            <p:ph type="sldImg"/>
          </p:nvPr>
        </p:nvSpPr>
        <p:spPr>
          <a:xfrm>
            <a:off x="1195388" y="711200"/>
            <a:ext cx="4676775" cy="3506788"/>
          </a:xfrm>
          <a:ln cap="flat"/>
        </p:spPr>
      </p:sp>
      <p:sp>
        <p:nvSpPr>
          <p:cNvPr id="211975" name="Rectangle 7"/>
          <p:cNvSpPr>
            <a:spLocks noGrp="1" noChangeArrowheads="1"/>
          </p:cNvSpPr>
          <p:nvPr>
            <p:ph type="body" idx="1"/>
          </p:nvPr>
        </p:nvSpPr>
        <p:spPr>
          <a:ln/>
        </p:spPr>
        <p:txBody>
          <a:bodyPr/>
          <a:lstStyle/>
          <a:p>
            <a:endParaRPr lang="en-US"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Grp="1" noChangeArrowheads="1"/>
          </p:cNvSpPr>
          <p:nvPr>
            <p:ph type="sldNum" sz="quarter" idx="5"/>
          </p:nvPr>
        </p:nvSpPr>
        <p:spPr>
          <a:ln/>
        </p:spPr>
        <p:txBody>
          <a:bodyPr/>
          <a:lstStyle/>
          <a:p>
            <a:fld id="{09F4FE14-7F5B-441A-877B-008F72E52AE6}" type="slidenum">
              <a:rPr lang="en-US" altLang="en-US"/>
              <a:pPr/>
              <a:t>16</a:t>
            </a:fld>
            <a:endParaRPr lang="en-US" altLang="en-US" dirty="0"/>
          </a:p>
        </p:txBody>
      </p:sp>
      <p:sp>
        <p:nvSpPr>
          <p:cNvPr id="216066" name="Rectangle 2"/>
          <p:cNvSpPr>
            <a:spLocks noChangeArrowheads="1"/>
          </p:cNvSpPr>
          <p:nvPr/>
        </p:nvSpPr>
        <p:spPr bwMode="auto">
          <a:xfrm>
            <a:off x="4025702" y="0"/>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6067" name="Rectangle 3"/>
          <p:cNvSpPr>
            <a:spLocks noChangeArrowheads="1"/>
          </p:cNvSpPr>
          <p:nvPr/>
        </p:nvSpPr>
        <p:spPr bwMode="auto">
          <a:xfrm>
            <a:off x="4025702" y="8920334"/>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3244" tIns="45804" rIns="93244" bIns="45804" anchor="b"/>
          <a:lstStyle>
            <a:lvl1pPr algn="l" defTabSz="931863" eaLnBrk="0" hangingPunct="0">
              <a:defRPr sz="2400">
                <a:solidFill>
                  <a:schemeClr val="tx1"/>
                </a:solidFill>
                <a:latin typeface="Times New Roman" panose="02020603050405020304" pitchFamily="18" charset="0"/>
              </a:defRPr>
            </a:lvl1pPr>
            <a:lvl2pPr marL="466725" algn="l" defTabSz="931863" eaLnBrk="0" hangingPunct="0">
              <a:defRPr sz="2400">
                <a:solidFill>
                  <a:schemeClr val="tx1"/>
                </a:solidFill>
                <a:latin typeface="Times New Roman" panose="02020603050405020304" pitchFamily="18" charset="0"/>
              </a:defRPr>
            </a:lvl2pPr>
            <a:lvl3pPr marL="931863" algn="l" defTabSz="931863" eaLnBrk="0" hangingPunct="0">
              <a:defRPr sz="2400">
                <a:solidFill>
                  <a:schemeClr val="tx1"/>
                </a:solidFill>
                <a:latin typeface="Times New Roman" panose="02020603050405020304" pitchFamily="18" charset="0"/>
              </a:defRPr>
            </a:lvl3pPr>
            <a:lvl4pPr marL="1398588" algn="l" defTabSz="931863" eaLnBrk="0" hangingPunct="0">
              <a:defRPr sz="2400">
                <a:solidFill>
                  <a:schemeClr val="tx1"/>
                </a:solidFill>
                <a:latin typeface="Times New Roman" panose="02020603050405020304" pitchFamily="18" charset="0"/>
              </a:defRPr>
            </a:lvl4pPr>
            <a:lvl5pPr marL="1863725" algn="l" defTabSz="931863" eaLnBrk="0" hangingPunct="0">
              <a:defRPr sz="2400">
                <a:solidFill>
                  <a:schemeClr val="tx1"/>
                </a:solidFill>
                <a:latin typeface="Times New Roman" panose="02020603050405020304" pitchFamily="18" charset="0"/>
              </a:defRPr>
            </a:lvl5pPr>
            <a:lvl6pPr marL="2320925" defTabSz="931863" eaLnBrk="0" fontAlgn="base" hangingPunct="0">
              <a:spcBef>
                <a:spcPct val="0"/>
              </a:spcBef>
              <a:spcAft>
                <a:spcPct val="0"/>
              </a:spcAft>
              <a:defRPr sz="2400">
                <a:solidFill>
                  <a:schemeClr val="tx1"/>
                </a:solidFill>
                <a:latin typeface="Times New Roman" panose="02020603050405020304" pitchFamily="18" charset="0"/>
              </a:defRPr>
            </a:lvl6pPr>
            <a:lvl7pPr marL="2778125" defTabSz="931863" eaLnBrk="0" fontAlgn="base" hangingPunct="0">
              <a:spcBef>
                <a:spcPct val="0"/>
              </a:spcBef>
              <a:spcAft>
                <a:spcPct val="0"/>
              </a:spcAft>
              <a:defRPr sz="2400">
                <a:solidFill>
                  <a:schemeClr val="tx1"/>
                </a:solidFill>
                <a:latin typeface="Times New Roman" panose="02020603050405020304" pitchFamily="18" charset="0"/>
              </a:defRPr>
            </a:lvl7pPr>
            <a:lvl8pPr marL="3235325" defTabSz="931863" eaLnBrk="0" fontAlgn="base" hangingPunct="0">
              <a:spcBef>
                <a:spcPct val="0"/>
              </a:spcBef>
              <a:spcAft>
                <a:spcPct val="0"/>
              </a:spcAft>
              <a:defRPr sz="2400">
                <a:solidFill>
                  <a:schemeClr val="tx1"/>
                </a:solidFill>
                <a:latin typeface="Times New Roman" panose="02020603050405020304" pitchFamily="18" charset="0"/>
              </a:defRPr>
            </a:lvl8pPr>
            <a:lvl9pPr marL="3692525" defTabSz="931863" eaLnBrk="0" fontAlgn="base" hangingPunct="0">
              <a:spcBef>
                <a:spcPct val="0"/>
              </a:spcBef>
              <a:spcAft>
                <a:spcPct val="0"/>
              </a:spcAft>
              <a:defRPr sz="2400">
                <a:solidFill>
                  <a:schemeClr val="tx1"/>
                </a:solidFill>
                <a:latin typeface="Times New Roman" panose="02020603050405020304" pitchFamily="18" charset="0"/>
              </a:defRPr>
            </a:lvl9pPr>
          </a:lstStyle>
          <a:p>
            <a:pPr algn="r"/>
            <a:endParaRPr lang="en-US" altLang="en-US" sz="1200" dirty="0"/>
          </a:p>
        </p:txBody>
      </p:sp>
      <p:sp>
        <p:nvSpPr>
          <p:cNvPr id="216068" name="Rectangle 4"/>
          <p:cNvSpPr>
            <a:spLocks noChangeArrowheads="1"/>
          </p:cNvSpPr>
          <p:nvPr/>
        </p:nvSpPr>
        <p:spPr bwMode="auto">
          <a:xfrm>
            <a:off x="0" y="8920334"/>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6069" name="Rectangle 5"/>
          <p:cNvSpPr>
            <a:spLocks noChangeArrowheads="1"/>
          </p:cNvSpPr>
          <p:nvPr/>
        </p:nvSpPr>
        <p:spPr bwMode="auto">
          <a:xfrm>
            <a:off x="0" y="0"/>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6070" name="Rectangle 6"/>
          <p:cNvSpPr>
            <a:spLocks noGrp="1" noRot="1" noChangeAspect="1" noChangeArrowheads="1" noTextEdit="1"/>
          </p:cNvSpPr>
          <p:nvPr>
            <p:ph type="sldImg"/>
          </p:nvPr>
        </p:nvSpPr>
        <p:spPr>
          <a:ln cap="flat"/>
        </p:spPr>
      </p:sp>
      <p:sp>
        <p:nvSpPr>
          <p:cNvPr id="216071" name="Rectangle 7"/>
          <p:cNvSpPr>
            <a:spLocks noGrp="1" noChangeArrowheads="1"/>
          </p:cNvSpPr>
          <p:nvPr>
            <p:ph type="body" idx="1"/>
          </p:nvPr>
        </p:nvSpPr>
        <p:spPr>
          <a:xfrm>
            <a:off x="945709" y="4545375"/>
            <a:ext cx="5211055" cy="4224493"/>
          </a:xfrm>
          <a:ln/>
        </p:spPr>
        <p:txBody>
          <a:bodyPr/>
          <a:lstStyle/>
          <a:p>
            <a:r>
              <a:rPr lang="en-US" altLang="en-US" sz="1400" dirty="0"/>
              <a:t>The </a:t>
            </a:r>
            <a:r>
              <a:rPr lang="en-US" altLang="en-US" sz="1400" i="1" dirty="0"/>
              <a:t>longer the string of “</a:t>
            </a:r>
            <a:r>
              <a:rPr lang="en-US" altLang="en-US" sz="1400" b="1" i="1" dirty="0"/>
              <a:t>Do/Select/End</a:t>
            </a:r>
            <a:r>
              <a:rPr lang="en-US" altLang="en-US" sz="1400" i="1" dirty="0"/>
              <a:t>” clauses</a:t>
            </a:r>
            <a:r>
              <a:rPr lang="en-US" altLang="en-US" sz="1400" dirty="0"/>
              <a:t>, </a:t>
            </a:r>
            <a:br>
              <a:rPr lang="en-US" altLang="en-US" sz="1400" dirty="0"/>
            </a:br>
            <a:r>
              <a:rPr lang="en-US" altLang="en-US" sz="1400" i="0" dirty="0"/>
              <a:t>the </a:t>
            </a:r>
            <a:r>
              <a:rPr lang="en-US" altLang="en-US" sz="1400" i="1" dirty="0"/>
              <a:t>more valuable the statement alignments become.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Grp="1" noChangeArrowheads="1"/>
          </p:cNvSpPr>
          <p:nvPr>
            <p:ph type="sldNum" sz="quarter" idx="5"/>
          </p:nvPr>
        </p:nvSpPr>
        <p:spPr>
          <a:ln/>
        </p:spPr>
        <p:txBody>
          <a:bodyPr/>
          <a:lstStyle/>
          <a:p>
            <a:fld id="{515F797E-A997-46A7-9770-F27D1AF86EB6}" type="slidenum">
              <a:rPr lang="en-US" altLang="en-US"/>
              <a:pPr/>
              <a:t>17</a:t>
            </a:fld>
            <a:endParaRPr lang="en-US" altLang="en-US" dirty="0"/>
          </a:p>
        </p:txBody>
      </p:sp>
      <p:sp>
        <p:nvSpPr>
          <p:cNvPr id="214018" name="Rectangle 2"/>
          <p:cNvSpPr>
            <a:spLocks noChangeArrowheads="1"/>
          </p:cNvSpPr>
          <p:nvPr/>
        </p:nvSpPr>
        <p:spPr bwMode="auto">
          <a:xfrm>
            <a:off x="4025702" y="0"/>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4019" name="Rectangle 3"/>
          <p:cNvSpPr>
            <a:spLocks noChangeArrowheads="1"/>
          </p:cNvSpPr>
          <p:nvPr/>
        </p:nvSpPr>
        <p:spPr bwMode="auto">
          <a:xfrm>
            <a:off x="4025702" y="8920334"/>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3244" tIns="45804" rIns="93244" bIns="45804" anchor="b"/>
          <a:lstStyle>
            <a:lvl1pPr algn="l" defTabSz="931863" eaLnBrk="0" hangingPunct="0">
              <a:defRPr sz="2400">
                <a:solidFill>
                  <a:schemeClr val="tx1"/>
                </a:solidFill>
                <a:latin typeface="Times New Roman" panose="02020603050405020304" pitchFamily="18" charset="0"/>
              </a:defRPr>
            </a:lvl1pPr>
            <a:lvl2pPr marL="466725" algn="l" defTabSz="931863" eaLnBrk="0" hangingPunct="0">
              <a:defRPr sz="2400">
                <a:solidFill>
                  <a:schemeClr val="tx1"/>
                </a:solidFill>
                <a:latin typeface="Times New Roman" panose="02020603050405020304" pitchFamily="18" charset="0"/>
              </a:defRPr>
            </a:lvl2pPr>
            <a:lvl3pPr marL="931863" algn="l" defTabSz="931863" eaLnBrk="0" hangingPunct="0">
              <a:defRPr sz="2400">
                <a:solidFill>
                  <a:schemeClr val="tx1"/>
                </a:solidFill>
                <a:latin typeface="Times New Roman" panose="02020603050405020304" pitchFamily="18" charset="0"/>
              </a:defRPr>
            </a:lvl3pPr>
            <a:lvl4pPr marL="1398588" algn="l" defTabSz="931863" eaLnBrk="0" hangingPunct="0">
              <a:defRPr sz="2400">
                <a:solidFill>
                  <a:schemeClr val="tx1"/>
                </a:solidFill>
                <a:latin typeface="Times New Roman" panose="02020603050405020304" pitchFamily="18" charset="0"/>
              </a:defRPr>
            </a:lvl4pPr>
            <a:lvl5pPr marL="1863725" algn="l" defTabSz="931863" eaLnBrk="0" hangingPunct="0">
              <a:defRPr sz="2400">
                <a:solidFill>
                  <a:schemeClr val="tx1"/>
                </a:solidFill>
                <a:latin typeface="Times New Roman" panose="02020603050405020304" pitchFamily="18" charset="0"/>
              </a:defRPr>
            </a:lvl5pPr>
            <a:lvl6pPr marL="2320925" defTabSz="931863" eaLnBrk="0" fontAlgn="base" hangingPunct="0">
              <a:spcBef>
                <a:spcPct val="0"/>
              </a:spcBef>
              <a:spcAft>
                <a:spcPct val="0"/>
              </a:spcAft>
              <a:defRPr sz="2400">
                <a:solidFill>
                  <a:schemeClr val="tx1"/>
                </a:solidFill>
                <a:latin typeface="Times New Roman" panose="02020603050405020304" pitchFamily="18" charset="0"/>
              </a:defRPr>
            </a:lvl6pPr>
            <a:lvl7pPr marL="2778125" defTabSz="931863" eaLnBrk="0" fontAlgn="base" hangingPunct="0">
              <a:spcBef>
                <a:spcPct val="0"/>
              </a:spcBef>
              <a:spcAft>
                <a:spcPct val="0"/>
              </a:spcAft>
              <a:defRPr sz="2400">
                <a:solidFill>
                  <a:schemeClr val="tx1"/>
                </a:solidFill>
                <a:latin typeface="Times New Roman" panose="02020603050405020304" pitchFamily="18" charset="0"/>
              </a:defRPr>
            </a:lvl7pPr>
            <a:lvl8pPr marL="3235325" defTabSz="931863" eaLnBrk="0" fontAlgn="base" hangingPunct="0">
              <a:spcBef>
                <a:spcPct val="0"/>
              </a:spcBef>
              <a:spcAft>
                <a:spcPct val="0"/>
              </a:spcAft>
              <a:defRPr sz="2400">
                <a:solidFill>
                  <a:schemeClr val="tx1"/>
                </a:solidFill>
                <a:latin typeface="Times New Roman" panose="02020603050405020304" pitchFamily="18" charset="0"/>
              </a:defRPr>
            </a:lvl8pPr>
            <a:lvl9pPr marL="3692525" defTabSz="931863" eaLnBrk="0" fontAlgn="base" hangingPunct="0">
              <a:spcBef>
                <a:spcPct val="0"/>
              </a:spcBef>
              <a:spcAft>
                <a:spcPct val="0"/>
              </a:spcAft>
              <a:defRPr sz="2400">
                <a:solidFill>
                  <a:schemeClr val="tx1"/>
                </a:solidFill>
                <a:latin typeface="Times New Roman" panose="02020603050405020304" pitchFamily="18" charset="0"/>
              </a:defRPr>
            </a:lvl9pPr>
          </a:lstStyle>
          <a:p>
            <a:pPr algn="r"/>
            <a:endParaRPr lang="en-US" altLang="en-US" sz="1200" dirty="0"/>
          </a:p>
        </p:txBody>
      </p:sp>
      <p:sp>
        <p:nvSpPr>
          <p:cNvPr id="214020" name="Rectangle 4"/>
          <p:cNvSpPr>
            <a:spLocks noChangeArrowheads="1"/>
          </p:cNvSpPr>
          <p:nvPr/>
        </p:nvSpPr>
        <p:spPr bwMode="auto">
          <a:xfrm>
            <a:off x="0" y="8920334"/>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4021" name="Rectangle 5"/>
          <p:cNvSpPr>
            <a:spLocks noChangeArrowheads="1"/>
          </p:cNvSpPr>
          <p:nvPr/>
        </p:nvSpPr>
        <p:spPr bwMode="auto">
          <a:xfrm>
            <a:off x="0" y="0"/>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4022" name="Rectangle 6"/>
          <p:cNvSpPr>
            <a:spLocks noGrp="1" noRot="1" noChangeAspect="1" noChangeArrowheads="1" noTextEdit="1"/>
          </p:cNvSpPr>
          <p:nvPr>
            <p:ph type="sldImg"/>
          </p:nvPr>
        </p:nvSpPr>
        <p:spPr>
          <a:xfrm>
            <a:off x="1212850" y="714375"/>
            <a:ext cx="4676775" cy="3506788"/>
          </a:xfrm>
          <a:ln cap="flat"/>
        </p:spPr>
      </p:sp>
      <p:sp>
        <p:nvSpPr>
          <p:cNvPr id="214023" name="Rectangle 7"/>
          <p:cNvSpPr>
            <a:spLocks noGrp="1" noChangeArrowheads="1"/>
          </p:cNvSpPr>
          <p:nvPr>
            <p:ph type="body" idx="1"/>
          </p:nvPr>
        </p:nvSpPr>
        <p:spPr>
          <a:ln/>
        </p:spPr>
        <p:txBody>
          <a:bodyPr/>
          <a:lstStyle/>
          <a:p>
            <a:r>
              <a:rPr lang="en-US" altLang="en-US" dirty="0"/>
              <a:t>The CMS Pipelines “ENDCHAR” issue…</a:t>
            </a:r>
          </a:p>
          <a:p>
            <a:endParaRPr lang="en-US" altLang="en-US" dirty="0"/>
          </a:p>
          <a:p>
            <a:r>
              <a:rPr lang="en-US" altLang="en-US" dirty="0"/>
              <a:t>If using Pipes “VAR” stage to set a variable beginning with “?”, and the default ENDCHAR (‘?’) is in force, you cannot specify a variable name using something like: ‘| VAR ?found’</a:t>
            </a:r>
          </a:p>
          <a:p>
            <a:endParaRPr lang="en-US" altLang="en-US" dirty="0"/>
          </a:p>
          <a:p>
            <a:r>
              <a:rPr lang="en-US" altLang="en-US" dirty="0"/>
              <a:t>To circumvent that, begin the PIPE by specifying a different ENDCHAR, for example:</a:t>
            </a:r>
          </a:p>
          <a:p>
            <a:endParaRPr lang="en-US" altLang="en-US" dirty="0"/>
          </a:p>
          <a:p>
            <a:r>
              <a:rPr lang="en-US" altLang="en-US" dirty="0"/>
              <a:t>‘PIPE (ENDCHAR %)’ ,</a:t>
            </a:r>
          </a:p>
          <a:p>
            <a:r>
              <a:rPr lang="en-US" altLang="en-US" dirty="0"/>
              <a:t>    ‘| &lt; some file *’ ,</a:t>
            </a:r>
          </a:p>
          <a:p>
            <a:r>
              <a:rPr lang="en-US" altLang="en-US" dirty="0"/>
              <a:t>    ‘| nf: LOCATE /But now am found/’ ,</a:t>
            </a:r>
          </a:p>
          <a:p>
            <a:r>
              <a:rPr lang="en-US" altLang="en-US" dirty="0"/>
              <a:t>    ‘| TAKE 1’ ,</a:t>
            </a:r>
          </a:p>
          <a:p>
            <a:r>
              <a:rPr lang="en-US" altLang="en-US" dirty="0"/>
              <a:t>    ‘| COUNT LINES’ ,</a:t>
            </a:r>
          </a:p>
          <a:p>
            <a:r>
              <a:rPr lang="en-US" altLang="en-US" dirty="0"/>
              <a:t>    ‘| VAR ?found’ ,</a:t>
            </a:r>
          </a:p>
          <a:p>
            <a:r>
              <a:rPr lang="en-US" altLang="en-US" dirty="0"/>
              <a:t>    ‘% nf:’ ,</a:t>
            </a:r>
          </a:p>
          <a:p>
            <a:r>
              <a:rPr lang="en-US" altLang="en-US" dirty="0"/>
              <a:t>       ‘| STEM StillLost.’</a:t>
            </a:r>
          </a:p>
          <a:p>
            <a:endParaRPr lang="en-US"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Grp="1" noChangeArrowheads="1"/>
          </p:cNvSpPr>
          <p:nvPr>
            <p:ph type="sldNum" sz="quarter" idx="5"/>
          </p:nvPr>
        </p:nvSpPr>
        <p:spPr>
          <a:ln/>
        </p:spPr>
        <p:txBody>
          <a:bodyPr/>
          <a:lstStyle/>
          <a:p>
            <a:fld id="{515F797E-A997-46A7-9770-F27D1AF86EB6}" type="slidenum">
              <a:rPr lang="en-US" altLang="en-US"/>
              <a:pPr/>
              <a:t>18</a:t>
            </a:fld>
            <a:endParaRPr lang="en-US" altLang="en-US" dirty="0"/>
          </a:p>
        </p:txBody>
      </p:sp>
      <p:sp>
        <p:nvSpPr>
          <p:cNvPr id="214018" name="Rectangle 2"/>
          <p:cNvSpPr>
            <a:spLocks noChangeArrowheads="1"/>
          </p:cNvSpPr>
          <p:nvPr/>
        </p:nvSpPr>
        <p:spPr bwMode="auto">
          <a:xfrm>
            <a:off x="4025702" y="0"/>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4019" name="Rectangle 3"/>
          <p:cNvSpPr>
            <a:spLocks noChangeArrowheads="1"/>
          </p:cNvSpPr>
          <p:nvPr/>
        </p:nvSpPr>
        <p:spPr bwMode="auto">
          <a:xfrm>
            <a:off x="4025702" y="8920334"/>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3244" tIns="45804" rIns="93244" bIns="45804" anchor="b"/>
          <a:lstStyle>
            <a:lvl1pPr algn="l" defTabSz="931863" eaLnBrk="0" hangingPunct="0">
              <a:defRPr sz="2400">
                <a:solidFill>
                  <a:schemeClr val="tx1"/>
                </a:solidFill>
                <a:latin typeface="Times New Roman" panose="02020603050405020304" pitchFamily="18" charset="0"/>
              </a:defRPr>
            </a:lvl1pPr>
            <a:lvl2pPr marL="466725" algn="l" defTabSz="931863" eaLnBrk="0" hangingPunct="0">
              <a:defRPr sz="2400">
                <a:solidFill>
                  <a:schemeClr val="tx1"/>
                </a:solidFill>
                <a:latin typeface="Times New Roman" panose="02020603050405020304" pitchFamily="18" charset="0"/>
              </a:defRPr>
            </a:lvl2pPr>
            <a:lvl3pPr marL="931863" algn="l" defTabSz="931863" eaLnBrk="0" hangingPunct="0">
              <a:defRPr sz="2400">
                <a:solidFill>
                  <a:schemeClr val="tx1"/>
                </a:solidFill>
                <a:latin typeface="Times New Roman" panose="02020603050405020304" pitchFamily="18" charset="0"/>
              </a:defRPr>
            </a:lvl3pPr>
            <a:lvl4pPr marL="1398588" algn="l" defTabSz="931863" eaLnBrk="0" hangingPunct="0">
              <a:defRPr sz="2400">
                <a:solidFill>
                  <a:schemeClr val="tx1"/>
                </a:solidFill>
                <a:latin typeface="Times New Roman" panose="02020603050405020304" pitchFamily="18" charset="0"/>
              </a:defRPr>
            </a:lvl4pPr>
            <a:lvl5pPr marL="1863725" algn="l" defTabSz="931863" eaLnBrk="0" hangingPunct="0">
              <a:defRPr sz="2400">
                <a:solidFill>
                  <a:schemeClr val="tx1"/>
                </a:solidFill>
                <a:latin typeface="Times New Roman" panose="02020603050405020304" pitchFamily="18" charset="0"/>
              </a:defRPr>
            </a:lvl5pPr>
            <a:lvl6pPr marL="2320925" defTabSz="931863" eaLnBrk="0" fontAlgn="base" hangingPunct="0">
              <a:spcBef>
                <a:spcPct val="0"/>
              </a:spcBef>
              <a:spcAft>
                <a:spcPct val="0"/>
              </a:spcAft>
              <a:defRPr sz="2400">
                <a:solidFill>
                  <a:schemeClr val="tx1"/>
                </a:solidFill>
                <a:latin typeface="Times New Roman" panose="02020603050405020304" pitchFamily="18" charset="0"/>
              </a:defRPr>
            </a:lvl6pPr>
            <a:lvl7pPr marL="2778125" defTabSz="931863" eaLnBrk="0" fontAlgn="base" hangingPunct="0">
              <a:spcBef>
                <a:spcPct val="0"/>
              </a:spcBef>
              <a:spcAft>
                <a:spcPct val="0"/>
              </a:spcAft>
              <a:defRPr sz="2400">
                <a:solidFill>
                  <a:schemeClr val="tx1"/>
                </a:solidFill>
                <a:latin typeface="Times New Roman" panose="02020603050405020304" pitchFamily="18" charset="0"/>
              </a:defRPr>
            </a:lvl7pPr>
            <a:lvl8pPr marL="3235325" defTabSz="931863" eaLnBrk="0" fontAlgn="base" hangingPunct="0">
              <a:spcBef>
                <a:spcPct val="0"/>
              </a:spcBef>
              <a:spcAft>
                <a:spcPct val="0"/>
              </a:spcAft>
              <a:defRPr sz="2400">
                <a:solidFill>
                  <a:schemeClr val="tx1"/>
                </a:solidFill>
                <a:latin typeface="Times New Roman" panose="02020603050405020304" pitchFamily="18" charset="0"/>
              </a:defRPr>
            </a:lvl8pPr>
            <a:lvl9pPr marL="3692525" defTabSz="931863" eaLnBrk="0" fontAlgn="base" hangingPunct="0">
              <a:spcBef>
                <a:spcPct val="0"/>
              </a:spcBef>
              <a:spcAft>
                <a:spcPct val="0"/>
              </a:spcAft>
              <a:defRPr sz="2400">
                <a:solidFill>
                  <a:schemeClr val="tx1"/>
                </a:solidFill>
                <a:latin typeface="Times New Roman" panose="02020603050405020304" pitchFamily="18" charset="0"/>
              </a:defRPr>
            </a:lvl9pPr>
          </a:lstStyle>
          <a:p>
            <a:pPr algn="r"/>
            <a:endParaRPr lang="en-US" altLang="en-US" sz="1200" dirty="0"/>
          </a:p>
        </p:txBody>
      </p:sp>
      <p:sp>
        <p:nvSpPr>
          <p:cNvPr id="214020" name="Rectangle 4"/>
          <p:cNvSpPr>
            <a:spLocks noChangeArrowheads="1"/>
          </p:cNvSpPr>
          <p:nvPr/>
        </p:nvSpPr>
        <p:spPr bwMode="auto">
          <a:xfrm>
            <a:off x="0" y="8920334"/>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4021" name="Rectangle 5"/>
          <p:cNvSpPr>
            <a:spLocks noChangeArrowheads="1"/>
          </p:cNvSpPr>
          <p:nvPr/>
        </p:nvSpPr>
        <p:spPr bwMode="auto">
          <a:xfrm>
            <a:off x="0" y="0"/>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214022" name="Rectangle 6"/>
          <p:cNvSpPr>
            <a:spLocks noGrp="1" noRot="1" noChangeAspect="1" noChangeArrowheads="1" noTextEdit="1"/>
          </p:cNvSpPr>
          <p:nvPr>
            <p:ph type="sldImg"/>
          </p:nvPr>
        </p:nvSpPr>
        <p:spPr>
          <a:xfrm>
            <a:off x="1212850" y="714375"/>
            <a:ext cx="4676775" cy="3506788"/>
          </a:xfrm>
          <a:ln cap="flat"/>
        </p:spPr>
      </p:sp>
      <p:sp>
        <p:nvSpPr>
          <p:cNvPr id="214023" name="Rectangle 7"/>
          <p:cNvSpPr>
            <a:spLocks noGrp="1" noChangeArrowheads="1"/>
          </p:cNvSpPr>
          <p:nvPr>
            <p:ph type="body" idx="1"/>
          </p:nvPr>
        </p:nvSpPr>
        <p:spPr>
          <a:ln/>
        </p:spPr>
        <p:txBody>
          <a:bodyPr/>
          <a:lstStyle/>
          <a:p>
            <a:endParaRPr lang="en-US" altLang="en-US" dirty="0"/>
          </a:p>
        </p:txBody>
      </p:sp>
    </p:spTree>
    <p:extLst>
      <p:ext uri="{BB962C8B-B14F-4D97-AF65-F5344CB8AC3E}">
        <p14:creationId xmlns:p14="http://schemas.microsoft.com/office/powerpoint/2010/main" val="4174258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endParaRPr lang="en-US" dirty="0"/>
          </a:p>
          <a:p>
            <a:br>
              <a:rPr lang="en-US" dirty="0"/>
            </a:br>
            <a:endParaRPr lang="en-US" dirty="0"/>
          </a:p>
          <a:p>
            <a:pPr marL="173370" indent="-17337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19</a:t>
            </a:fld>
            <a:endParaRPr lang="en-US" altLang="en-US" dirty="0"/>
          </a:p>
        </p:txBody>
      </p:sp>
    </p:spTree>
    <p:extLst>
      <p:ext uri="{BB962C8B-B14F-4D97-AF65-F5344CB8AC3E}">
        <p14:creationId xmlns:p14="http://schemas.microsoft.com/office/powerpoint/2010/main" val="3669277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93BA67EC-AA45-4504-8CD4-D8BFB34AFD08}" type="slidenum">
              <a:rPr lang="en-US" altLang="en-US"/>
              <a:pPr/>
              <a:t>2</a:t>
            </a:fld>
            <a:endParaRPr lang="en-US" altLang="en-US" dirty="0"/>
          </a:p>
        </p:txBody>
      </p:sp>
      <p:sp>
        <p:nvSpPr>
          <p:cNvPr id="431108" name="Rectangle 4"/>
          <p:cNvSpPr>
            <a:spLocks noGrp="1" noRot="1" noChangeAspect="1" noChangeArrowheads="1" noTextEdit="1"/>
          </p:cNvSpPr>
          <p:nvPr>
            <p:ph type="sldImg"/>
          </p:nvPr>
        </p:nvSpPr>
        <p:spPr>
          <a:ln/>
        </p:spPr>
      </p:sp>
      <p:sp>
        <p:nvSpPr>
          <p:cNvPr id="431109" name="Rectangle 5"/>
          <p:cNvSpPr>
            <a:spLocks noGrp="1" noChangeArrowheads="1"/>
          </p:cNvSpPr>
          <p:nvPr>
            <p:ph type="body" idx="1"/>
          </p:nvPr>
        </p:nvSpPr>
        <p:spPr/>
        <p:txBody>
          <a:bodyPr/>
          <a:lstStyle/>
          <a:p>
            <a:r>
              <a:rPr lang="en-US" altLang="en-US" dirty="0"/>
              <a:t>CAVMEN = “</a:t>
            </a:r>
            <a:r>
              <a:rPr lang="en-US" altLang="en-US" b="1" u="sng" dirty="0"/>
              <a:t>C</a:t>
            </a:r>
            <a:r>
              <a:rPr lang="en-US" altLang="en-US" dirty="0"/>
              <a:t>hicago </a:t>
            </a:r>
            <a:r>
              <a:rPr lang="en-US" altLang="en-US" b="1" u="sng" dirty="0"/>
              <a:t>A</a:t>
            </a:r>
            <a:r>
              <a:rPr lang="en-US" altLang="en-US" dirty="0"/>
              <a:t>rea </a:t>
            </a:r>
            <a:r>
              <a:rPr lang="en-US" altLang="en-US" b="1" u="sng" dirty="0"/>
              <a:t>VM</a:t>
            </a:r>
            <a:r>
              <a:rPr lang="en-US" altLang="en-US" dirty="0"/>
              <a:t> </a:t>
            </a:r>
            <a:r>
              <a:rPr lang="en-US" altLang="en-US" b="1" i="0" u="sng" dirty="0"/>
              <a:t>EN</a:t>
            </a:r>
            <a:r>
              <a:rPr lang="en-US" altLang="en-US" dirty="0"/>
              <a:t>thusiasts”, now also referred to as the Chicago Area VM and Linux Regional User Group</a:t>
            </a:r>
          </a:p>
          <a:p>
            <a:endParaRPr lang="en-US" altLang="en-US" dirty="0"/>
          </a:p>
          <a:p>
            <a:r>
              <a:rPr lang="en-US" altLang="en-US" dirty="0"/>
              <a:t>Meetings are still hosted at Aon Hewitt, or whatever it may</a:t>
            </a:r>
            <a:r>
              <a:rPr lang="en-US" altLang="en-US" baseline="0" dirty="0"/>
              <a:t> be </a:t>
            </a:r>
            <a:r>
              <a:rPr lang="en-US" altLang="en-US" dirty="0"/>
              <a:t>called when you read this.  Stuff happens.</a:t>
            </a:r>
          </a:p>
          <a:p>
            <a:r>
              <a:rPr lang="en-US" altLang="en-US" dirty="0"/>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br>
              <a:rPr lang="en-US" dirty="0"/>
            </a:br>
            <a:endParaRPr lang="en-US" dirty="0"/>
          </a:p>
          <a:p>
            <a:pPr marL="173370" indent="-17337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20</a:t>
            </a:fld>
            <a:endParaRPr lang="en-US" altLang="en-US" dirty="0"/>
          </a:p>
        </p:txBody>
      </p:sp>
    </p:spTree>
    <p:extLst>
      <p:ext uri="{BB962C8B-B14F-4D97-AF65-F5344CB8AC3E}">
        <p14:creationId xmlns:p14="http://schemas.microsoft.com/office/powerpoint/2010/main" val="783341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Grp="1" noChangeArrowheads="1"/>
          </p:cNvSpPr>
          <p:nvPr>
            <p:ph type="sldNum" sz="quarter" idx="5"/>
          </p:nvPr>
        </p:nvSpPr>
        <p:spPr>
          <a:ln/>
        </p:spPr>
        <p:txBody>
          <a:bodyPr/>
          <a:lstStyle/>
          <a:p>
            <a:fld id="{B17D5260-26EF-4DC5-B9B7-7D742570FE4B}" type="slidenum">
              <a:rPr lang="en-US" altLang="en-US"/>
              <a:pPr/>
              <a:t>21</a:t>
            </a:fld>
            <a:endParaRPr lang="en-US" altLang="en-US" dirty="0"/>
          </a:p>
        </p:txBody>
      </p:sp>
      <p:sp>
        <p:nvSpPr>
          <p:cNvPr id="497666" name="Rectangle 2"/>
          <p:cNvSpPr>
            <a:spLocks noChangeArrowheads="1"/>
          </p:cNvSpPr>
          <p:nvPr/>
        </p:nvSpPr>
        <p:spPr bwMode="auto">
          <a:xfrm>
            <a:off x="4025702" y="0"/>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497667" name="Rectangle 3"/>
          <p:cNvSpPr>
            <a:spLocks noChangeArrowheads="1"/>
          </p:cNvSpPr>
          <p:nvPr/>
        </p:nvSpPr>
        <p:spPr bwMode="auto">
          <a:xfrm>
            <a:off x="4025702" y="8920334"/>
            <a:ext cx="3076774"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3244" tIns="45804" rIns="93244" bIns="45804" anchor="b"/>
          <a:lstStyle>
            <a:lvl1pPr algn="l" defTabSz="931863" eaLnBrk="0" hangingPunct="0">
              <a:defRPr sz="2400">
                <a:solidFill>
                  <a:schemeClr val="tx1"/>
                </a:solidFill>
                <a:latin typeface="Times New Roman" panose="02020603050405020304" pitchFamily="18" charset="0"/>
              </a:defRPr>
            </a:lvl1pPr>
            <a:lvl2pPr marL="466725" algn="l" defTabSz="931863" eaLnBrk="0" hangingPunct="0">
              <a:defRPr sz="2400">
                <a:solidFill>
                  <a:schemeClr val="tx1"/>
                </a:solidFill>
                <a:latin typeface="Times New Roman" panose="02020603050405020304" pitchFamily="18" charset="0"/>
              </a:defRPr>
            </a:lvl2pPr>
            <a:lvl3pPr marL="931863" algn="l" defTabSz="931863" eaLnBrk="0" hangingPunct="0">
              <a:defRPr sz="2400">
                <a:solidFill>
                  <a:schemeClr val="tx1"/>
                </a:solidFill>
                <a:latin typeface="Times New Roman" panose="02020603050405020304" pitchFamily="18" charset="0"/>
              </a:defRPr>
            </a:lvl3pPr>
            <a:lvl4pPr marL="1398588" algn="l" defTabSz="931863" eaLnBrk="0" hangingPunct="0">
              <a:defRPr sz="2400">
                <a:solidFill>
                  <a:schemeClr val="tx1"/>
                </a:solidFill>
                <a:latin typeface="Times New Roman" panose="02020603050405020304" pitchFamily="18" charset="0"/>
              </a:defRPr>
            </a:lvl4pPr>
            <a:lvl5pPr marL="1863725" algn="l" defTabSz="931863" eaLnBrk="0" hangingPunct="0">
              <a:defRPr sz="2400">
                <a:solidFill>
                  <a:schemeClr val="tx1"/>
                </a:solidFill>
                <a:latin typeface="Times New Roman" panose="02020603050405020304" pitchFamily="18" charset="0"/>
              </a:defRPr>
            </a:lvl5pPr>
            <a:lvl6pPr marL="2320925" defTabSz="931863" eaLnBrk="0" fontAlgn="base" hangingPunct="0">
              <a:spcBef>
                <a:spcPct val="0"/>
              </a:spcBef>
              <a:spcAft>
                <a:spcPct val="0"/>
              </a:spcAft>
              <a:defRPr sz="2400">
                <a:solidFill>
                  <a:schemeClr val="tx1"/>
                </a:solidFill>
                <a:latin typeface="Times New Roman" panose="02020603050405020304" pitchFamily="18" charset="0"/>
              </a:defRPr>
            </a:lvl6pPr>
            <a:lvl7pPr marL="2778125" defTabSz="931863" eaLnBrk="0" fontAlgn="base" hangingPunct="0">
              <a:spcBef>
                <a:spcPct val="0"/>
              </a:spcBef>
              <a:spcAft>
                <a:spcPct val="0"/>
              </a:spcAft>
              <a:defRPr sz="2400">
                <a:solidFill>
                  <a:schemeClr val="tx1"/>
                </a:solidFill>
                <a:latin typeface="Times New Roman" panose="02020603050405020304" pitchFamily="18" charset="0"/>
              </a:defRPr>
            </a:lvl7pPr>
            <a:lvl8pPr marL="3235325" defTabSz="931863" eaLnBrk="0" fontAlgn="base" hangingPunct="0">
              <a:spcBef>
                <a:spcPct val="0"/>
              </a:spcBef>
              <a:spcAft>
                <a:spcPct val="0"/>
              </a:spcAft>
              <a:defRPr sz="2400">
                <a:solidFill>
                  <a:schemeClr val="tx1"/>
                </a:solidFill>
                <a:latin typeface="Times New Roman" panose="02020603050405020304" pitchFamily="18" charset="0"/>
              </a:defRPr>
            </a:lvl8pPr>
            <a:lvl9pPr marL="3692525" defTabSz="931863" eaLnBrk="0" fontAlgn="base" hangingPunct="0">
              <a:spcBef>
                <a:spcPct val="0"/>
              </a:spcBef>
              <a:spcAft>
                <a:spcPct val="0"/>
              </a:spcAft>
              <a:defRPr sz="2400">
                <a:solidFill>
                  <a:schemeClr val="tx1"/>
                </a:solidFill>
                <a:latin typeface="Times New Roman" panose="02020603050405020304" pitchFamily="18" charset="0"/>
              </a:defRPr>
            </a:lvl9pPr>
          </a:lstStyle>
          <a:p>
            <a:pPr algn="r"/>
            <a:endParaRPr lang="en-US" altLang="en-US" sz="1200" dirty="0"/>
          </a:p>
        </p:txBody>
      </p:sp>
      <p:sp>
        <p:nvSpPr>
          <p:cNvPr id="497668" name="Rectangle 4"/>
          <p:cNvSpPr>
            <a:spLocks noChangeArrowheads="1"/>
          </p:cNvSpPr>
          <p:nvPr/>
        </p:nvSpPr>
        <p:spPr bwMode="auto">
          <a:xfrm>
            <a:off x="0" y="8920334"/>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497669" name="Rectangle 5"/>
          <p:cNvSpPr>
            <a:spLocks noChangeArrowheads="1"/>
          </p:cNvSpPr>
          <p:nvPr/>
        </p:nvSpPr>
        <p:spPr bwMode="auto">
          <a:xfrm>
            <a:off x="0" y="0"/>
            <a:ext cx="3076775" cy="468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464" tIns="46232" rIns="92464" bIns="46232" anchor="ctr"/>
          <a:lstStyle/>
          <a:p>
            <a:endParaRPr lang="en-US" dirty="0"/>
          </a:p>
        </p:txBody>
      </p:sp>
      <p:sp>
        <p:nvSpPr>
          <p:cNvPr id="497670" name="Rectangle 6"/>
          <p:cNvSpPr>
            <a:spLocks noGrp="1" noRot="1" noChangeAspect="1" noChangeArrowheads="1" noTextEdit="1"/>
          </p:cNvSpPr>
          <p:nvPr>
            <p:ph type="sldImg"/>
          </p:nvPr>
        </p:nvSpPr>
        <p:spPr>
          <a:ln cap="flat"/>
        </p:spPr>
      </p:sp>
      <p:sp>
        <p:nvSpPr>
          <p:cNvPr id="497671" name="Rectangle 7"/>
          <p:cNvSpPr>
            <a:spLocks noGrp="1" noChangeArrowheads="1"/>
          </p:cNvSpPr>
          <p:nvPr>
            <p:ph type="body" idx="1"/>
          </p:nvPr>
        </p:nvSpPr>
        <p:spPr>
          <a:xfrm>
            <a:off x="945710" y="4458564"/>
            <a:ext cx="5269895" cy="4697011"/>
          </a:xfrm>
          <a:noFill/>
          <a:ln/>
        </p:spPr>
        <p:txBody>
          <a:bodyPr/>
          <a:lstStyle/>
          <a:p>
            <a:pPr marL="91440">
              <a:spcBef>
                <a:spcPts val="0"/>
              </a:spcBef>
            </a:pPr>
            <a:r>
              <a:rPr lang="en-US" altLang="en-US" sz="700" dirty="0">
                <a:latin typeface="Arial" panose="020B0604020202020204" pitchFamily="34" charset="0"/>
              </a:rPr>
              <a:t>QDI makes it very easy to see comments, quoted strings, unpaired parentheses, and in this case, the </a:t>
            </a:r>
            <a:r>
              <a:rPr lang="en-US" altLang="en-US" sz="700" i="1" dirty="0">
                <a:latin typeface="Arial" panose="020B0604020202020204" pitchFamily="34" charset="0"/>
              </a:rPr>
              <a:t>intentional missing quote</a:t>
            </a:r>
            <a:r>
              <a:rPr lang="en-US" altLang="en-US" sz="700" dirty="0">
                <a:latin typeface="Arial" panose="020B0604020202020204" pitchFamily="34" charset="0"/>
              </a:rPr>
              <a:t>.  </a:t>
            </a:r>
          </a:p>
          <a:p>
            <a:pPr marL="91440">
              <a:spcBef>
                <a:spcPts val="0"/>
              </a:spcBef>
            </a:pPr>
            <a:endParaRPr lang="en-US" altLang="en-US" sz="700" dirty="0">
              <a:latin typeface="Arial" panose="020B0604020202020204" pitchFamily="34" charset="0"/>
            </a:endParaRPr>
          </a:p>
          <a:p>
            <a:pPr marL="91440">
              <a:spcBef>
                <a:spcPts val="0"/>
              </a:spcBef>
            </a:pPr>
            <a:r>
              <a:rPr lang="en-US" altLang="en-US" sz="700" dirty="0">
                <a:latin typeface="Arial" panose="020B0604020202020204" pitchFamily="34" charset="0"/>
              </a:rPr>
              <a:t>Should also mention “VMARC” and “TRACK” as two other commonly installed public domain utilities.</a:t>
            </a:r>
            <a:br>
              <a:rPr lang="en-US" altLang="en-US" sz="700" dirty="0">
                <a:latin typeface="Arial" panose="020B0604020202020204" pitchFamily="34" charset="0"/>
              </a:rPr>
            </a:br>
            <a:endParaRPr lang="en-US" altLang="en-US" sz="700" dirty="0">
              <a:latin typeface="Arial" panose="020B0604020202020204" pitchFamily="34" charset="0"/>
            </a:endParaRPr>
          </a:p>
          <a:p>
            <a:pPr marL="548640" lvl="2" indent="-171450">
              <a:spcBef>
                <a:spcPts val="0"/>
              </a:spcBef>
              <a:buFont typeface="Arial" panose="020B0604020202020204" pitchFamily="34" charset="0"/>
              <a:buChar char="•"/>
            </a:pPr>
            <a:r>
              <a:rPr lang="en-US" altLang="en-US" sz="700" dirty="0">
                <a:latin typeface="Arial" panose="020B0604020202020204" pitchFamily="34" charset="0"/>
              </a:rPr>
              <a:t>VMARC, a “VM friendly” common utility alternate to ZIP</a:t>
            </a:r>
            <a:br>
              <a:rPr lang="en-US" altLang="en-US" sz="700" dirty="0">
                <a:latin typeface="Arial" panose="020B0604020202020204" pitchFamily="34" charset="0"/>
              </a:rPr>
            </a:br>
            <a:r>
              <a:rPr lang="en-US" altLang="en-US" sz="700" dirty="0">
                <a:latin typeface="Arial" panose="020B0604020202020204" pitchFamily="34" charset="0"/>
              </a:rPr>
              <a:t>http://www.vm.ibm.com/download/</a:t>
            </a:r>
            <a:br>
              <a:rPr lang="en-US" altLang="en-US" sz="700" dirty="0">
                <a:latin typeface="Arial" panose="020B0604020202020204" pitchFamily="34" charset="0"/>
              </a:rPr>
            </a:br>
            <a:endParaRPr lang="en-US" altLang="en-US" sz="700" dirty="0">
              <a:latin typeface="Arial" panose="020B0604020202020204" pitchFamily="34" charset="0"/>
            </a:endParaRPr>
          </a:p>
          <a:p>
            <a:pPr marL="548640" lvl="2" indent="-171450">
              <a:spcBef>
                <a:spcPts val="0"/>
              </a:spcBef>
              <a:buFont typeface="Arial" panose="020B0604020202020204" pitchFamily="34" charset="0"/>
              <a:buChar char="•"/>
            </a:pPr>
            <a:r>
              <a:rPr lang="en-US" altLang="en-US" sz="700" dirty="0">
                <a:latin typeface="Arial" panose="020B0604020202020204" pitchFamily="34" charset="0"/>
              </a:rPr>
              <a:t>TRACK, every serious z/VM sysprog’s friend:</a:t>
            </a:r>
            <a:br>
              <a:rPr lang="en-US" altLang="en-US" sz="700" dirty="0">
                <a:latin typeface="Arial" panose="020B0604020202020204" pitchFamily="34" charset="0"/>
              </a:rPr>
            </a:br>
            <a:r>
              <a:rPr lang="en-US" altLang="en-US" sz="700" b="1" baseline="0" dirty="0">
                <a:solidFill>
                  <a:srgbClr val="0000FF"/>
                </a:solidFill>
                <a:latin typeface="Arial" panose="020B0604020202020204" pitchFamily="34" charset="0"/>
                <a:hlinkClick r:id="rId3"/>
              </a:rPr>
              <a:t>http://vm.marist.edu/track/</a:t>
            </a:r>
            <a:endParaRPr lang="en-US" altLang="en-US" sz="700" b="1" baseline="0" dirty="0">
              <a:solidFill>
                <a:srgbClr val="0000FF"/>
              </a:solidFill>
              <a:latin typeface="Arial" panose="020B0604020202020204" pitchFamily="34" charset="0"/>
            </a:endParaRPr>
          </a:p>
          <a:p>
            <a:pPr lvl="1"/>
            <a:endParaRPr lang="en-US" altLang="en-US" sz="700" dirty="0">
              <a:latin typeface="Arial" panose="020B0604020202020204" pitchFamily="34" charset="0"/>
            </a:endParaRPr>
          </a:p>
          <a:p>
            <a:pPr lvl="1"/>
            <a:r>
              <a:rPr lang="en-US" altLang="en-US" sz="700" dirty="0">
                <a:latin typeface="Arial" panose="020B0604020202020204" pitchFamily="34" charset="0"/>
              </a:rPr>
              <a:t>“TRACK HELPME” file:</a:t>
            </a:r>
          </a:p>
          <a:p>
            <a:pPr lvl="2"/>
            <a:r>
              <a:rPr lang="en-US" altLang="en-US" sz="700" dirty="0">
                <a:latin typeface="Arial" panose="020B0604020202020204" pitchFamily="34" charset="0"/>
              </a:rPr>
              <a:t>OK, so I'm getting more forgetful...                                            </a:t>
            </a:r>
          </a:p>
          <a:p>
            <a:pPr lvl="2"/>
            <a:r>
              <a:rPr lang="en-US" altLang="en-US" sz="700" dirty="0">
                <a:latin typeface="Arial" panose="020B0604020202020204" pitchFamily="34" charset="0"/>
              </a:rPr>
              <a:t>                                                                                                                                                         </a:t>
            </a:r>
          </a:p>
          <a:p>
            <a:pPr lvl="2"/>
            <a:r>
              <a:rPr lang="en-US" altLang="en-US" sz="700" dirty="0">
                <a:latin typeface="Arial" panose="020B0604020202020204" pitchFamily="34" charset="0"/>
              </a:rPr>
              <a:t>T user CMS XEDIT                                                                </a:t>
            </a:r>
          </a:p>
          <a:p>
            <a:pPr lvl="2"/>
            <a:r>
              <a:rPr lang="en-US" altLang="en-US" sz="700" dirty="0">
                <a:latin typeface="Arial" panose="020B0604020202020204" pitchFamily="34" charset="0"/>
              </a:rPr>
              <a:t>T user CMS ALL                                                                  </a:t>
            </a:r>
          </a:p>
          <a:p>
            <a:pPr lvl="2"/>
            <a:r>
              <a:rPr lang="en-US" altLang="en-US" sz="700" dirty="0">
                <a:latin typeface="Arial" panose="020B0604020202020204" pitchFamily="34" charset="0"/>
              </a:rPr>
              <a:t>T user CONSole                                                                  </a:t>
            </a:r>
          </a:p>
          <a:p>
            <a:pPr lvl="2"/>
            <a:r>
              <a:rPr lang="en-US" altLang="en-US" sz="700" dirty="0">
                <a:latin typeface="Arial" panose="020B0604020202020204" pitchFamily="34" charset="0"/>
              </a:rPr>
              <a:t>                                                                                </a:t>
            </a:r>
          </a:p>
          <a:p>
            <a:pPr lvl="2"/>
            <a:r>
              <a:rPr lang="en-US" altLang="en-US" sz="700" dirty="0">
                <a:latin typeface="Arial" panose="020B0604020202020204" pitchFamily="34" charset="0"/>
              </a:rPr>
              <a:t>T user CMS STACK                                                                </a:t>
            </a:r>
          </a:p>
          <a:p>
            <a:pPr lvl="2"/>
            <a:r>
              <a:rPr lang="en-US" altLang="en-US" sz="700" dirty="0">
                <a:latin typeface="Arial" panose="020B0604020202020204" pitchFamily="34" charset="0"/>
              </a:rPr>
              <a:t>T user DEV CLASS * IO PENDING                                                   </a:t>
            </a:r>
          </a:p>
          <a:p>
            <a:pPr lvl="2"/>
            <a:r>
              <a:rPr lang="en-US" altLang="en-US" sz="700" dirty="0">
                <a:latin typeface="Arial" panose="020B0604020202020204" pitchFamily="34" charset="0"/>
              </a:rPr>
              <a:t>T user DEV CLASS * IO ACTIVE                                                    </a:t>
            </a:r>
          </a:p>
          <a:p>
            <a:pPr lvl="2"/>
            <a:r>
              <a:rPr lang="en-US" altLang="en-US" sz="700" dirty="0">
                <a:latin typeface="Arial" panose="020B0604020202020204" pitchFamily="34" charset="0"/>
              </a:rPr>
              <a:t>T user CMS DISKS SFS                                                            </a:t>
            </a:r>
          </a:p>
          <a:p>
            <a:pPr lvl="2"/>
            <a:r>
              <a:rPr lang="en-US" altLang="en-US" sz="700" dirty="0">
                <a:latin typeface="Arial" panose="020B0604020202020204" pitchFamily="34" charset="0"/>
              </a:rPr>
              <a:t>                                                                                </a:t>
            </a:r>
          </a:p>
          <a:p>
            <a:pPr lvl="2"/>
            <a:r>
              <a:rPr lang="en-US" altLang="en-US" sz="700" dirty="0">
                <a:latin typeface="Arial" panose="020B0604020202020204" pitchFamily="34" charset="0"/>
              </a:rPr>
              <a:t>FORMAT VMDBK address HCPOM1 MACLIB                                              </a:t>
            </a:r>
          </a:p>
          <a:p>
            <a:pPr lvl="2"/>
            <a:r>
              <a:rPr lang="en-US" altLang="en-US" sz="700" dirty="0">
                <a:latin typeface="Arial" panose="020B0604020202020204" pitchFamily="34" charset="0"/>
              </a:rPr>
              <a:t>                                                                                </a:t>
            </a:r>
          </a:p>
          <a:p>
            <a:pPr lvl="2">
              <a:spcBef>
                <a:spcPts val="0"/>
              </a:spcBef>
            </a:pPr>
            <a:r>
              <a:rPr lang="en-US" altLang="en-US" sz="700" dirty="0">
                <a:latin typeface="Arial" panose="020B0604020202020204" pitchFamily="34" charset="0"/>
              </a:rPr>
              <a:t>Nota bene: As of 2017/03/15 TRACK can be obtained from:                         </a:t>
            </a:r>
          </a:p>
          <a:p>
            <a:pPr lvl="2">
              <a:spcBef>
                <a:spcPts val="0"/>
              </a:spcBef>
            </a:pPr>
            <a:r>
              <a:rPr lang="en-US" altLang="en-US" sz="700" dirty="0">
                <a:latin typeface="Arial" panose="020B0604020202020204" pitchFamily="34" charset="0"/>
              </a:rPr>
              <a:t>           </a:t>
            </a:r>
            <a:r>
              <a:rPr lang="en-US" altLang="en-US" sz="700" b="1" dirty="0">
                <a:latin typeface="Arial" panose="020B0604020202020204" pitchFamily="34" charset="0"/>
                <a:hlinkClick r:id="rId3"/>
              </a:rPr>
              <a:t>http://vm.marist.edu/track/</a:t>
            </a:r>
            <a:endParaRPr lang="en-US" altLang="en-US" sz="700" b="1" dirty="0">
              <a:latin typeface="Arial" panose="020B0604020202020204" pitchFamily="34" charset="0"/>
            </a:endParaRPr>
          </a:p>
          <a:p>
            <a:pPr lvl="2"/>
            <a:br>
              <a:rPr lang="en-US" altLang="en-US" dirty="0">
                <a:latin typeface="Arial" panose="020B0604020202020204" pitchFamily="34" charset="0"/>
              </a:rPr>
            </a:br>
            <a:endParaRPr lang="en-US" altLang="en-US" dirty="0">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br>
              <a:rPr lang="en-US" dirty="0"/>
            </a:br>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22</a:t>
            </a:fld>
            <a:endParaRPr lang="en-US" altLang="en-US" dirty="0"/>
          </a:p>
        </p:txBody>
      </p:sp>
    </p:spTree>
    <p:extLst>
      <p:ext uri="{BB962C8B-B14F-4D97-AF65-F5344CB8AC3E}">
        <p14:creationId xmlns:p14="http://schemas.microsoft.com/office/powerpoint/2010/main" val="1796035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br>
              <a:rPr lang="en-US" dirty="0"/>
            </a:br>
            <a:endParaRPr lang="en-US" dirty="0"/>
          </a:p>
          <a:p>
            <a:pPr marL="173370" indent="-17337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23</a:t>
            </a:fld>
            <a:endParaRPr lang="en-US" altLang="en-US" dirty="0"/>
          </a:p>
        </p:txBody>
      </p:sp>
    </p:spTree>
    <p:extLst>
      <p:ext uri="{BB962C8B-B14F-4D97-AF65-F5344CB8AC3E}">
        <p14:creationId xmlns:p14="http://schemas.microsoft.com/office/powerpoint/2010/main" val="14636739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br>
              <a:rPr lang="en-US" dirty="0"/>
            </a:br>
            <a:endParaRPr lang="en-US" dirty="0"/>
          </a:p>
          <a:p>
            <a:pPr marL="173370" indent="-17337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24</a:t>
            </a:fld>
            <a:endParaRPr lang="en-US" altLang="en-US" dirty="0"/>
          </a:p>
        </p:txBody>
      </p:sp>
    </p:spTree>
    <p:extLst>
      <p:ext uri="{BB962C8B-B14F-4D97-AF65-F5344CB8AC3E}">
        <p14:creationId xmlns:p14="http://schemas.microsoft.com/office/powerpoint/2010/main" val="2552801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br>
              <a:rPr lang="en-US" dirty="0"/>
            </a:br>
            <a:endParaRPr lang="en-US" dirty="0"/>
          </a:p>
          <a:p>
            <a:pPr marL="173370" indent="-17337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25</a:t>
            </a:fld>
            <a:endParaRPr lang="en-US" altLang="en-US" dirty="0"/>
          </a:p>
        </p:txBody>
      </p:sp>
    </p:spTree>
    <p:extLst>
      <p:ext uri="{BB962C8B-B14F-4D97-AF65-F5344CB8AC3E}">
        <p14:creationId xmlns:p14="http://schemas.microsoft.com/office/powerpoint/2010/main" val="33099726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br>
              <a:rPr lang="en-US" dirty="0"/>
            </a:br>
            <a:endParaRPr lang="en-US" dirty="0"/>
          </a:p>
          <a:p>
            <a:pPr marL="173370" indent="-17337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26</a:t>
            </a:fld>
            <a:endParaRPr lang="en-US" altLang="en-US" dirty="0"/>
          </a:p>
        </p:txBody>
      </p:sp>
    </p:spTree>
    <p:extLst>
      <p:ext uri="{BB962C8B-B14F-4D97-AF65-F5344CB8AC3E}">
        <p14:creationId xmlns:p14="http://schemas.microsoft.com/office/powerpoint/2010/main" val="11045879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5C02E7DA-02CF-424F-925E-D438257CE310}" type="slidenum">
              <a:rPr lang="en-US" altLang="en-US"/>
              <a:pPr/>
              <a:t>27</a:t>
            </a:fld>
            <a:endParaRPr lang="en-US" altLang="en-US" dirty="0"/>
          </a:p>
        </p:txBody>
      </p:sp>
      <p:sp>
        <p:nvSpPr>
          <p:cNvPr id="394242" name="Rectangle 2"/>
          <p:cNvSpPr>
            <a:spLocks noGrp="1" noRot="1" noChangeAspect="1" noChangeArrowheads="1" noTextEdit="1"/>
          </p:cNvSpPr>
          <p:nvPr>
            <p:ph type="sldImg"/>
          </p:nvPr>
        </p:nvSpPr>
        <p:spPr>
          <a:ln/>
        </p:spPr>
      </p:sp>
      <p:sp>
        <p:nvSpPr>
          <p:cNvPr id="394243"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35D69674-B994-4AA4-82D8-F987048BA395}" type="slidenum">
              <a:rPr lang="en-US" altLang="en-US"/>
              <a:pPr/>
              <a:t>28</a:t>
            </a:fld>
            <a:endParaRPr lang="en-US" altLang="en-US" dirty="0"/>
          </a:p>
        </p:txBody>
      </p:sp>
      <p:sp>
        <p:nvSpPr>
          <p:cNvPr id="492546" name="Rectangle 2"/>
          <p:cNvSpPr>
            <a:spLocks noGrp="1" noRot="1" noChangeAspect="1" noChangeArrowheads="1" noTextEdit="1"/>
          </p:cNvSpPr>
          <p:nvPr>
            <p:ph type="sldImg"/>
          </p:nvPr>
        </p:nvSpPr>
        <p:spPr>
          <a:ln/>
        </p:spPr>
      </p:sp>
      <p:sp>
        <p:nvSpPr>
          <p:cNvPr id="492547"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B91156EE-B2C5-4DCF-BC0F-FF497A87C644}" type="slidenum">
              <a:rPr lang="en-US" altLang="en-US"/>
              <a:pPr/>
              <a:t>29</a:t>
            </a:fld>
            <a:endParaRPr lang="en-US" altLang="en-US" dirty="0"/>
          </a:p>
        </p:txBody>
      </p:sp>
      <p:sp>
        <p:nvSpPr>
          <p:cNvPr id="495618" name="Rectangle 2"/>
          <p:cNvSpPr>
            <a:spLocks noGrp="1" noRot="1" noChangeAspect="1" noChangeArrowheads="1" noTextEdit="1"/>
          </p:cNvSpPr>
          <p:nvPr>
            <p:ph type="sldImg"/>
          </p:nvPr>
        </p:nvSpPr>
        <p:spPr>
          <a:ln/>
        </p:spPr>
      </p:sp>
      <p:sp>
        <p:nvSpPr>
          <p:cNvPr id="495619"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D08C116E-D656-4007-9FB8-080C04E92942}" type="slidenum">
              <a:rPr lang="en-US" altLang="en-US"/>
              <a:pPr/>
              <a:t>3</a:t>
            </a:fld>
            <a:endParaRPr lang="en-US" altLang="en-US"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84310" y="4445738"/>
            <a:ext cx="5211055" cy="4224493"/>
          </a:xfrm>
        </p:spPr>
        <p:txBody>
          <a:bodyPr/>
          <a:lstStyle/>
          <a:p>
            <a:pPr>
              <a:spcBef>
                <a:spcPct val="0"/>
              </a:spcBef>
              <a:spcAft>
                <a:spcPct val="25000"/>
              </a:spcAft>
            </a:pPr>
            <a:r>
              <a:rPr lang="en-US" altLang="en-US" sz="1800" b="1" i="1" dirty="0">
                <a:latin typeface="+mn-lt"/>
              </a:rPr>
              <a:t>Help make this session better </a:t>
            </a:r>
            <a:r>
              <a:rPr lang="en-US" altLang="en-US" sz="1800" dirty="0">
                <a:latin typeface="+mn-lt"/>
              </a:rPr>
              <a:t>should it ever be delivered again (VM Workshop?).  </a:t>
            </a:r>
            <a:r>
              <a:rPr lang="en-US" altLang="en-US" sz="1800" b="1" i="1" dirty="0">
                <a:latin typeface="+mn-lt"/>
              </a:rPr>
              <a:t>Please send me e-mail with your suggestions or questions</a:t>
            </a:r>
            <a:r>
              <a:rPr lang="en-US" altLang="en-US" sz="1800" dirty="0">
                <a:latin typeface="+mn-lt"/>
              </a:rPr>
              <a:t>.</a:t>
            </a:r>
            <a:endParaRPr lang="en-US" altLang="en-US" sz="1400" b="1" u="sng" dirty="0">
              <a:latin typeface="+mn-l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FA3E7B77-A6C2-48F3-AF09-F9CC10391B97}" type="slidenum">
              <a:rPr lang="en-US" altLang="en-US"/>
              <a:pPr/>
              <a:t>4</a:t>
            </a:fld>
            <a:endParaRPr lang="en-US" altLang="en-US" dirty="0"/>
          </a:p>
        </p:txBody>
      </p:sp>
      <p:sp>
        <p:nvSpPr>
          <p:cNvPr id="589826" name="Rectangle 2"/>
          <p:cNvSpPr>
            <a:spLocks noGrp="1" noRot="1" noChangeAspect="1" noChangeArrowheads="1" noTextEdit="1"/>
          </p:cNvSpPr>
          <p:nvPr>
            <p:ph type="sldImg"/>
          </p:nvPr>
        </p:nvSpPr>
        <p:spPr>
          <a:ln/>
        </p:spPr>
      </p:sp>
      <p:sp>
        <p:nvSpPr>
          <p:cNvPr id="589827" name="Rectangle 3"/>
          <p:cNvSpPr>
            <a:spLocks noGrp="1" noChangeArrowheads="1"/>
          </p:cNvSpPr>
          <p:nvPr>
            <p:ph type="body" idx="1"/>
          </p:nvPr>
        </p:nvSpPr>
        <p:spPr/>
        <p:txBody>
          <a:bodyPr/>
          <a:lstStyle/>
          <a:p>
            <a:endParaRPr lang="en-US" altLang="en-US" sz="10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59A20497-B3A8-4AA7-B17B-4715896E8BDB}" type="slidenum">
              <a:rPr lang="en-US" altLang="en-US"/>
              <a:pPr/>
              <a:t>5</a:t>
            </a:fld>
            <a:endParaRPr lang="en-US" altLang="en-US" dirty="0"/>
          </a:p>
        </p:txBody>
      </p:sp>
      <p:sp>
        <p:nvSpPr>
          <p:cNvPr id="506882" name="Rectangle 2"/>
          <p:cNvSpPr>
            <a:spLocks noGrp="1" noRot="1" noChangeAspect="1" noChangeArrowheads="1" noTextEdit="1"/>
          </p:cNvSpPr>
          <p:nvPr>
            <p:ph type="sldImg"/>
          </p:nvPr>
        </p:nvSpPr>
        <p:spPr>
          <a:xfrm>
            <a:off x="1203325" y="703263"/>
            <a:ext cx="4695825" cy="3521075"/>
          </a:xfrm>
          <a:ln/>
        </p:spPr>
      </p:sp>
      <p:sp>
        <p:nvSpPr>
          <p:cNvPr id="506883" name="Rectangle 3"/>
          <p:cNvSpPr>
            <a:spLocks noGrp="1" noChangeArrowheads="1"/>
          </p:cNvSpPr>
          <p:nvPr>
            <p:ph type="body" idx="1"/>
          </p:nvPr>
        </p:nvSpPr>
        <p:spPr>
          <a:xfrm>
            <a:off x="947320" y="4460167"/>
            <a:ext cx="5207838" cy="4224494"/>
          </a:xfrm>
        </p:spPr>
        <p:txBody>
          <a:bodyPr/>
          <a:lstStyle/>
          <a:p>
            <a:r>
              <a:rPr lang="en-US" altLang="en-US" sz="1400" dirty="0">
                <a:latin typeface="Arial" panose="020B0604020202020204" pitchFamily="34" charset="0"/>
              </a:rPr>
              <a:t>The IBMVM-L listserver is almost like having an added staff of hundreds of z/VM systems programmers, around the world, in different time zones.  The subscribers to the list (including invaluable IBM’ers) are generally very prompt, courteous, have many years of z/VM experience, and a real devotion to “all things VM”.  While they are not a substitute for IBM “level 2 support”, they have “real world” experience, and are willing to “</a:t>
            </a:r>
            <a:r>
              <a:rPr lang="en-US" altLang="en-US" sz="1400" i="1" dirty="0">
                <a:latin typeface="Arial" panose="020B0604020202020204" pitchFamily="34" charset="0"/>
              </a:rPr>
              <a:t>SHARE</a:t>
            </a:r>
            <a:r>
              <a:rPr lang="en-US" altLang="en-US" sz="1400" dirty="0">
                <a:latin typeface="Arial" panose="020B0604020202020204" pitchFamily="34" charset="0"/>
              </a:rPr>
              <a:t>”</a:t>
            </a:r>
            <a:r>
              <a:rPr lang="en-US" altLang="en-US" sz="1400" baseline="0" dirty="0">
                <a:latin typeface="Arial" panose="020B0604020202020204" pitchFamily="34" charset="0"/>
              </a:rPr>
              <a:t> their experience.</a:t>
            </a:r>
            <a:r>
              <a:rPr lang="en-US" altLang="en-US" sz="1400" dirty="0">
                <a:latin typeface="Arial" panose="020B0604020202020204" pitchFamily="34" charset="0"/>
              </a:rPr>
              <a:t> </a:t>
            </a:r>
          </a:p>
          <a:p>
            <a:endParaRPr lang="en-US" altLang="en-US" sz="1400" dirty="0">
              <a:latin typeface="Arial" panose="020B0604020202020204" pitchFamily="34" charset="0"/>
            </a:endParaRPr>
          </a:p>
          <a:p>
            <a:r>
              <a:rPr lang="en-US" altLang="en-US" sz="1400" dirty="0">
                <a:latin typeface="Arial" panose="020B0604020202020204" pitchFamily="34" charset="0"/>
              </a:rPr>
              <a:t>Out of respect for their time</a:t>
            </a:r>
            <a:r>
              <a:rPr lang="en-US" altLang="en-US" sz="1400" i="1" dirty="0">
                <a:latin typeface="Arial" panose="020B0604020202020204" pitchFamily="34" charset="0"/>
              </a:rPr>
              <a:t>, please make an effort to research your problem or question before just asking the list</a:t>
            </a:r>
            <a:r>
              <a:rPr lang="en-US" altLang="en-US" sz="1400" dirty="0">
                <a:latin typeface="Arial" panose="020B0604020202020204" pitchFamily="34" charset="0"/>
              </a:rPr>
              <a:t>.  When you don’t know where to start, can’t find an answer, or need more help (e.g. “of all these choices, which is best, and why?”), explain where you’ve looked, and what you are attempting to achieve.  You’ll find </a:t>
            </a:r>
            <a:r>
              <a:rPr lang="en-US" altLang="en-US" sz="1400" b="1" dirty="0">
                <a:latin typeface="Arial" panose="020B0604020202020204" pitchFamily="34" charset="0"/>
              </a:rPr>
              <a:t>the</a:t>
            </a:r>
            <a:r>
              <a:rPr lang="en-US" altLang="en-US" sz="1400" dirty="0">
                <a:latin typeface="Arial" panose="020B0604020202020204" pitchFamily="34" charset="0"/>
              </a:rPr>
              <a:t> “</a:t>
            </a:r>
            <a:r>
              <a:rPr lang="en-US" altLang="en-US" sz="1400" b="1" dirty="0">
                <a:latin typeface="Arial" panose="020B0604020202020204" pitchFamily="34" charset="0"/>
              </a:rPr>
              <a:t>VM Community” is a</a:t>
            </a:r>
            <a:r>
              <a:rPr lang="en-US" altLang="en-US" sz="1400" dirty="0">
                <a:latin typeface="Arial" panose="020B0604020202020204" pitchFamily="34" charset="0"/>
              </a:rPr>
              <a:t> </a:t>
            </a:r>
            <a:r>
              <a:rPr lang="en-US" altLang="en-US" sz="1400" b="1" dirty="0">
                <a:latin typeface="Arial" panose="020B0604020202020204" pitchFamily="34" charset="0"/>
              </a:rPr>
              <a:t>genuine</a:t>
            </a:r>
            <a:r>
              <a:rPr lang="en-US" altLang="en-US" sz="1400" dirty="0">
                <a:latin typeface="Arial" panose="020B0604020202020204" pitchFamily="34" charset="0"/>
              </a:rPr>
              <a:t> </a:t>
            </a:r>
            <a:r>
              <a:rPr lang="en-US" altLang="en-US" sz="1400" b="1" u="sng" dirty="0">
                <a:latin typeface="Arial" panose="020B0604020202020204" pitchFamily="34" charset="0"/>
              </a:rPr>
              <a:t>community</a:t>
            </a:r>
            <a:r>
              <a:rPr lang="en-US" altLang="en-US" sz="1400" dirty="0">
                <a:latin typeface="Arial" panose="020B0604020202020204" pitchFamily="34" charset="0"/>
              </a:rPr>
              <a:t>, </a:t>
            </a:r>
            <a:r>
              <a:rPr lang="en-US" altLang="en-US" sz="1400" i="1" dirty="0">
                <a:latin typeface="Arial" panose="020B0604020202020204" pitchFamily="34" charset="0"/>
              </a:rPr>
              <a:t>welcoming of new members </a:t>
            </a:r>
            <a:r>
              <a:rPr lang="en-US" altLang="en-US" sz="1400" dirty="0">
                <a:latin typeface="Arial" panose="020B0604020202020204" pitchFamily="34" charset="0"/>
              </a:rPr>
              <a:t>(no ‘flaming’) – even when you don’t know where to start or what to ask.</a:t>
            </a:r>
          </a:p>
          <a:p>
            <a:endParaRPr lang="en-US" altLang="en-US" sz="1400" dirty="0">
              <a:latin typeface="Arial" panose="020B0604020202020204" pitchFamily="34" charset="0"/>
            </a:endParaRPr>
          </a:p>
        </p:txBody>
      </p:sp>
    </p:spTree>
    <p:extLst>
      <p:ext uri="{BB962C8B-B14F-4D97-AF65-F5344CB8AC3E}">
        <p14:creationId xmlns:p14="http://schemas.microsoft.com/office/powerpoint/2010/main" val="744938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sldNum" sz="quarter" idx="5"/>
          </p:nvPr>
        </p:nvSpPr>
        <p:spPr>
          <a:ln/>
        </p:spPr>
        <p:txBody>
          <a:bodyPr/>
          <a:lstStyle/>
          <a:p>
            <a:fld id="{59A20497-B3A8-4AA7-B17B-4715896E8BDB}" type="slidenum">
              <a:rPr lang="en-US" altLang="en-US"/>
              <a:pPr/>
              <a:t>6</a:t>
            </a:fld>
            <a:endParaRPr lang="en-US" altLang="en-US" dirty="0"/>
          </a:p>
        </p:txBody>
      </p:sp>
      <p:sp>
        <p:nvSpPr>
          <p:cNvPr id="506882" name="Rectangle 2"/>
          <p:cNvSpPr>
            <a:spLocks noGrp="1" noRot="1" noChangeAspect="1" noChangeArrowheads="1" noTextEdit="1"/>
          </p:cNvSpPr>
          <p:nvPr>
            <p:ph type="sldImg"/>
          </p:nvPr>
        </p:nvSpPr>
        <p:spPr>
          <a:xfrm>
            <a:off x="1203325" y="685800"/>
            <a:ext cx="4695825" cy="3521075"/>
          </a:xfrm>
          <a:ln/>
        </p:spPr>
      </p:sp>
      <p:sp>
        <p:nvSpPr>
          <p:cNvPr id="506883" name="Rectangle 3"/>
          <p:cNvSpPr>
            <a:spLocks noGrp="1" noChangeArrowheads="1"/>
          </p:cNvSpPr>
          <p:nvPr>
            <p:ph type="body" idx="1"/>
          </p:nvPr>
        </p:nvSpPr>
        <p:spPr>
          <a:xfrm>
            <a:off x="947320" y="4460167"/>
            <a:ext cx="5207838" cy="4224494"/>
          </a:xfrm>
        </p:spPr>
        <p:txBody>
          <a:bodyPr/>
          <a:lstStyle/>
          <a:p>
            <a:endParaRPr lang="en-US" altLang="en-US" sz="1400" dirty="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7</a:t>
            </a:fld>
            <a:endParaRPr lang="en-US" altLang="en-US" dirty="0"/>
          </a:p>
        </p:txBody>
      </p:sp>
    </p:spTree>
    <p:extLst>
      <p:ext uri="{BB962C8B-B14F-4D97-AF65-F5344CB8AC3E}">
        <p14:creationId xmlns:p14="http://schemas.microsoft.com/office/powerpoint/2010/main" val="20046873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6663" y="700088"/>
            <a:ext cx="4676775" cy="3506787"/>
          </a:xfrm>
        </p:spPr>
      </p:sp>
      <p:sp>
        <p:nvSpPr>
          <p:cNvPr id="3" name="Notes Placeholder 2"/>
          <p:cNvSpPr>
            <a:spLocks noGrp="1"/>
          </p:cNvSpPr>
          <p:nvPr>
            <p:ph type="body" idx="1"/>
          </p:nvPr>
        </p:nvSpPr>
        <p:spPr/>
        <p:txBody>
          <a:bodyPr/>
          <a:lstStyle/>
          <a:p>
            <a:r>
              <a:rPr lang="en-US" dirty="0"/>
              <a:t>With extreme care, the same cylinder extents on the same DASD volume can be used by multiple systems, even in different LPARs.  Thus, there’s only ONE Tools disk to maintain and update.</a:t>
            </a:r>
          </a:p>
          <a:p>
            <a:endParaRPr lang="en-US" dirty="0"/>
          </a:p>
          <a:p>
            <a:r>
              <a:rPr lang="en-US" dirty="0"/>
              <a:t>That said, </a:t>
            </a:r>
            <a:r>
              <a:rPr lang="en-US" b="1" dirty="0"/>
              <a:t>multiple concurrent R/W access by more than one system can still lead to “one-way encryption”;  </a:t>
            </a:r>
            <a:r>
              <a:rPr lang="en-US" dirty="0"/>
              <a:t>my term for CMS minidisk corruption.  Handle with extreme care!  (Ensure only one system has a R/W link to the disk at any time).</a:t>
            </a:r>
          </a:p>
          <a:p>
            <a:endParaRPr lang="en-US" dirty="0"/>
          </a:p>
          <a:p>
            <a:r>
              <a:rPr lang="en-US" dirty="0"/>
              <a:t>After one system updates the common minidisk, all other systems will need to re-ACCESS it to see changes.</a:t>
            </a:r>
            <a:br>
              <a:rPr lang="en-US" dirty="0"/>
            </a:br>
            <a:endParaRPr lang="en-US" dirty="0"/>
          </a:p>
          <a:p>
            <a:r>
              <a:rPr lang="en-US" dirty="0"/>
              <a:t>An alternative would be an SFS directory, managed with the free utility:  IPGATE </a:t>
            </a:r>
          </a:p>
          <a:p>
            <a:r>
              <a:rPr lang="en-US" dirty="0"/>
              <a:t>at: </a:t>
            </a:r>
            <a:r>
              <a:rPr lang="en-US" b="1" dirty="0">
                <a:solidFill>
                  <a:srgbClr val="0000FF"/>
                </a:solidFill>
                <a:hlinkClick r:id="rId3"/>
              </a:rPr>
              <a:t>http://www.vmworkshop.org/DJIPGATE.shtml</a:t>
            </a:r>
            <a:endParaRPr lang="en-US" b="1" dirty="0">
              <a:solidFill>
                <a:srgbClr val="0000FF"/>
              </a:solidFill>
            </a:endParaRPr>
          </a:p>
          <a:p>
            <a:endParaRPr lang="en-US" dirty="0"/>
          </a:p>
          <a:p>
            <a:r>
              <a:rPr lang="en-US" dirty="0"/>
              <a:t>Whichever you choose, ensure that there is a nightly backup.  Even with tape backup, an online DDR copy to another MDISK is a belt-and-suspenders backup solution that doesn’t cost anything, and can be handy when things go bump in the night (read: self-inflicted foot damage). </a:t>
            </a:r>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8</a:t>
            </a:fld>
            <a:endParaRPr lang="en-US" altLang="en-US" dirty="0"/>
          </a:p>
        </p:txBody>
      </p:sp>
    </p:spTree>
    <p:extLst>
      <p:ext uri="{BB962C8B-B14F-4D97-AF65-F5344CB8AC3E}">
        <p14:creationId xmlns:p14="http://schemas.microsoft.com/office/powerpoint/2010/main" val="1598099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following DOCREXX EXEC is a handy template which can be used to start any new EXEC.  Modify it to fit your needs.</a:t>
            </a:r>
          </a:p>
          <a:p>
            <a:endParaRPr lang="en-US" dirty="0"/>
          </a:p>
          <a:p>
            <a:r>
              <a:rPr lang="en-US" dirty="0"/>
              <a:t>To create a new EXEC with consistent standards, enter:  </a:t>
            </a:r>
          </a:p>
          <a:p>
            <a:pPr marL="171450" indent="-171450">
              <a:buFont typeface="Arial" panose="020B0604020202020204" pitchFamily="34" charset="0"/>
              <a:buChar char="•"/>
            </a:pPr>
            <a:r>
              <a:rPr lang="en-US" b="1" dirty="0"/>
              <a:t>XEDIT new_fn  new_ft  new_fm  </a:t>
            </a:r>
            <a:br>
              <a:rPr lang="en-US" dirty="0"/>
            </a:br>
            <a:r>
              <a:rPr lang="en-US" dirty="0"/>
              <a:t>then enter:</a:t>
            </a:r>
            <a:br>
              <a:rPr lang="en-US" dirty="0"/>
            </a:br>
            <a:endParaRPr lang="en-US" dirty="0"/>
          </a:p>
          <a:p>
            <a:pPr marL="171450" indent="-171450">
              <a:buFont typeface="Arial" panose="020B0604020202020204" pitchFamily="34" charset="0"/>
              <a:buChar char="•"/>
            </a:pPr>
            <a:r>
              <a:rPr lang="en-US" b="1" dirty="0"/>
              <a:t>GET DOCREXX EXEC fm  </a:t>
            </a:r>
            <a:br>
              <a:rPr lang="en-US" dirty="0"/>
            </a:br>
            <a:r>
              <a:rPr lang="en-US" dirty="0"/>
              <a:t>(e.g. GET DOCREXX EXEC T), then ‘fill in the blanks’.</a:t>
            </a:r>
          </a:p>
        </p:txBody>
      </p:sp>
      <p:sp>
        <p:nvSpPr>
          <p:cNvPr id="4" name="Slide Number Placeholder 3"/>
          <p:cNvSpPr>
            <a:spLocks noGrp="1"/>
          </p:cNvSpPr>
          <p:nvPr>
            <p:ph type="sldNum" sz="quarter" idx="10"/>
          </p:nvPr>
        </p:nvSpPr>
        <p:spPr/>
        <p:txBody>
          <a:bodyPr/>
          <a:lstStyle/>
          <a:p>
            <a:fld id="{516391AB-1413-4E3A-8D9E-29BC3540CD25}" type="slidenum">
              <a:rPr lang="en-US" altLang="en-US" smtClean="0"/>
              <a:pPr/>
              <a:t>9</a:t>
            </a:fld>
            <a:endParaRPr lang="en-US" altLang="en-US" dirty="0"/>
          </a:p>
        </p:txBody>
      </p:sp>
    </p:spTree>
    <p:extLst>
      <p:ext uri="{BB962C8B-B14F-4D97-AF65-F5344CB8AC3E}">
        <p14:creationId xmlns:p14="http://schemas.microsoft.com/office/powerpoint/2010/main" val="3717910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69012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r>
              <a:rPr lang="en-US" dirty="0"/>
              <a:t>2/9/2017</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Tree>
    <p:extLst>
      <p:ext uri="{BB962C8B-B14F-4D97-AF65-F5344CB8AC3E}">
        <p14:creationId xmlns:p14="http://schemas.microsoft.com/office/powerpoint/2010/main" val="1174997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dirty="0"/>
              <a:t>Click to edit Master title style</a:t>
            </a:r>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Tree>
    <p:extLst>
      <p:ext uri="{BB962C8B-B14F-4D97-AF65-F5344CB8AC3E}">
        <p14:creationId xmlns:p14="http://schemas.microsoft.com/office/powerpoint/2010/main" val="1756136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8592939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Tree>
    <p:extLst>
      <p:ext uri="{BB962C8B-B14F-4D97-AF65-F5344CB8AC3E}">
        <p14:creationId xmlns:p14="http://schemas.microsoft.com/office/powerpoint/2010/main" val="1126535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1039902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9ECF36-57C0-42FE-98BA-7951D0132E1C}" type="slidenum">
              <a:rPr lang="en-US" altLang="en-US" smtClean="0"/>
              <a:pPr/>
              <a:t>‹#›</a:t>
            </a:fld>
            <a:endParaRPr lang="en-US" altLang="en-US" sz="1400" b="0" dirty="0"/>
          </a:p>
        </p:txBody>
      </p:sp>
    </p:spTree>
    <p:extLst>
      <p:ext uri="{BB962C8B-B14F-4D97-AF65-F5344CB8AC3E}">
        <p14:creationId xmlns:p14="http://schemas.microsoft.com/office/powerpoint/2010/main" val="8711485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altLang="en-US" dirty="0"/>
          </a:p>
        </p:txBody>
      </p:sp>
      <p:sp>
        <p:nvSpPr>
          <p:cNvPr id="6" name="Slide Number Placeholder 5"/>
          <p:cNvSpPr>
            <a:spLocks noGrp="1"/>
          </p:cNvSpPr>
          <p:nvPr>
            <p:ph type="sldNum" sz="quarter" idx="12"/>
          </p:nvPr>
        </p:nvSpPr>
        <p:spPr/>
        <p:txBody>
          <a:bodyPr/>
          <a:lstStyle/>
          <a:p>
            <a:fld id="{2525857D-6284-461F-ACC0-D5C5E7E70A2E}" type="slidenum">
              <a:rPr lang="en-US" altLang="en-US" smtClean="0"/>
              <a:pPr/>
              <a:t>‹#›</a:t>
            </a:fld>
            <a:endParaRPr lang="en-US" altLang="en-US" sz="1400" b="0" dirty="0"/>
          </a:p>
        </p:txBody>
      </p:sp>
    </p:spTree>
    <p:extLst>
      <p:ext uri="{BB962C8B-B14F-4D97-AF65-F5344CB8AC3E}">
        <p14:creationId xmlns:p14="http://schemas.microsoft.com/office/powerpoint/2010/main" val="4455082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altLang="en-US" dirty="0"/>
          </a:p>
        </p:txBody>
      </p:sp>
      <p:sp>
        <p:nvSpPr>
          <p:cNvPr id="6" name="Slide Number Placeholder 5"/>
          <p:cNvSpPr>
            <a:spLocks noGrp="1"/>
          </p:cNvSpPr>
          <p:nvPr>
            <p:ph type="sldNum" sz="quarter" idx="12"/>
          </p:nvPr>
        </p:nvSpPr>
        <p:spPr/>
        <p:txBody>
          <a:bodyPr/>
          <a:lstStyle/>
          <a:p>
            <a:fld id="{314392B5-CA99-4F33-BA84-043F14126DC1}" type="slidenum">
              <a:rPr lang="en-US" altLang="en-US" smtClean="0"/>
              <a:pPr/>
              <a:t>‹#›</a:t>
            </a:fld>
            <a:endParaRPr lang="en-US" altLang="en-US" sz="1400" b="0" dirty="0"/>
          </a:p>
        </p:txBody>
      </p:sp>
    </p:spTree>
    <p:extLst>
      <p:ext uri="{BB962C8B-B14F-4D97-AF65-F5344CB8AC3E}">
        <p14:creationId xmlns:p14="http://schemas.microsoft.com/office/powerpoint/2010/main" val="2604306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8013" y="381000"/>
            <a:ext cx="7121525" cy="1039813"/>
          </a:xfrm>
        </p:spPr>
        <p:txBody>
          <a:bodyPr/>
          <a:lstStyle/>
          <a:p>
            <a:r>
              <a:rPr lang="en-US"/>
              <a:t>Click to edit Master title style</a:t>
            </a:r>
          </a:p>
        </p:txBody>
      </p:sp>
      <p:sp>
        <p:nvSpPr>
          <p:cNvPr id="3" name="Text Placeholder 2"/>
          <p:cNvSpPr>
            <a:spLocks noGrp="1"/>
          </p:cNvSpPr>
          <p:nvPr>
            <p:ph type="body" sz="half" idx="1"/>
          </p:nvPr>
        </p:nvSpPr>
        <p:spPr>
          <a:xfrm>
            <a:off x="604838" y="1620838"/>
            <a:ext cx="3981450" cy="41814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38688" y="1620838"/>
            <a:ext cx="3981450" cy="41814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7061200" y="6396038"/>
            <a:ext cx="1855788" cy="339725"/>
          </a:xfrm>
        </p:spPr>
        <p:txBody>
          <a:bodyPr/>
          <a:lstStyle>
            <a:lvl1pPr>
              <a:defRPr sz="1400"/>
            </a:lvl1pPr>
          </a:lstStyle>
          <a:p>
            <a:fld id="{95D47895-071E-470B-95DB-918D6315DC06}" type="slidenum">
              <a:rPr lang="en-US" altLang="en-US" smtClean="0"/>
              <a:pPr/>
              <a:t>‹#›</a:t>
            </a:fld>
            <a:endParaRPr lang="en-US" altLang="en-US" dirty="0"/>
          </a:p>
        </p:txBody>
      </p:sp>
      <p:sp>
        <p:nvSpPr>
          <p:cNvPr id="6" name="Footer Placeholder 5"/>
          <p:cNvSpPr>
            <a:spLocks noGrp="1"/>
          </p:cNvSpPr>
          <p:nvPr>
            <p:ph type="ftr" sz="quarter" idx="11"/>
          </p:nvPr>
        </p:nvSpPr>
        <p:spPr>
          <a:xfrm>
            <a:off x="546100" y="6303963"/>
            <a:ext cx="3244850" cy="373062"/>
          </a:xfrm>
          <a:prstGeom prst="rect">
            <a:avLst/>
          </a:prstGeom>
        </p:spPr>
        <p:txBody>
          <a:bodyPr/>
          <a:lstStyle>
            <a:lvl1pPr>
              <a:defRPr/>
            </a:lvl1pPr>
          </a:lstStyle>
          <a:p>
            <a:endParaRPr lang="en-US" altLang="en-US" dirty="0"/>
          </a:p>
        </p:txBody>
      </p:sp>
    </p:spTree>
    <p:extLst>
      <p:ext uri="{BB962C8B-B14F-4D97-AF65-F5344CB8AC3E}">
        <p14:creationId xmlns:p14="http://schemas.microsoft.com/office/powerpoint/2010/main" val="1147870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altLang="en-US" dirty="0"/>
          </a:p>
        </p:txBody>
      </p:sp>
      <p:sp>
        <p:nvSpPr>
          <p:cNvPr id="6" name="Slide Number Placeholder 5"/>
          <p:cNvSpPr>
            <a:spLocks noGrp="1"/>
          </p:cNvSpPr>
          <p:nvPr>
            <p:ph type="sldNum" sz="quarter" idx="12"/>
          </p:nvPr>
        </p:nvSpPr>
        <p:spPr/>
        <p:txBody>
          <a:bodyPr/>
          <a:lstStyle>
            <a:lvl1pPr>
              <a:defRPr sz="1400"/>
            </a:lvl1pPr>
          </a:lstStyle>
          <a:p>
            <a:fld id="{AE16375E-330C-4571-BCA7-720BD7881AA1}" type="slidenum">
              <a:rPr lang="en-US" altLang="en-US" smtClean="0"/>
              <a:pPr/>
              <a:t>‹#›</a:t>
            </a:fld>
            <a:endParaRPr lang="en-US" altLang="en-US" dirty="0"/>
          </a:p>
        </p:txBody>
      </p:sp>
    </p:spTree>
    <p:extLst>
      <p:ext uri="{BB962C8B-B14F-4D97-AF65-F5344CB8AC3E}">
        <p14:creationId xmlns:p14="http://schemas.microsoft.com/office/powerpoint/2010/main" val="3733495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dirty="0"/>
              <a:t>2/9/2017</a:t>
            </a:r>
          </a:p>
        </p:txBody>
      </p:sp>
      <p:sp>
        <p:nvSpPr>
          <p:cNvPr id="5" name="Footer Placeholder 4"/>
          <p:cNvSpPr>
            <a:spLocks noGrp="1"/>
          </p:cNvSpPr>
          <p:nvPr>
            <p:ph type="ftr" sz="quarter" idx="11"/>
          </p:nvPr>
        </p:nvSpPr>
        <p:spPr/>
        <p:txBody>
          <a:bodyPr/>
          <a:lstStyle/>
          <a:p>
            <a:endParaRPr lang="en-US" altLang="en-US" dirty="0"/>
          </a:p>
        </p:txBody>
      </p:sp>
      <p:sp>
        <p:nvSpPr>
          <p:cNvPr id="6" name="Slide Number Placeholder 5"/>
          <p:cNvSpPr>
            <a:spLocks noGrp="1"/>
          </p:cNvSpPr>
          <p:nvPr>
            <p:ph type="sldNum" sz="quarter" idx="12"/>
          </p:nvPr>
        </p:nvSpPr>
        <p:spPr/>
        <p:txBody>
          <a:bodyPr/>
          <a:lstStyle/>
          <a:p>
            <a:fld id="{FBEB71C5-0F30-47A5-9764-B601D40F9131}" type="slidenum">
              <a:rPr lang="en-US" altLang="en-US" smtClean="0"/>
              <a:pPr/>
              <a:t>‹#›</a:t>
            </a:fld>
            <a:endParaRPr lang="en-US" altLang="en-US" sz="1400" b="0" dirty="0"/>
          </a:p>
        </p:txBody>
      </p:sp>
    </p:spTree>
    <p:extLst>
      <p:ext uri="{BB962C8B-B14F-4D97-AF65-F5344CB8AC3E}">
        <p14:creationId xmlns:p14="http://schemas.microsoft.com/office/powerpoint/2010/main" val="2576315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dirty="0"/>
              <a:t>2/9/2017</a:t>
            </a:r>
          </a:p>
        </p:txBody>
      </p:sp>
      <p:sp>
        <p:nvSpPr>
          <p:cNvPr id="6" name="Footer Placeholder 5"/>
          <p:cNvSpPr>
            <a:spLocks noGrp="1"/>
          </p:cNvSpPr>
          <p:nvPr>
            <p:ph type="ftr" sz="quarter" idx="11"/>
          </p:nvPr>
        </p:nvSpPr>
        <p:spPr/>
        <p:txBody>
          <a:bodyPr/>
          <a:lstStyle/>
          <a:p>
            <a:endParaRPr lang="en-US" altLang="en-US" dirty="0"/>
          </a:p>
        </p:txBody>
      </p:sp>
      <p:sp>
        <p:nvSpPr>
          <p:cNvPr id="7" name="Slide Number Placeholder 6"/>
          <p:cNvSpPr>
            <a:spLocks noGrp="1"/>
          </p:cNvSpPr>
          <p:nvPr>
            <p:ph type="sldNum" sz="quarter" idx="12"/>
          </p:nvPr>
        </p:nvSpPr>
        <p:spPr/>
        <p:txBody>
          <a:bodyPr/>
          <a:lstStyle/>
          <a:p>
            <a:fld id="{86E5A9EC-DC89-4D29-A620-8859FAEDE4B1}" type="slidenum">
              <a:rPr lang="en-US" altLang="en-US" smtClean="0"/>
              <a:pPr/>
              <a:t>‹#›</a:t>
            </a:fld>
            <a:endParaRPr lang="en-US" altLang="en-US" sz="1400" b="0" dirty="0"/>
          </a:p>
        </p:txBody>
      </p:sp>
    </p:spTree>
    <p:extLst>
      <p:ext uri="{BB962C8B-B14F-4D97-AF65-F5344CB8AC3E}">
        <p14:creationId xmlns:p14="http://schemas.microsoft.com/office/powerpoint/2010/main" val="423526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dirty="0"/>
              <a:t>2/9/2017</a:t>
            </a:r>
          </a:p>
        </p:txBody>
      </p:sp>
      <p:sp>
        <p:nvSpPr>
          <p:cNvPr id="8" name="Footer Placeholder 7"/>
          <p:cNvSpPr>
            <a:spLocks noGrp="1"/>
          </p:cNvSpPr>
          <p:nvPr>
            <p:ph type="ftr" sz="quarter" idx="11"/>
          </p:nvPr>
        </p:nvSpPr>
        <p:spPr/>
        <p:txBody>
          <a:bodyPr/>
          <a:lstStyle/>
          <a:p>
            <a:endParaRPr lang="en-US" altLang="en-US" dirty="0"/>
          </a:p>
        </p:txBody>
      </p:sp>
      <p:sp>
        <p:nvSpPr>
          <p:cNvPr id="9" name="Slide Number Placeholder 8"/>
          <p:cNvSpPr>
            <a:spLocks noGrp="1"/>
          </p:cNvSpPr>
          <p:nvPr>
            <p:ph type="sldNum" sz="quarter" idx="12"/>
          </p:nvPr>
        </p:nvSpPr>
        <p:spPr/>
        <p:txBody>
          <a:bodyPr/>
          <a:lstStyle/>
          <a:p>
            <a:fld id="{1A4D594F-CC18-4199-A262-17E15986A276}" type="slidenum">
              <a:rPr lang="en-US" altLang="en-US" smtClean="0"/>
              <a:pPr/>
              <a:t>‹#›</a:t>
            </a:fld>
            <a:endParaRPr lang="en-US" altLang="en-US" sz="1400" b="0" dirty="0"/>
          </a:p>
        </p:txBody>
      </p:sp>
    </p:spTree>
    <p:extLst>
      <p:ext uri="{BB962C8B-B14F-4D97-AF65-F5344CB8AC3E}">
        <p14:creationId xmlns:p14="http://schemas.microsoft.com/office/powerpoint/2010/main" val="3174360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dirty="0"/>
              <a:t>2/9/2017</a:t>
            </a:r>
          </a:p>
        </p:txBody>
      </p:sp>
      <p:sp>
        <p:nvSpPr>
          <p:cNvPr id="4" name="Footer Placeholder 3"/>
          <p:cNvSpPr>
            <a:spLocks noGrp="1"/>
          </p:cNvSpPr>
          <p:nvPr>
            <p:ph type="ftr" sz="quarter" idx="11"/>
          </p:nvPr>
        </p:nvSpPr>
        <p:spPr/>
        <p:txBody>
          <a:bodyPr/>
          <a:lstStyle/>
          <a:p>
            <a:endParaRPr lang="en-US" altLang="en-US" dirty="0"/>
          </a:p>
        </p:txBody>
      </p:sp>
      <p:sp>
        <p:nvSpPr>
          <p:cNvPr id="5" name="Slide Number Placeholder 4"/>
          <p:cNvSpPr>
            <a:spLocks noGrp="1"/>
          </p:cNvSpPr>
          <p:nvPr>
            <p:ph type="sldNum" sz="quarter" idx="12"/>
          </p:nvPr>
        </p:nvSpPr>
        <p:spPr/>
        <p:txBody>
          <a:bodyPr/>
          <a:lstStyle/>
          <a:p>
            <a:fld id="{BF656A9F-38CD-4ADE-85F8-448459F67651}" type="slidenum">
              <a:rPr lang="en-US" altLang="en-US" smtClean="0"/>
              <a:pPr/>
              <a:t>‹#›</a:t>
            </a:fld>
            <a:endParaRPr lang="en-US" altLang="en-US" sz="1400" b="0" dirty="0"/>
          </a:p>
        </p:txBody>
      </p:sp>
    </p:spTree>
    <p:extLst>
      <p:ext uri="{BB962C8B-B14F-4D97-AF65-F5344CB8AC3E}">
        <p14:creationId xmlns:p14="http://schemas.microsoft.com/office/powerpoint/2010/main" val="286183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2/9/2017</a:t>
            </a:r>
          </a:p>
        </p:txBody>
      </p:sp>
      <p:sp>
        <p:nvSpPr>
          <p:cNvPr id="3" name="Footer Placeholder 2"/>
          <p:cNvSpPr>
            <a:spLocks noGrp="1"/>
          </p:cNvSpPr>
          <p:nvPr>
            <p:ph type="ftr" sz="quarter" idx="11"/>
          </p:nvPr>
        </p:nvSpPr>
        <p:spPr/>
        <p:txBody>
          <a:bodyPr/>
          <a:lstStyle/>
          <a:p>
            <a:endParaRPr lang="en-US" altLang="en-US" dirty="0"/>
          </a:p>
        </p:txBody>
      </p:sp>
      <p:sp>
        <p:nvSpPr>
          <p:cNvPr id="4" name="Slide Number Placeholder 3"/>
          <p:cNvSpPr>
            <a:spLocks noGrp="1"/>
          </p:cNvSpPr>
          <p:nvPr>
            <p:ph type="sldNum" sz="quarter" idx="12"/>
          </p:nvPr>
        </p:nvSpPr>
        <p:spPr/>
        <p:txBody>
          <a:bodyPr/>
          <a:lstStyle/>
          <a:p>
            <a:fld id="{269B1AFA-A758-4BEE-B182-2F8BCF00003C}" type="slidenum">
              <a:rPr lang="en-US" altLang="en-US" smtClean="0"/>
              <a:pPr/>
              <a:t>‹#›</a:t>
            </a:fld>
            <a:endParaRPr lang="en-US" altLang="en-US" sz="1400" b="0" dirty="0"/>
          </a:p>
        </p:txBody>
      </p:sp>
    </p:spTree>
    <p:extLst>
      <p:ext uri="{BB962C8B-B14F-4D97-AF65-F5344CB8AC3E}">
        <p14:creationId xmlns:p14="http://schemas.microsoft.com/office/powerpoint/2010/main" val="3531864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dirty="0"/>
              <a:t>2/9/2017</a:t>
            </a:r>
          </a:p>
        </p:txBody>
      </p:sp>
      <p:sp>
        <p:nvSpPr>
          <p:cNvPr id="6" name="Footer Placeholder 5"/>
          <p:cNvSpPr>
            <a:spLocks noGrp="1"/>
          </p:cNvSpPr>
          <p:nvPr>
            <p:ph type="ftr" sz="quarter" idx="11"/>
          </p:nvPr>
        </p:nvSpPr>
        <p:spPr/>
        <p:txBody>
          <a:bodyPr/>
          <a:lstStyle/>
          <a:p>
            <a:endParaRPr lang="en-US" altLang="en-US" dirty="0"/>
          </a:p>
        </p:txBody>
      </p:sp>
      <p:sp>
        <p:nvSpPr>
          <p:cNvPr id="7" name="Slide Number Placeholder 6"/>
          <p:cNvSpPr>
            <a:spLocks noGrp="1"/>
          </p:cNvSpPr>
          <p:nvPr>
            <p:ph type="sldNum" sz="quarter" idx="12"/>
          </p:nvPr>
        </p:nvSpPr>
        <p:spPr/>
        <p:txBody>
          <a:bodyPr/>
          <a:lstStyle/>
          <a:p>
            <a:fld id="{29897267-AF65-4975-A72F-934CDC7DF0AE}" type="slidenum">
              <a:rPr lang="en-US" altLang="en-US" smtClean="0"/>
              <a:pPr/>
              <a:t>‹#›</a:t>
            </a:fld>
            <a:endParaRPr lang="en-US" altLang="en-US" sz="1400" b="0" dirty="0"/>
          </a:p>
        </p:txBody>
      </p:sp>
    </p:spTree>
    <p:extLst>
      <p:ext uri="{BB962C8B-B14F-4D97-AF65-F5344CB8AC3E}">
        <p14:creationId xmlns:p14="http://schemas.microsoft.com/office/powerpoint/2010/main" val="3375330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dirty="0"/>
              <a:t>2/9/2017</a:t>
            </a:r>
          </a:p>
        </p:txBody>
      </p:sp>
      <p:sp>
        <p:nvSpPr>
          <p:cNvPr id="6" name="Footer Placeholder 5"/>
          <p:cNvSpPr>
            <a:spLocks noGrp="1"/>
          </p:cNvSpPr>
          <p:nvPr>
            <p:ph type="ftr" sz="quarter" idx="11"/>
          </p:nvPr>
        </p:nvSpPr>
        <p:spPr>
          <a:xfrm>
            <a:off x="533400" y="6172200"/>
            <a:ext cx="5811724" cy="365125"/>
          </a:xfrm>
        </p:spPr>
        <p:txBody>
          <a:bodyPr/>
          <a:lstStyle/>
          <a:p>
            <a:endParaRPr lang="en-US" altLang="en-US" dirty="0"/>
          </a:p>
        </p:txBody>
      </p:sp>
      <p:sp>
        <p:nvSpPr>
          <p:cNvPr id="7" name="Slide Number Placeholder 6"/>
          <p:cNvSpPr>
            <a:spLocks noGrp="1"/>
          </p:cNvSpPr>
          <p:nvPr>
            <p:ph type="sldNum" sz="quarter" idx="12"/>
          </p:nvPr>
        </p:nvSpPr>
        <p:spPr/>
        <p:txBody>
          <a:bodyPr/>
          <a:lstStyle/>
          <a:p>
            <a:fld id="{7A1897A9-A6E2-41FE-A998-C0AC4F614D5F}" type="slidenum">
              <a:rPr lang="en-US" altLang="en-US" smtClean="0"/>
              <a:pPr/>
              <a:t>‹#›</a:t>
            </a:fld>
            <a:endParaRPr lang="en-US" altLang="en-US" sz="1400" b="0" dirty="0"/>
          </a:p>
        </p:txBody>
      </p:sp>
    </p:spTree>
    <p:extLst>
      <p:ext uri="{BB962C8B-B14F-4D97-AF65-F5344CB8AC3E}">
        <p14:creationId xmlns:p14="http://schemas.microsoft.com/office/powerpoint/2010/main" val="2293557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r>
              <a:rPr lang="en-US" dirty="0"/>
              <a:t>2/9/2017</a:t>
            </a:r>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6C9ECF36-57C0-42FE-98BA-7951D0132E1C}" type="slidenum">
              <a:rPr lang="en-US" altLang="en-US" smtClean="0"/>
              <a:pPr/>
              <a:t>‹#›</a:t>
            </a:fld>
            <a:endParaRPr lang="en-US" altLang="en-US" sz="1400" b="0" dirty="0"/>
          </a:p>
        </p:txBody>
      </p:sp>
    </p:spTree>
    <p:extLst>
      <p:ext uri="{BB962C8B-B14F-4D97-AF65-F5344CB8AC3E}">
        <p14:creationId xmlns:p14="http://schemas.microsoft.com/office/powerpoint/2010/main" val="3210061415"/>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Lst>
  <p:hf hdr="0" ftr="0" dt="0"/>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457200" rtl="0" eaLnBrk="1" latinLnBrk="0" hangingPunct="1">
        <a:spcBef>
          <a:spcPct val="20000"/>
        </a:spcBef>
        <a:spcAft>
          <a:spcPts val="600"/>
        </a:spcAft>
        <a:buClr>
          <a:schemeClr val="tx1"/>
        </a:buClr>
        <a:buSzPct val="80000"/>
        <a:buFontTx/>
        <a:buNone/>
        <a:defRPr sz="3600" kern="1200" cap="none">
          <a:solidFill>
            <a:schemeClr val="bg2">
              <a:lumMod val="75000"/>
            </a:schemeClr>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Tx/>
        <a:buNone/>
        <a:defRPr sz="1800" kern="1200" cap="none">
          <a:solidFill>
            <a:schemeClr val="bg2">
              <a:lumMod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Tx/>
        <a:buNone/>
        <a:defRPr sz="1600" kern="1200" cap="none">
          <a:solidFill>
            <a:schemeClr val="bg2">
              <a:lumMod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Tx/>
        <a:buNone/>
        <a:defRPr sz="1400" kern="1200" cap="none">
          <a:solidFill>
            <a:schemeClr val="bg2">
              <a:lumMod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Tx/>
        <a:buNone/>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vm.ibm.com/download/" TargetMode="External"/><Relationship Id="rId2" Type="http://schemas.openxmlformats.org/officeDocument/2006/relationships/notesSlide" Target="../notesSlides/notesSlide20.xml"/><Relationship Id="rId1" Type="http://schemas.openxmlformats.org/officeDocument/2006/relationships/slideLayout" Target="../slideLayouts/slideLayout18.xml"/><Relationship Id="rId5" Type="http://schemas.openxmlformats.org/officeDocument/2006/relationships/hyperlink" Target="http://vm.marist.edu/~pipeline/" TargetMode="External"/><Relationship Id="rId4" Type="http://schemas.openxmlformats.org/officeDocument/2006/relationships/hyperlink" Target="http://www.vmworkshop.org/tools.s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vm.marist.edu/~pipeline/#QDI" TargetMode="External"/><Relationship Id="rId2" Type="http://schemas.openxmlformats.org/officeDocument/2006/relationships/notesSlide" Target="../notesSlides/notesSlide21.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hyperlink" Target="http://www.vm.ibm.com/download/packages/descript.cgi?REXXG" TargetMode="External"/><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ibm.com/ibmlink"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www.elink.ibmlink.ibm.com/public/applications/publications/cgibin/pbi.cgi?CTY=US" TargetMode="External"/><Relationship Id="rId4" Type="http://schemas.openxmlformats.org/officeDocument/2006/relationships/hyperlink" Target="http://www.ibm.com/support/knowledgecenter/SSB27U_6.4.0/com.ibm.zvm.v640.pdf/pdf.htm"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publibz.boulder.ibm.com/epubs/pdf/hcse2c30.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vmworkshop.org/docs/2016/2016rlct.PDF" TargetMode="External"/><Relationship Id="rId4" Type="http://schemas.openxmlformats.org/officeDocument/2006/relationships/hyperlink" Target="http://publibz.boulder.ibm.com/epubs/pdf/hcsb3c30.pdf"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20" name="Rectangle 4"/>
          <p:cNvSpPr>
            <a:spLocks noGrp="1" noChangeArrowheads="1"/>
          </p:cNvSpPr>
          <p:nvPr>
            <p:ph type="title"/>
          </p:nvPr>
        </p:nvSpPr>
        <p:spPr>
          <a:xfrm>
            <a:off x="533400" y="552752"/>
            <a:ext cx="7525658" cy="2895600"/>
          </a:xfrm>
        </p:spPr>
        <p:txBody>
          <a:bodyPr>
            <a:normAutofit/>
          </a:bodyPr>
          <a:lstStyle/>
          <a:p>
            <a:r>
              <a:rPr lang="en-US" altLang="en-US" sz="4400" b="1" dirty="0">
                <a:solidFill>
                  <a:schemeClr val="bg1"/>
                </a:solidFill>
              </a:rPr>
              <a:t>REXX </a:t>
            </a:r>
            <a:r>
              <a:rPr lang="en-US" altLang="en-US" sz="4400" b="1" cap="none" dirty="0">
                <a:solidFill>
                  <a:schemeClr val="bg1"/>
                </a:solidFill>
              </a:rPr>
              <a:t>Coding Standards</a:t>
            </a:r>
            <a:r>
              <a:rPr lang="en-US" altLang="en-US" sz="4400" b="1" dirty="0">
                <a:solidFill>
                  <a:schemeClr val="bg1"/>
                </a:solidFill>
              </a:rPr>
              <a:t> ...</a:t>
            </a:r>
            <a:br>
              <a:rPr lang="en-US" altLang="en-US" sz="4400" b="1" dirty="0">
                <a:solidFill>
                  <a:schemeClr val="bg1"/>
                </a:solidFill>
              </a:rPr>
            </a:br>
            <a:r>
              <a:rPr lang="en-US" altLang="en-US" sz="4400" b="1" dirty="0">
                <a:solidFill>
                  <a:schemeClr val="bg1"/>
                </a:solidFill>
              </a:rPr>
              <a:t>  “</a:t>
            </a:r>
            <a:r>
              <a:rPr lang="en-US" altLang="en-US" sz="4400" b="1" i="1" cap="none" dirty="0">
                <a:solidFill>
                  <a:schemeClr val="bg1"/>
                </a:solidFill>
              </a:rPr>
              <a:t>Better</a:t>
            </a:r>
            <a:r>
              <a:rPr lang="en-US" altLang="en-US" sz="4400" b="1" cap="none" dirty="0">
                <a:solidFill>
                  <a:schemeClr val="bg1"/>
                </a:solidFill>
              </a:rPr>
              <a:t>” Practices</a:t>
            </a:r>
            <a:br>
              <a:rPr lang="en-US" altLang="en-US" sz="4400" b="1" cap="none" dirty="0">
                <a:solidFill>
                  <a:schemeClr val="bg1"/>
                </a:solidFill>
              </a:rPr>
            </a:br>
            <a:br>
              <a:rPr lang="en-US" altLang="en-US" b="1" dirty="0">
                <a:solidFill>
                  <a:schemeClr val="bg1"/>
                </a:solidFill>
              </a:rPr>
            </a:br>
            <a:r>
              <a:rPr lang="en-US" altLang="en-US" sz="2000" cap="none" dirty="0">
                <a:solidFill>
                  <a:schemeClr val="bg1"/>
                </a:solidFill>
              </a:rPr>
              <a:t>Or</a:t>
            </a:r>
            <a:r>
              <a:rPr lang="en-US" altLang="en-US" sz="1400" cap="none" dirty="0">
                <a:solidFill>
                  <a:schemeClr val="bg1"/>
                </a:solidFill>
              </a:rPr>
              <a:t>: </a:t>
            </a:r>
            <a:r>
              <a:rPr lang="en-US" altLang="en-US" sz="1800" i="1" cap="none" dirty="0">
                <a:solidFill>
                  <a:schemeClr val="bg1"/>
                </a:solidFill>
              </a:rPr>
              <a:t>what we learned “on the job”</a:t>
            </a:r>
            <a:endParaRPr lang="en-US" altLang="en-US" sz="1800" i="1" dirty="0">
              <a:solidFill>
                <a:schemeClr val="bg1"/>
              </a:solidFill>
            </a:endParaRPr>
          </a:p>
        </p:txBody>
      </p:sp>
      <p:sp>
        <p:nvSpPr>
          <p:cNvPr id="2" name="Text Placeholder 1"/>
          <p:cNvSpPr>
            <a:spLocks noGrp="1"/>
          </p:cNvSpPr>
          <p:nvPr>
            <p:ph type="body" sz="quarter" idx="13"/>
          </p:nvPr>
        </p:nvSpPr>
        <p:spPr/>
        <p:txBody>
          <a:bodyPr>
            <a:normAutofit fontScale="85000" lnSpcReduction="20000"/>
          </a:bodyPr>
          <a:lstStyle/>
          <a:p>
            <a:r>
              <a:rPr lang="en-US" sz="3200" cap="none" dirty="0"/>
              <a:t>VM Workshop, June 2017</a:t>
            </a:r>
          </a:p>
          <a:p>
            <a:r>
              <a:rPr lang="en-US" sz="2400" cap="none" dirty="0"/>
              <a:t>Ohio State University</a:t>
            </a:r>
            <a:endParaRPr lang="en-US" sz="1400" cap="none" dirty="0"/>
          </a:p>
        </p:txBody>
      </p:sp>
      <p:sp>
        <p:nvSpPr>
          <p:cNvPr id="470021" name="Rectangle 5"/>
          <p:cNvSpPr>
            <a:spLocks noGrp="1" noChangeArrowheads="1"/>
          </p:cNvSpPr>
          <p:nvPr>
            <p:ph type="body" idx="1"/>
          </p:nvPr>
        </p:nvSpPr>
        <p:spPr>
          <a:xfrm>
            <a:off x="533401" y="4766734"/>
            <a:ext cx="6382360" cy="1253065"/>
          </a:xfrm>
        </p:spPr>
        <p:txBody>
          <a:bodyPr>
            <a:normAutofit fontScale="55000" lnSpcReduction="20000"/>
          </a:bodyPr>
          <a:lstStyle/>
          <a:p>
            <a:pPr algn="l"/>
            <a:endParaRPr lang="en-US" altLang="en-US" sz="1200" b="1" dirty="0"/>
          </a:p>
          <a:p>
            <a:pPr algn="l"/>
            <a:endParaRPr lang="en-US" altLang="en-US" sz="1200" b="1" dirty="0"/>
          </a:p>
          <a:p>
            <a:pPr algn="l"/>
            <a:r>
              <a:rPr lang="en-US" altLang="en-US" sz="2000" b="1" dirty="0">
                <a:solidFill>
                  <a:schemeClr val="tx1"/>
                </a:solidFill>
              </a:rPr>
              <a:t>Contact: Mike Walter – WalterThePennyless (at) hotmail.com</a:t>
            </a:r>
          </a:p>
          <a:p>
            <a:pPr algn="l"/>
            <a:r>
              <a:rPr lang="en-US" altLang="en-US" sz="2000" b="1" dirty="0">
                <a:solidFill>
                  <a:schemeClr val="tx1"/>
                </a:solidFill>
              </a:rPr>
              <a:t>Mobil: 847.975.6477</a:t>
            </a:r>
          </a:p>
          <a:p>
            <a:pPr algn="l"/>
            <a:endParaRPr lang="en-US" altLang="en-US" sz="1400" b="1" dirty="0"/>
          </a:p>
          <a:p>
            <a:r>
              <a:rPr lang="en-US" sz="1200" b="1" i="1" dirty="0">
                <a:solidFill>
                  <a:schemeClr val="bg1"/>
                </a:solidFill>
                <a:highlight>
                  <a:srgbClr val="FFFF00"/>
                </a:highlight>
                <a:latin typeface="Consolas" panose="020B0609020204030204" pitchFamily="49" charset="0"/>
              </a:rPr>
              <a:t>See the “Notes” pages in this presentation for additional details</a:t>
            </a:r>
            <a:endParaRPr lang="en-US" altLang="en-US" sz="1200" b="1" dirty="0">
              <a:highlight>
                <a:srgbClr val="FFFF00"/>
              </a:highlight>
            </a:endParaRPr>
          </a:p>
        </p:txBody>
      </p:sp>
      <p:sp>
        <p:nvSpPr>
          <p:cNvPr id="4" name="Slide Number Placeholder 3"/>
          <p:cNvSpPr>
            <a:spLocks noGrp="1"/>
          </p:cNvSpPr>
          <p:nvPr>
            <p:ph type="sldNum" sz="quarter" idx="12"/>
          </p:nvPr>
        </p:nvSpPr>
        <p:spPr/>
        <p:txBody>
          <a:bodyPr/>
          <a:lstStyle/>
          <a:p>
            <a:fld id="{6C9ECF36-57C0-42FE-98BA-7951D0132E1C}" type="slidenum">
              <a:rPr lang="en-US" altLang="en-US" smtClean="0"/>
              <a:pPr/>
              <a:t>1</a:t>
            </a:fld>
            <a:endParaRPr lang="en-US" altLang="en-US" sz="1400" b="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importance of standards…</a:t>
            </a:r>
            <a:br>
              <a:rPr lang="en-US" dirty="0"/>
            </a:br>
            <a:r>
              <a:rPr lang="en-US" dirty="0"/>
              <a:t>Documentation: </a:t>
            </a:r>
            <a:r>
              <a:rPr lang="en-US" i="1" dirty="0"/>
              <a:t>DOCREXX EXEC T</a:t>
            </a:r>
          </a:p>
        </p:txBody>
      </p:sp>
      <p:sp>
        <p:nvSpPr>
          <p:cNvPr id="3" name="Text Placeholder 2"/>
          <p:cNvSpPr>
            <a:spLocks noGrp="1"/>
          </p:cNvSpPr>
          <p:nvPr>
            <p:ph type="body" sz="half" idx="1"/>
          </p:nvPr>
        </p:nvSpPr>
        <p:spPr>
          <a:xfrm>
            <a:off x="275228" y="1214967"/>
            <a:ext cx="8312150" cy="5361270"/>
          </a:xfrm>
        </p:spPr>
        <p:txBody>
          <a:bodyPr>
            <a:normAutofit lnSpcReduction="10000"/>
          </a:bodyPr>
          <a:lstStyle/>
          <a:p>
            <a:pPr lvl="2">
              <a:lnSpc>
                <a:spcPct val="110000"/>
              </a:lnSpc>
            </a:pPr>
            <a:r>
              <a:rPr lang="en-US" sz="600" dirty="0">
                <a:latin typeface="Consolas" panose="020B0609020204030204" pitchFamily="49" charset="0"/>
              </a:rPr>
              <a:t> </a:t>
            </a:r>
          </a:p>
          <a:p>
            <a:pPr marL="0" lvl="2">
              <a:lnSpc>
                <a:spcPct val="110000"/>
              </a:lnSpc>
              <a:spcBef>
                <a:spcPts val="0"/>
              </a:spcBef>
              <a:spcAft>
                <a:spcPts val="0"/>
              </a:spcAft>
            </a:pPr>
            <a:r>
              <a:rPr lang="en-US" sz="800" b="1" i="1" u="sng" dirty="0">
                <a:solidFill>
                  <a:schemeClr val="bg1"/>
                </a:solidFill>
                <a:highlight>
                  <a:srgbClr val="FFFF00"/>
                </a:highlight>
                <a:latin typeface="Consolas" panose="020B0609020204030204" pitchFamily="49" charset="0"/>
              </a:rPr>
              <a:t>See the “Notes” pages in this presentation for extensive comments regarding “DOCREXX EXEC”</a:t>
            </a:r>
            <a:br>
              <a:rPr lang="en-US" sz="800" b="1" dirty="0">
                <a:solidFill>
                  <a:schemeClr val="bg1"/>
                </a:solidFill>
                <a:highlight>
                  <a:srgbClr val="C6FEC9"/>
                </a:highlight>
                <a:latin typeface="Consolas" panose="020B0609020204030204" pitchFamily="49" charset="0"/>
              </a:rPr>
            </a:br>
            <a:endParaRPr lang="en-US" sz="800" b="1" dirty="0">
              <a:solidFill>
                <a:schemeClr val="bg1"/>
              </a:solidFill>
              <a:highlight>
                <a:srgbClr val="C6FEC9"/>
              </a:highlight>
              <a:latin typeface="Consolas" panose="020B0609020204030204" pitchFamily="49" charset="0"/>
            </a:endParaRP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Prolog; See Epilog for additional information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 Exec Name     -          EXEC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 Unit Support  -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 Status        - Version n, Release n.n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address 'COMMAND'</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parse source xos xct xfn xft xfm xcmd xenvir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parse upper arg parms 1 operands '(' options ')' parmrest</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hi='1DE8'x                               /* 3270 Hilite Char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lo='1D60'x                               /* </a:t>
            </a:r>
            <a:r>
              <a:rPr lang="en-US" sz="800" b="1" u="sng" dirty="0">
                <a:solidFill>
                  <a:schemeClr val="bg1"/>
                </a:solidFill>
                <a:highlight>
                  <a:srgbClr val="C6FEC9"/>
                </a:highlight>
                <a:latin typeface="Consolas" panose="020B0609020204030204" pitchFamily="49" charset="0"/>
              </a:rPr>
              <a:t>3270</a:t>
            </a:r>
            <a:r>
              <a:rPr lang="en-US" sz="800" b="1" dirty="0">
                <a:solidFill>
                  <a:schemeClr val="bg1"/>
                </a:solidFill>
                <a:highlight>
                  <a:srgbClr val="C6FEC9"/>
                </a:highlight>
                <a:latin typeface="Consolas" panose="020B0609020204030204" pitchFamily="49" charset="0"/>
              </a:rPr>
              <a:t> Default Char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Signal ON Syntax</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Signal ON NoValue</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Signal ON ERROR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If parms='?' then Signal Explain</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 Place the body of your EXEC here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an example...</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parse var operands word1 word2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If word1='A' &amp; word2='A' then</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Do</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say 'First arguments are identical.'    /* Say what's wrong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Call Exit 20 '?'                        /* Exit w/more help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End</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Call Exit rc</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                   Sub-Routines below this point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Exit:</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parse arg exitrc todo</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If todo='?' then say 'For more help, enter:' xfn '?'</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   If verify(exitrc,'-0123456789')&gt;0 then Exit 999999</a:t>
            </a:r>
          </a:p>
          <a:p>
            <a:pPr marL="0" lvl="2">
              <a:lnSpc>
                <a:spcPct val="110000"/>
              </a:lnSpc>
              <a:spcBef>
                <a:spcPts val="0"/>
              </a:spcBef>
              <a:spcAft>
                <a:spcPts val="0"/>
              </a:spcAft>
            </a:pPr>
            <a:r>
              <a:rPr lang="en-US" sz="800" b="1" dirty="0">
                <a:solidFill>
                  <a:schemeClr val="bg1"/>
                </a:solidFill>
                <a:highlight>
                  <a:srgbClr val="C6FEC9"/>
                </a:highlight>
                <a:latin typeface="Consolas" panose="020B0609020204030204" pitchFamily="49" charset="0"/>
              </a:rPr>
              <a:t>Exit exitrc</a:t>
            </a: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10</a:t>
            </a:fld>
            <a:endParaRPr lang="en-US" altLang="en-US" sz="1400" b="0" dirty="0"/>
          </a:p>
        </p:txBody>
      </p:sp>
    </p:spTree>
    <p:extLst>
      <p:ext uri="{BB962C8B-B14F-4D97-AF65-F5344CB8AC3E}">
        <p14:creationId xmlns:p14="http://schemas.microsoft.com/office/powerpoint/2010/main" val="831858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importance of standards…</a:t>
            </a:r>
            <a:br>
              <a:rPr lang="en-US" dirty="0"/>
            </a:br>
            <a:r>
              <a:rPr lang="en-US" dirty="0"/>
              <a:t>Documentation – </a:t>
            </a:r>
            <a:r>
              <a:rPr lang="en-US" i="1" dirty="0"/>
              <a:t>DOCREXX EXEC T</a:t>
            </a:r>
            <a:endParaRPr lang="en-US" dirty="0"/>
          </a:p>
        </p:txBody>
      </p:sp>
      <p:sp>
        <p:nvSpPr>
          <p:cNvPr id="3" name="Text Placeholder 2"/>
          <p:cNvSpPr>
            <a:spLocks noGrp="1"/>
          </p:cNvSpPr>
          <p:nvPr>
            <p:ph type="body" sz="half" idx="1"/>
          </p:nvPr>
        </p:nvSpPr>
        <p:spPr>
          <a:xfrm>
            <a:off x="279461" y="1193800"/>
            <a:ext cx="8312150" cy="5361270"/>
          </a:xfrm>
        </p:spPr>
        <p:txBody>
          <a:bodyPr>
            <a:normAutofit lnSpcReduction="10000"/>
          </a:bodyPr>
          <a:lstStyle/>
          <a:p>
            <a:pPr lvl="2">
              <a:lnSpc>
                <a:spcPct val="110000"/>
              </a:lnSpc>
            </a:pPr>
            <a:r>
              <a:rPr lang="en-US" sz="600" dirty="0">
                <a:latin typeface="Consolas" panose="020B0609020204030204" pitchFamily="49" charset="0"/>
              </a:rPr>
              <a:t> </a:t>
            </a:r>
          </a:p>
          <a:p>
            <a:pPr marL="0" lvl="2">
              <a:lnSpc>
                <a:spcPct val="110000"/>
              </a:lnSpc>
              <a:spcBef>
                <a:spcPts val="0"/>
              </a:spcBef>
              <a:spcAft>
                <a:spcPts val="0"/>
              </a:spcAft>
            </a:pPr>
            <a:r>
              <a:rPr lang="en-US" sz="800" b="1" i="1" u="sng" dirty="0">
                <a:solidFill>
                  <a:schemeClr val="bg1"/>
                </a:solidFill>
                <a:highlight>
                  <a:srgbClr val="FFFF00"/>
                </a:highlight>
                <a:latin typeface="Consolas" panose="020B0609020204030204" pitchFamily="49" charset="0"/>
              </a:rPr>
              <a:t>See the “Notes” pages in this presentation for additional details</a:t>
            </a:r>
            <a:br>
              <a:rPr lang="en-US" sz="800" b="1" i="1" u="sng" dirty="0">
                <a:solidFill>
                  <a:schemeClr val="bg1"/>
                </a:solidFill>
                <a:highlight>
                  <a:srgbClr val="FFFF00"/>
                </a:highlight>
                <a:latin typeface="Consolas" panose="020B0609020204030204" pitchFamily="49" charset="0"/>
              </a:rPr>
            </a:br>
            <a:endParaRPr lang="en-US" sz="800" b="1" dirty="0">
              <a:solidFill>
                <a:schemeClr val="bg1"/>
              </a:solidFill>
              <a:highlight>
                <a:srgbClr val="C6FEC9"/>
              </a:highlight>
              <a:latin typeface="Consolas" panose="020B0609020204030204" pitchFamily="49" charset="0"/>
            </a:endParaRP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Prolog; See Epilog for additional information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 Exec Name     -          EXEC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 Unit Support  -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 Status        - Version n, Release n.n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address 'COMMAND'</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parse source xos xct xfn xft xfm xcmd xenvir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parse upper arg parms 1 operands '(' options ')' parmrest</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hi='1DE8'x                               /* 3270 Hilite Char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lo='1D60'x                               /* </a:t>
            </a:r>
            <a:r>
              <a:rPr lang="en-US" sz="700" b="1" u="sng" dirty="0">
                <a:solidFill>
                  <a:schemeClr val="bg1"/>
                </a:solidFill>
                <a:highlight>
                  <a:srgbClr val="C6FEC9"/>
                </a:highlight>
                <a:latin typeface="Consolas" panose="020B0609020204030204" pitchFamily="49" charset="0"/>
              </a:rPr>
              <a:t>3270</a:t>
            </a:r>
            <a:r>
              <a:rPr lang="en-US" sz="700" b="1" dirty="0">
                <a:solidFill>
                  <a:schemeClr val="bg1"/>
                </a:solidFill>
                <a:highlight>
                  <a:srgbClr val="C6FEC9"/>
                </a:highlight>
                <a:latin typeface="Consolas" panose="020B0609020204030204" pitchFamily="49" charset="0"/>
              </a:rPr>
              <a:t> Default Char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Signal ON Syntax</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Signal ON NoValue</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Signal ON ERROR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If parms='?' then Signal Explain</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 Place the body of your EXEC here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an example...</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parse var operands word1 word2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If word1='A' &amp; word2='A' then</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Do</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say 'First arguments are identical.'    /* Say what's wrong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Call Exit 20 '?'                        /* Exit w/more help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End</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Call Exit rc</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                   Sub-Routines below this point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Exit:</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parse arg exitrc todo</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If todo='?' then say 'For more help, enter:' xfn '?'</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   If verify(exitrc,'-0123456789')&gt;0 then Exit 999999</a:t>
            </a:r>
          </a:p>
          <a:p>
            <a:pPr marL="0" lvl="2">
              <a:lnSpc>
                <a:spcPct val="110000"/>
              </a:lnSpc>
              <a:spcBef>
                <a:spcPts val="0"/>
              </a:spcBef>
              <a:spcAft>
                <a:spcPts val="0"/>
              </a:spcAft>
            </a:pPr>
            <a:r>
              <a:rPr lang="en-US" sz="700" b="1" dirty="0">
                <a:solidFill>
                  <a:schemeClr val="bg1"/>
                </a:solidFill>
                <a:highlight>
                  <a:srgbClr val="C6FEC9"/>
                </a:highlight>
                <a:latin typeface="Consolas" panose="020B0609020204030204" pitchFamily="49" charset="0"/>
              </a:rPr>
              <a:t>Exit exitrc</a:t>
            </a:r>
          </a:p>
          <a:p>
            <a:pPr marL="0" lvl="2">
              <a:lnSpc>
                <a:spcPct val="110000"/>
              </a:lnSpc>
              <a:spcBef>
                <a:spcPts val="0"/>
              </a:spcBef>
              <a:spcAft>
                <a:spcPts val="0"/>
              </a:spcAft>
            </a:pPr>
            <a:endParaRPr lang="en-US" sz="600" b="1" dirty="0">
              <a:solidFill>
                <a:schemeClr val="bg1"/>
              </a:solidFill>
              <a:highlight>
                <a:srgbClr val="C6FEC9"/>
              </a:highlight>
              <a:latin typeface="Consolas" panose="020B0609020204030204" pitchFamily="49" charset="0"/>
            </a:endParaRPr>
          </a:p>
          <a:p>
            <a:pPr marL="0" lvl="2">
              <a:lnSpc>
                <a:spcPct val="110000"/>
              </a:lnSpc>
              <a:spcBef>
                <a:spcPts val="0"/>
              </a:spcBef>
              <a:spcAft>
                <a:spcPts val="0"/>
              </a:spcAft>
            </a:pPr>
            <a:r>
              <a:rPr lang="en-US" dirty="0">
                <a:solidFill>
                  <a:schemeClr val="tx1"/>
                </a:solidFill>
                <a:latin typeface="Consolas" panose="020B0609020204030204" pitchFamily="49" charset="0"/>
              </a:rPr>
              <a:t>Use of “hi” and “lo” variables…</a:t>
            </a:r>
          </a:p>
          <a:p>
            <a:pPr marL="0" lvl="2">
              <a:lnSpc>
                <a:spcPct val="110000"/>
              </a:lnSpc>
              <a:spcBef>
                <a:spcPts val="0"/>
              </a:spcBef>
              <a:spcAft>
                <a:spcPts val="0"/>
              </a:spcAft>
            </a:pPr>
            <a:endParaRPr lang="en-US" sz="600" b="1" dirty="0">
              <a:solidFill>
                <a:schemeClr val="bg1"/>
              </a:solidFill>
              <a:highlight>
                <a:srgbClr val="C6FEC9"/>
              </a:highlight>
              <a:latin typeface="Consolas" panose="020B0609020204030204" pitchFamily="49" charset="0"/>
            </a:endParaRPr>
          </a:p>
          <a:p>
            <a:pPr marL="0" lvl="2">
              <a:spcBef>
                <a:spcPts val="0"/>
              </a:spcBef>
              <a:spcAft>
                <a:spcPts val="0"/>
              </a:spcAft>
            </a:pPr>
            <a:r>
              <a:rPr lang="en-US" sz="600" dirty="0">
                <a:highlight>
                  <a:srgbClr val="C6FEC9"/>
                </a:highlight>
              </a:rPr>
              <a:t> </a:t>
            </a:r>
            <a:r>
              <a:rPr lang="en-US" sz="1200" dirty="0">
                <a:highlight>
                  <a:srgbClr val="C6FEC9"/>
                </a:highlight>
              </a:rPr>
              <a:t>say hi||’Nuclear core overheating!  Abandon data center IMMEDIATELY!’lo’(No need to tell management)’</a:t>
            </a:r>
            <a:br>
              <a:rPr lang="en-US" sz="1200" dirty="0">
                <a:highlight>
                  <a:srgbClr val="C6FEC9"/>
                </a:highlight>
              </a:rPr>
            </a:br>
            <a:r>
              <a:rPr lang="en-US" sz="1200" b="1" dirty="0">
                <a:solidFill>
                  <a:srgbClr val="FF0000"/>
                </a:solidFill>
                <a:highlight>
                  <a:srgbClr val="009900"/>
                </a:highlight>
              </a:rPr>
              <a:t>x</a:t>
            </a:r>
            <a:r>
              <a:rPr lang="en-US" sz="1200" dirty="0">
                <a:solidFill>
                  <a:schemeClr val="tx1"/>
                </a:solidFill>
                <a:highlight>
                  <a:srgbClr val="009900"/>
                </a:highlight>
              </a:rPr>
              <a:t>Nuclear core overheating!! Abandon data center </a:t>
            </a:r>
            <a:r>
              <a:rPr lang="en-US" sz="1200" dirty="0" err="1">
                <a:solidFill>
                  <a:schemeClr val="tx1"/>
                </a:solidFill>
                <a:highlight>
                  <a:srgbClr val="009900"/>
                </a:highlight>
              </a:rPr>
              <a:t>IMMEDIATELY!</a:t>
            </a:r>
            <a:r>
              <a:rPr lang="en-US" sz="1200" b="1" dirty="0" err="1">
                <a:solidFill>
                  <a:srgbClr val="FF0000"/>
                </a:solidFill>
                <a:highlight>
                  <a:srgbClr val="009900"/>
                </a:highlight>
              </a:rPr>
              <a:t>x</a:t>
            </a:r>
            <a:r>
              <a:rPr lang="en-US" sz="1200" dirty="0">
                <a:solidFill>
                  <a:schemeClr val="bg1">
                    <a:lumMod val="95000"/>
                    <a:lumOff val="5000"/>
                  </a:schemeClr>
                </a:solidFill>
                <a:highlight>
                  <a:srgbClr val="009900"/>
                </a:highlight>
              </a:rPr>
              <a:t>(</a:t>
            </a:r>
            <a:r>
              <a:rPr lang="en-US" sz="1200" dirty="0">
                <a:solidFill>
                  <a:srgbClr val="000000"/>
                </a:solidFill>
                <a:highlight>
                  <a:srgbClr val="009900"/>
                </a:highlight>
              </a:rPr>
              <a:t>No need to tell management</a:t>
            </a:r>
            <a:r>
              <a:rPr lang="en-US" sz="800" dirty="0">
                <a:solidFill>
                  <a:srgbClr val="000000"/>
                </a:solidFill>
                <a:highlight>
                  <a:srgbClr val="009900"/>
                </a:highlight>
              </a:rPr>
              <a:t>)</a:t>
            </a:r>
            <a:endParaRPr lang="en-US" sz="400" b="1" dirty="0">
              <a:solidFill>
                <a:srgbClr val="000000"/>
              </a:solidFill>
              <a:highlight>
                <a:srgbClr val="009900"/>
              </a:highlight>
              <a:latin typeface="Consolas" panose="020B0609020204030204" pitchFamily="49" charset="0"/>
            </a:endParaRP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11</a:t>
            </a:fld>
            <a:endParaRPr lang="en-US" altLang="en-US" sz="1400" b="0" dirty="0"/>
          </a:p>
        </p:txBody>
      </p:sp>
    </p:spTree>
    <p:extLst>
      <p:ext uri="{BB962C8B-B14F-4D97-AF65-F5344CB8AC3E}">
        <p14:creationId xmlns:p14="http://schemas.microsoft.com/office/powerpoint/2010/main" val="254413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importance of standards…</a:t>
            </a:r>
            <a:br>
              <a:rPr lang="en-US" dirty="0"/>
            </a:br>
            <a:r>
              <a:rPr lang="en-US" dirty="0"/>
              <a:t>Documentation – </a:t>
            </a:r>
            <a:r>
              <a:rPr lang="en-US" i="1" dirty="0"/>
              <a:t>DOCREXX EXEC T</a:t>
            </a:r>
            <a:endParaRPr lang="en-US" dirty="0"/>
          </a:p>
        </p:txBody>
      </p:sp>
      <p:sp>
        <p:nvSpPr>
          <p:cNvPr id="3" name="Text Placeholder 2"/>
          <p:cNvSpPr>
            <a:spLocks noGrp="1"/>
          </p:cNvSpPr>
          <p:nvPr>
            <p:ph type="body" sz="half" idx="1"/>
          </p:nvPr>
        </p:nvSpPr>
        <p:spPr>
          <a:xfrm>
            <a:off x="275228" y="1212111"/>
            <a:ext cx="8312150" cy="5364125"/>
          </a:xfrm>
        </p:spPr>
        <p:txBody>
          <a:bodyPr>
            <a:normAutofit lnSpcReduction="10000"/>
          </a:bodyPr>
          <a:lstStyle/>
          <a:p>
            <a:pPr marL="0" lvl="2"/>
            <a:r>
              <a:rPr lang="en-US" sz="700" dirty="0">
                <a:latin typeface="Consolas" panose="020B0609020204030204" pitchFamily="49" charset="0"/>
              </a:rPr>
              <a:t> </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Error:</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etxt.1='+++ "ERROR:" error rtn entered in:' xfn xft xfm', rc='rc</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etxt.2='+++ from line:' sigl', which reads:'</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etxt.3='+++'sourceline(sigl)</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cmdline=strip(sourceline(sigl),'B')</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If symbol(value('CMDLINE'))='VAR'      /* e.g cmd='CP FAIL'; cmd */</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then cmdline=value( value('CMDLINE') )</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else cmdline=value('CMDLINE')       /* e.g.    'CP FAIL'      */</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etxt.4='+++ which translates to:' cmdline</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etxt.0=4</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'PIPE STEM etxt. × CONS'</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Call Exit 20</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Syntax:</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etxt.1='+++ "SYNTAX:" error rtn entered in:' xfn xft xfm', rc='rc</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etxt.2='+++ from line:' sigl', which reads:'</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etxt.3='+++'sourceline(sigl)</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cmdline=strip(sourceline(sigl),'B')</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cmdline=value('CMDLINE')</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etxt.4='+++ which translates to:' cmdline</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etxt.0=4</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'PIPE STEM etxt. × CONS'</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Call Exit 20</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NoValue:</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etxt.1='+++ "NoValue:" error rtn entered in:' xfn xft xfm', rc='rc</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etxt.2='+++ from line:' sigl', which reads:'</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etxt.3='+++'sourceline(sigl)</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etxt.4='+++ Variable with no value is:' condition('Description')</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etxt.0=4</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  'PIPE STEM etxt. × CONS'</a:t>
            </a:r>
          </a:p>
          <a:p>
            <a:pPr marL="0" lvl="2">
              <a:spcBef>
                <a:spcPts val="0"/>
              </a:spcBef>
              <a:spcAft>
                <a:spcPts val="0"/>
              </a:spcAft>
            </a:pPr>
            <a:r>
              <a:rPr lang="en-US" sz="1000" b="1" dirty="0">
                <a:solidFill>
                  <a:schemeClr val="bg1"/>
                </a:solidFill>
                <a:highlight>
                  <a:srgbClr val="C6FEC9"/>
                </a:highlight>
                <a:latin typeface="Consolas" panose="020B0609020204030204" pitchFamily="49" charset="0"/>
              </a:rPr>
              <a:t>Call Exit 24</a:t>
            </a: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12</a:t>
            </a:fld>
            <a:endParaRPr lang="en-US" altLang="en-US" sz="1400" b="0" dirty="0"/>
          </a:p>
        </p:txBody>
      </p:sp>
    </p:spTree>
    <p:extLst>
      <p:ext uri="{BB962C8B-B14F-4D97-AF65-F5344CB8AC3E}">
        <p14:creationId xmlns:p14="http://schemas.microsoft.com/office/powerpoint/2010/main" val="2083951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importance of standards…</a:t>
            </a:r>
            <a:br>
              <a:rPr lang="en-US" dirty="0"/>
            </a:br>
            <a:r>
              <a:rPr lang="en-US" dirty="0"/>
              <a:t>Documentation – </a:t>
            </a:r>
            <a:r>
              <a:rPr lang="en-US" i="1" dirty="0"/>
              <a:t>DOCREXX EXEC T</a:t>
            </a:r>
            <a:endParaRPr lang="en-US" dirty="0"/>
          </a:p>
        </p:txBody>
      </p:sp>
      <p:sp>
        <p:nvSpPr>
          <p:cNvPr id="3" name="Text Placeholder 2"/>
          <p:cNvSpPr>
            <a:spLocks noGrp="1"/>
          </p:cNvSpPr>
          <p:nvPr>
            <p:ph type="body" sz="half" idx="1"/>
          </p:nvPr>
        </p:nvSpPr>
        <p:spPr>
          <a:xfrm>
            <a:off x="275228" y="1420813"/>
            <a:ext cx="8312150" cy="5155424"/>
          </a:xfrm>
        </p:spPr>
        <p:txBody>
          <a:bodyPr>
            <a:normAutofit fontScale="47500" lnSpcReduction="20000"/>
          </a:bodyPr>
          <a:lstStyle/>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Explain:</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'PIPE (NAME Explain)' ,</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 &lt;' xfn xft xfm ,</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 INSIDE /ExplainBegin:/ /ExplainEnd:/' ,</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 PREFACE STRLITERAL /'xfn xft xfm 'help.../' ,</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 CONSOLE'</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Call Exit 0</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ExplainBegin:</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===&gt; Place command description and syntax here, between</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===&gt; lines beginning with "ExplainBegin:" and "ExplainEnd:"</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===&gt; A sample "railroad-style" syntax is shown below.</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+-default operands--+</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&gt;&gt;-Cmdname--+-------------------+--+-------------------+---------------&gt;&lt;</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+-optional operands-+  +-(-× Options ×-+---+</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×-Options-×</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 </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ExplainEnd:</a:t>
            </a:r>
          </a:p>
          <a:p>
            <a:pPr>
              <a:lnSpc>
                <a:spcPct val="120000"/>
              </a:lnSpc>
              <a:spcBef>
                <a:spcPts val="0"/>
              </a:spcBef>
              <a:spcAft>
                <a:spcPts val="0"/>
              </a:spcAft>
            </a:pPr>
            <a:r>
              <a:rPr lang="en-US" sz="2900" b="1" dirty="0">
                <a:solidFill>
                  <a:schemeClr val="bg1"/>
                </a:solidFill>
                <a:highlight>
                  <a:srgbClr val="C6FEC9"/>
                </a:highlight>
                <a:latin typeface="Consolas" panose="020B0609020204030204" pitchFamily="49" charset="0"/>
              </a:rPr>
              <a:t>*/</a:t>
            </a:r>
          </a:p>
          <a:p>
            <a:pPr lvl="2"/>
            <a:endParaRPr lang="en-US" sz="800" b="1" dirty="0">
              <a:solidFill>
                <a:schemeClr val="bg1"/>
              </a:solidFill>
              <a:highlight>
                <a:srgbClr val="C6FEC9"/>
              </a:highlight>
              <a:latin typeface="Consolas" panose="020B0609020204030204" pitchFamily="49" charset="0"/>
            </a:endParaRP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13</a:t>
            </a:fld>
            <a:endParaRPr lang="en-US" altLang="en-US" sz="1400" b="0" dirty="0"/>
          </a:p>
        </p:txBody>
      </p:sp>
    </p:spTree>
    <p:extLst>
      <p:ext uri="{BB962C8B-B14F-4D97-AF65-F5344CB8AC3E}">
        <p14:creationId xmlns:p14="http://schemas.microsoft.com/office/powerpoint/2010/main" val="655171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importance of standards…</a:t>
            </a:r>
            <a:br>
              <a:rPr lang="en-US" dirty="0"/>
            </a:br>
            <a:r>
              <a:rPr lang="en-US" dirty="0"/>
              <a:t>Documentation – </a:t>
            </a:r>
            <a:r>
              <a:rPr lang="en-US" i="1" dirty="0"/>
              <a:t>DOCREXX EXEC T</a:t>
            </a:r>
            <a:endParaRPr lang="en-US" dirty="0"/>
          </a:p>
        </p:txBody>
      </p:sp>
      <p:sp>
        <p:nvSpPr>
          <p:cNvPr id="3" name="Text Placeholder 2"/>
          <p:cNvSpPr>
            <a:spLocks noGrp="1"/>
          </p:cNvSpPr>
          <p:nvPr>
            <p:ph type="body" sz="half" idx="1"/>
          </p:nvPr>
        </p:nvSpPr>
        <p:spPr>
          <a:xfrm>
            <a:off x="296493" y="1410476"/>
            <a:ext cx="8312150" cy="5155424"/>
          </a:xfrm>
        </p:spPr>
        <p:txBody>
          <a:bodyPr>
            <a:normAutofit/>
          </a:bodyPr>
          <a:lstStyle/>
          <a:p>
            <a:pPr lvl="2"/>
            <a:r>
              <a:rPr lang="en-US" sz="1050" b="1" dirty="0">
                <a:solidFill>
                  <a:schemeClr val="bg1"/>
                </a:solidFill>
                <a:highlight>
                  <a:srgbClr val="C6FEC9"/>
                </a:highlight>
                <a:latin typeface="Consolas" panose="020B0609020204030204" pitchFamily="49" charset="0"/>
              </a:rPr>
              <a:t>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Epilog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Component of  -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Called by     -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Dependencies  - VM/SP 3 or higher.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 e.g. LISTFILE, COPYFILE, etc.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Program Lang. - CMS REXX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Return Codes  - 0, Successful completion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4, Help requested, or no operands entered.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8, Command operands not entered properly, failed.@</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12, Unexpected condition found, failed.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20, Internal logic error in command, failed.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Date Written  - yyyymmdd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Author        - First M. Last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Changed @ By  @ Description of Change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yyyymmdd  iii -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                                                                  @</a:t>
            </a:r>
          </a:p>
          <a:p>
            <a:pPr marL="0" lvl="1">
              <a:lnSpc>
                <a:spcPct val="110000"/>
              </a:lnSpc>
              <a:spcBef>
                <a:spcPts val="0"/>
              </a:spcBef>
              <a:spcAft>
                <a:spcPts val="0"/>
              </a:spcAft>
            </a:pPr>
            <a:r>
              <a:rPr lang="en-US" sz="1500" b="1" dirty="0">
                <a:solidFill>
                  <a:schemeClr val="bg1"/>
                </a:solidFill>
                <a:highlight>
                  <a:srgbClr val="C6FEC9"/>
                </a:highlight>
                <a:latin typeface="Consolas" panose="020B0609020204030204" pitchFamily="49" charset="0"/>
              </a:rPr>
              <a:t> @@@@@@@@@@@@@@@@@@@@@@@@@@@@@@@@@@@@@@@@@@@@@@@@@@@@@@@@@@@@@@@@@@@*/</a:t>
            </a:r>
            <a:endParaRPr lang="en-US" sz="1200" b="1" dirty="0">
              <a:solidFill>
                <a:schemeClr val="bg1"/>
              </a:solidFill>
              <a:highlight>
                <a:srgbClr val="C6FEC9"/>
              </a:highlight>
              <a:latin typeface="Consolas" panose="020B0609020204030204" pitchFamily="49" charset="0"/>
            </a:endParaRP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14</a:t>
            </a:fld>
            <a:endParaRPr lang="en-US" altLang="en-US" sz="1400" b="0" dirty="0"/>
          </a:p>
        </p:txBody>
      </p:sp>
    </p:spTree>
    <p:extLst>
      <p:ext uri="{BB962C8B-B14F-4D97-AF65-F5344CB8AC3E}">
        <p14:creationId xmlns:p14="http://schemas.microsoft.com/office/powerpoint/2010/main" val="704618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228600" y="42863"/>
            <a:ext cx="8128000" cy="10668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a:bodyPr>
          <a:lstStyle/>
          <a:p>
            <a:r>
              <a:rPr lang="en-US" altLang="en-US" sz="2400" i="1" dirty="0"/>
              <a:t>Better practices:</a:t>
            </a:r>
            <a:br>
              <a:rPr lang="en-US" altLang="en-US" sz="2400" dirty="0"/>
            </a:br>
            <a:r>
              <a:rPr lang="en-US" altLang="en-US" sz="2400" dirty="0"/>
              <a:t>REXX File formatting standards (religion)</a:t>
            </a:r>
          </a:p>
        </p:txBody>
      </p:sp>
      <p:sp>
        <p:nvSpPr>
          <p:cNvPr id="210947" name="Rectangle 3"/>
          <p:cNvSpPr>
            <a:spLocks noGrp="1" noChangeArrowheads="1"/>
          </p:cNvSpPr>
          <p:nvPr>
            <p:ph idx="1"/>
          </p:nvPr>
        </p:nvSpPr>
        <p:spPr>
          <a:xfrm>
            <a:off x="533400" y="1109662"/>
            <a:ext cx="7763933" cy="4942795"/>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fontScale="85000" lnSpcReduction="10000"/>
          </a:bodyPr>
          <a:lstStyle/>
          <a:p>
            <a:pPr>
              <a:spcBef>
                <a:spcPct val="0"/>
              </a:spcBef>
              <a:spcAft>
                <a:spcPct val="25000"/>
              </a:spcAft>
            </a:pPr>
            <a:r>
              <a:rPr lang="en-US" altLang="en-US" sz="2800" dirty="0"/>
              <a:t>Without typical language structure, REXX syntax and formatting often inspires </a:t>
            </a:r>
            <a:r>
              <a:rPr lang="en-US" altLang="en-US" sz="2800" i="1" dirty="0"/>
              <a:t>near-religious</a:t>
            </a:r>
            <a:r>
              <a:rPr lang="en-US" altLang="en-US" sz="2800" dirty="0"/>
              <a:t> debate</a:t>
            </a:r>
          </a:p>
          <a:p>
            <a:pPr>
              <a:spcBef>
                <a:spcPct val="0"/>
              </a:spcBef>
              <a:spcAft>
                <a:spcPct val="25000"/>
              </a:spcAft>
            </a:pPr>
            <a:endParaRPr lang="en-US" altLang="en-US" sz="2800" dirty="0"/>
          </a:p>
          <a:p>
            <a:pPr>
              <a:spcBef>
                <a:spcPct val="0"/>
              </a:spcBef>
              <a:spcAft>
                <a:spcPct val="25000"/>
              </a:spcAft>
            </a:pPr>
            <a:r>
              <a:rPr lang="en-US" altLang="en-US" sz="2800" dirty="0">
                <a:solidFill>
                  <a:schemeClr val="tx1"/>
                </a:solidFill>
              </a:rPr>
              <a:t>Be extravagant  with comments when writing code.  They will help </a:t>
            </a:r>
            <a:r>
              <a:rPr lang="en-US" altLang="en-US" sz="2800" b="1" i="1" dirty="0">
                <a:solidFill>
                  <a:schemeClr val="tx1"/>
                </a:solidFill>
              </a:rPr>
              <a:t>you</a:t>
            </a:r>
            <a:r>
              <a:rPr lang="en-US" altLang="en-US" sz="2800" dirty="0">
                <a:solidFill>
                  <a:schemeClr val="tx1"/>
                </a:solidFill>
              </a:rPr>
              <a:t> when you get old, grey-haired, and forget the code after a “long time”. </a:t>
            </a:r>
          </a:p>
          <a:p>
            <a:pPr lvl="1">
              <a:spcBef>
                <a:spcPct val="0"/>
              </a:spcBef>
              <a:spcAft>
                <a:spcPct val="25000"/>
              </a:spcAft>
            </a:pPr>
            <a:r>
              <a:rPr lang="en-US" altLang="en-US" sz="1400" dirty="0">
                <a:solidFill>
                  <a:schemeClr val="tx1"/>
                </a:solidFill>
              </a:rPr>
              <a:t>If you’re like me, they’ll help you next week.</a:t>
            </a:r>
          </a:p>
          <a:p>
            <a:pPr lvl="1">
              <a:spcBef>
                <a:spcPct val="0"/>
              </a:spcBef>
              <a:spcAft>
                <a:spcPct val="25000"/>
              </a:spcAft>
            </a:pPr>
            <a:r>
              <a:rPr lang="en-US" altLang="en-US" sz="1400" dirty="0">
                <a:solidFill>
                  <a:schemeClr val="tx1"/>
                </a:solidFill>
              </a:rPr>
              <a:t>That said, there </a:t>
            </a:r>
            <a:r>
              <a:rPr lang="en-US" altLang="en-US" sz="1400" b="1" i="1" u="sng" dirty="0">
                <a:solidFill>
                  <a:schemeClr val="tx1"/>
                </a:solidFill>
              </a:rPr>
              <a:t>is</a:t>
            </a:r>
            <a:r>
              <a:rPr lang="en-US" altLang="en-US" sz="1400" dirty="0">
                <a:solidFill>
                  <a:schemeClr val="tx1"/>
                </a:solidFill>
              </a:rPr>
              <a:t> such a thing as </a:t>
            </a:r>
            <a:r>
              <a:rPr lang="en-US" altLang="en-US" sz="1400" b="1" dirty="0">
                <a:solidFill>
                  <a:schemeClr val="tx1"/>
                </a:solidFill>
              </a:rPr>
              <a:t>too many comments:</a:t>
            </a:r>
            <a:br>
              <a:rPr lang="en-US" altLang="en-US" sz="1400" b="1" dirty="0"/>
            </a:br>
            <a:r>
              <a:rPr lang="en-US" altLang="en-US" sz="1400" b="1" dirty="0"/>
              <a:t>	</a:t>
            </a:r>
            <a:br>
              <a:rPr lang="en-US" altLang="en-US" sz="1400" b="1" dirty="0"/>
            </a:br>
            <a:r>
              <a:rPr lang="en-US" altLang="en-US" sz="1900" b="1" dirty="0"/>
              <a:t>	</a:t>
            </a:r>
            <a:r>
              <a:rPr lang="en-US" altLang="en-US" sz="2100" dirty="0"/>
              <a:t>  </a:t>
            </a:r>
            <a:r>
              <a:rPr lang="en-US" altLang="en-US" sz="2100" b="1" dirty="0">
                <a:solidFill>
                  <a:srgbClr val="00CC00"/>
                </a:solidFill>
                <a:latin typeface="Renex Monospaced" pitchFamily="49" charset="0"/>
              </a:rPr>
              <a:t>‘’ERASE SOME FILE A’  /* Erase the file */</a:t>
            </a:r>
          </a:p>
          <a:p>
            <a:pPr>
              <a:spcBef>
                <a:spcPct val="0"/>
              </a:spcBef>
              <a:spcAft>
                <a:spcPct val="25000"/>
              </a:spcAft>
            </a:pPr>
            <a:endParaRPr lang="en-US" altLang="en-US" sz="2800" dirty="0"/>
          </a:p>
          <a:p>
            <a:pPr>
              <a:spcBef>
                <a:spcPct val="0"/>
              </a:spcBef>
              <a:spcAft>
                <a:spcPct val="25000"/>
              </a:spcAft>
            </a:pPr>
            <a:r>
              <a:rPr lang="en-US" altLang="en-US" sz="2800" dirty="0">
                <a:solidFill>
                  <a:schemeClr val="tx1"/>
                </a:solidFill>
              </a:rPr>
              <a:t>Try to place comments where they explain something that’s </a:t>
            </a:r>
            <a:r>
              <a:rPr lang="en-US" altLang="en-US" sz="2800" b="1" dirty="0">
                <a:solidFill>
                  <a:schemeClr val="tx1"/>
                </a:solidFill>
              </a:rPr>
              <a:t>not obvious</a:t>
            </a:r>
            <a:r>
              <a:rPr lang="en-US" altLang="en-US" sz="2800" dirty="0">
                <a:solidFill>
                  <a:schemeClr val="tx1"/>
                </a:solidFill>
              </a:rPr>
              <a:t>, could have multiple meanings, is based upon the results (e.g expected  responses) of commands, etc.</a:t>
            </a:r>
          </a:p>
        </p:txBody>
      </p:sp>
      <p:sp>
        <p:nvSpPr>
          <p:cNvPr id="5" name="Slide Number Placeholder 3"/>
          <p:cNvSpPr>
            <a:spLocks noGrp="1"/>
          </p:cNvSpPr>
          <p:nvPr>
            <p:ph type="sldNum" sz="quarter" idx="12"/>
          </p:nvPr>
        </p:nvSpPr>
        <p:spPr/>
        <p:txBody>
          <a:bodyPr/>
          <a:lstStyle/>
          <a:p>
            <a:fld id="{EE88FD9A-EBC2-40D8-A14E-B83625815728}" type="slidenum">
              <a:rPr lang="en-US" altLang="en-US"/>
              <a:pPr/>
              <a:t>15</a:t>
            </a:fld>
            <a:endParaRPr lang="en-US" altLang="en-US" sz="1400" b="0" dirty="0"/>
          </a:p>
        </p:txBody>
      </p:sp>
      <p:sp>
        <p:nvSpPr>
          <p:cNvPr id="210948" name="Text Box 4"/>
          <p:cNvSpPr txBox="1">
            <a:spLocks noChangeArrowheads="1"/>
          </p:cNvSpPr>
          <p:nvPr/>
        </p:nvSpPr>
        <p:spPr bwMode="auto">
          <a:xfrm>
            <a:off x="5775325" y="45370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endParaRPr lang="en-US" altLang="en-US" sz="2400" dirty="0">
              <a:latin typeface="Times New Roman" panose="02020603050405020304" pitchFamily="18" charset="0"/>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85738" y="85725"/>
            <a:ext cx="7010400" cy="10668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r>
              <a:rPr lang="en-US" altLang="en-US" sz="2400" i="1" dirty="0"/>
              <a:t>Best practices:</a:t>
            </a:r>
            <a:br>
              <a:rPr lang="en-US" altLang="en-US" sz="2400" dirty="0"/>
            </a:br>
            <a:r>
              <a:rPr lang="en-US" altLang="en-US" sz="2400" dirty="0"/>
              <a:t>REXX formatting (religion)</a:t>
            </a:r>
          </a:p>
        </p:txBody>
      </p:sp>
      <p:sp>
        <p:nvSpPr>
          <p:cNvPr id="215043" name="Rectangle 3"/>
          <p:cNvSpPr>
            <a:spLocks noGrp="1" noChangeArrowheads="1"/>
          </p:cNvSpPr>
          <p:nvPr>
            <p:ph idx="1"/>
          </p:nvPr>
        </p:nvSpPr>
        <p:spPr>
          <a:xfrm>
            <a:off x="604838" y="1054706"/>
            <a:ext cx="8115300" cy="1832958"/>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spcBef>
                <a:spcPct val="0"/>
              </a:spcBef>
              <a:spcAft>
                <a:spcPct val="25000"/>
              </a:spcAft>
            </a:pPr>
            <a:r>
              <a:rPr lang="en-US" altLang="en-US" sz="2300" dirty="0"/>
              <a:t>In REXX code:</a:t>
            </a:r>
          </a:p>
          <a:p>
            <a:pPr>
              <a:spcBef>
                <a:spcPct val="0"/>
              </a:spcBef>
              <a:spcAft>
                <a:spcPct val="25000"/>
              </a:spcAft>
            </a:pPr>
            <a:r>
              <a:rPr lang="en-US" altLang="en-US" sz="1400" dirty="0">
                <a:solidFill>
                  <a:schemeClr val="tx1"/>
                </a:solidFill>
              </a:rPr>
              <a:t>      I tend to line up ‘SELECT/DO/END’ clauses, helping find missing or extra END statements in XEDIT (what a </a:t>
            </a:r>
            <a:r>
              <a:rPr lang="en-US" altLang="en-US" sz="1400" b="1" i="1" u="sng" dirty="0">
                <a:solidFill>
                  <a:schemeClr val="tx1"/>
                </a:solidFill>
              </a:rPr>
              <a:t>GREAT</a:t>
            </a:r>
            <a:r>
              <a:rPr lang="en-US" altLang="en-US" sz="1400" dirty="0">
                <a:solidFill>
                  <a:schemeClr val="tx1"/>
                </a:solidFill>
              </a:rPr>
              <a:t> editor!):</a:t>
            </a:r>
            <a:endParaRPr lang="en-US" altLang="en-US" sz="1400" dirty="0">
              <a:solidFill>
                <a:schemeClr val="tx1"/>
              </a:solidFill>
              <a:latin typeface="Renex Monospaced" pitchFamily="49" charset="0"/>
            </a:endParaRPr>
          </a:p>
          <a:p>
            <a:pPr lvl="3">
              <a:spcAft>
                <a:spcPct val="25000"/>
              </a:spcAft>
              <a:buClr>
                <a:srgbClr val="33CCCC"/>
              </a:buClr>
              <a:buFont typeface="Times" panose="02020603050405020304" pitchFamily="18" charset="0"/>
              <a:buNone/>
            </a:pPr>
            <a:endParaRPr lang="en-US" altLang="en-US" sz="1400" b="1" dirty="0">
              <a:solidFill>
                <a:srgbClr val="009900"/>
              </a:solidFill>
              <a:latin typeface="Renex Monospaced" pitchFamily="49" charset="0"/>
            </a:endParaRPr>
          </a:p>
        </p:txBody>
      </p:sp>
      <p:sp>
        <p:nvSpPr>
          <p:cNvPr id="8" name="Slide Number Placeholder 3"/>
          <p:cNvSpPr>
            <a:spLocks noGrp="1"/>
          </p:cNvSpPr>
          <p:nvPr>
            <p:ph type="sldNum" sz="quarter" idx="12"/>
          </p:nvPr>
        </p:nvSpPr>
        <p:spPr/>
        <p:txBody>
          <a:bodyPr/>
          <a:lstStyle/>
          <a:p>
            <a:fld id="{33D51976-4BCC-463E-9257-2A9C6A5D2C7B}" type="slidenum">
              <a:rPr lang="en-US" altLang="en-US"/>
              <a:pPr/>
              <a:t>16</a:t>
            </a:fld>
            <a:endParaRPr lang="en-US" altLang="en-US" sz="1400" b="0" dirty="0"/>
          </a:p>
        </p:txBody>
      </p:sp>
      <p:sp>
        <p:nvSpPr>
          <p:cNvPr id="215044" name="Text Box 4"/>
          <p:cNvSpPr txBox="1">
            <a:spLocks noChangeArrowheads="1"/>
          </p:cNvSpPr>
          <p:nvPr/>
        </p:nvSpPr>
        <p:spPr bwMode="auto">
          <a:xfrm>
            <a:off x="5775325" y="45370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endParaRPr lang="en-US" altLang="en-US" sz="2400" dirty="0">
              <a:latin typeface="Times New Roman" panose="02020603050405020304" pitchFamily="18" charset="0"/>
            </a:endParaRPr>
          </a:p>
        </p:txBody>
      </p:sp>
      <p:sp>
        <p:nvSpPr>
          <p:cNvPr id="215045" name="Text Box 5"/>
          <p:cNvSpPr txBox="1">
            <a:spLocks noChangeArrowheads="1"/>
          </p:cNvSpPr>
          <p:nvPr/>
        </p:nvSpPr>
        <p:spPr bwMode="auto">
          <a:xfrm>
            <a:off x="650875" y="2536825"/>
            <a:ext cx="6781800" cy="1281113"/>
          </a:xfrm>
          <a:prstGeom prst="rect">
            <a:avLst/>
          </a:prstGeom>
          <a:solidFill>
            <a:srgbClr val="C6FEC9"/>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gn="l" eaLnBrk="0" hangingPunct="0">
              <a:spcAft>
                <a:spcPct val="25000"/>
              </a:spcAft>
              <a:buClr>
                <a:srgbClr val="33CCCC"/>
              </a:buClr>
            </a:pPr>
            <a:r>
              <a:rPr lang="en-US" altLang="en-US" sz="1300" b="1" dirty="0">
                <a:solidFill>
                  <a:schemeClr val="bg1"/>
                </a:solidFill>
                <a:latin typeface="Renex Monospaced" pitchFamily="49" charset="0"/>
              </a:rPr>
              <a:t>If  ?AlmostDone  then</a:t>
            </a:r>
          </a:p>
          <a:p>
            <a:pPr lvl="2" algn="l" eaLnBrk="0" hangingPunct="0">
              <a:spcAft>
                <a:spcPct val="25000"/>
              </a:spcAft>
              <a:buClr>
                <a:srgbClr val="33CCCC"/>
              </a:buClr>
            </a:pPr>
            <a:r>
              <a:rPr lang="en-US" altLang="en-US" sz="1300" b="1" dirty="0">
                <a:solidFill>
                  <a:schemeClr val="bg1"/>
                </a:solidFill>
                <a:latin typeface="Renex Monospaced" pitchFamily="49" charset="0"/>
              </a:rPr>
              <a:t>Do until ?AllDone</a:t>
            </a:r>
          </a:p>
          <a:p>
            <a:pPr lvl="2" algn="l" eaLnBrk="0" hangingPunct="0">
              <a:spcAft>
                <a:spcPct val="25000"/>
              </a:spcAft>
              <a:buClr>
                <a:srgbClr val="33CCCC"/>
              </a:buClr>
            </a:pPr>
            <a:r>
              <a:rPr lang="en-US" altLang="en-US" sz="1300" b="1" dirty="0">
                <a:solidFill>
                  <a:schemeClr val="bg1"/>
                </a:solidFill>
                <a:latin typeface="Renex Monospaced" pitchFamily="49" charset="0"/>
              </a:rPr>
              <a:t>      …many statements…</a:t>
            </a:r>
          </a:p>
          <a:p>
            <a:pPr lvl="2" algn="l" eaLnBrk="0" hangingPunct="0">
              <a:spcAft>
                <a:spcPct val="25000"/>
              </a:spcAft>
              <a:buClr>
                <a:srgbClr val="33CCCC"/>
              </a:buClr>
            </a:pPr>
            <a:r>
              <a:rPr lang="en-US" altLang="en-US" sz="1300" b="1" dirty="0">
                <a:solidFill>
                  <a:schemeClr val="bg1"/>
                </a:solidFill>
                <a:latin typeface="Renex Monospaced" pitchFamily="49" charset="0"/>
              </a:rPr>
              <a:t>      …many statements…</a:t>
            </a:r>
          </a:p>
          <a:p>
            <a:pPr lvl="2" algn="l" eaLnBrk="0" hangingPunct="0">
              <a:spcAft>
                <a:spcPct val="25000"/>
              </a:spcAft>
              <a:buClr>
                <a:srgbClr val="33CCCC"/>
              </a:buClr>
            </a:pPr>
            <a:r>
              <a:rPr lang="en-US" altLang="en-US" sz="1300" b="1" dirty="0">
                <a:solidFill>
                  <a:schemeClr val="bg1"/>
                </a:solidFill>
                <a:latin typeface="Renex Monospaced" pitchFamily="49" charset="0"/>
              </a:rPr>
              <a:t>End /* until ?AllDone */</a:t>
            </a:r>
            <a:endParaRPr lang="en-US" altLang="en-US" sz="1300" dirty="0">
              <a:solidFill>
                <a:schemeClr val="bg1"/>
              </a:solidFill>
              <a:latin typeface="Renex Monospaced" pitchFamily="49" charset="0"/>
            </a:endParaRPr>
          </a:p>
        </p:txBody>
      </p:sp>
      <p:sp>
        <p:nvSpPr>
          <p:cNvPr id="215046" name="Text Box 6"/>
          <p:cNvSpPr txBox="1">
            <a:spLocks noChangeArrowheads="1"/>
          </p:cNvSpPr>
          <p:nvPr/>
        </p:nvSpPr>
        <p:spPr bwMode="auto">
          <a:xfrm>
            <a:off x="650875" y="4142582"/>
            <a:ext cx="6781800" cy="290512"/>
          </a:xfrm>
          <a:prstGeom prst="rect">
            <a:avLst/>
          </a:prstGeom>
          <a:solidFill>
            <a:srgbClr val="C6FEC9"/>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spcAft>
                <a:spcPct val="25000"/>
              </a:spcAft>
              <a:buClr>
                <a:srgbClr val="33CCCC"/>
              </a:buClr>
            </a:pPr>
            <a:r>
              <a:rPr lang="en-US" altLang="en-US" sz="1300" b="1" dirty="0">
                <a:solidFill>
                  <a:schemeClr val="bg1"/>
                </a:solidFill>
                <a:latin typeface="Renex Monospaced" pitchFamily="49" charset="0"/>
              </a:rPr>
              <a:t>ALL / SELECT / | / DO / | / END /</a:t>
            </a:r>
            <a:endParaRPr lang="en-US" altLang="en-US" sz="1400" dirty="0">
              <a:solidFill>
                <a:schemeClr val="bg1"/>
              </a:solidFill>
              <a:latin typeface="Courier" pitchFamily="49" charset="0"/>
            </a:endParaRPr>
          </a:p>
        </p:txBody>
      </p:sp>
      <p:sp>
        <p:nvSpPr>
          <p:cNvPr id="215047" name="Text Box 7"/>
          <p:cNvSpPr txBox="1">
            <a:spLocks noChangeArrowheads="1"/>
          </p:cNvSpPr>
          <p:nvPr/>
        </p:nvSpPr>
        <p:spPr bwMode="auto">
          <a:xfrm>
            <a:off x="604838" y="4765675"/>
            <a:ext cx="6781800" cy="892552"/>
          </a:xfrm>
          <a:prstGeom prst="rect">
            <a:avLst/>
          </a:prstGeom>
          <a:solidFill>
            <a:srgbClr val="C6FEC9"/>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gn="l" eaLnBrk="0" hangingPunct="0"/>
            <a:r>
              <a:rPr lang="en-US" altLang="en-US" sz="1300" b="1" dirty="0">
                <a:solidFill>
                  <a:schemeClr val="bg1"/>
                </a:solidFill>
                <a:latin typeface="Renex Monospaced" pitchFamily="49" charset="0"/>
              </a:rPr>
              <a:t>     Do until ?AllDone</a:t>
            </a:r>
            <a:r>
              <a:rPr lang="en-US" altLang="en-US" sz="1300" dirty="0">
                <a:solidFill>
                  <a:schemeClr val="bg1"/>
                </a:solidFill>
                <a:latin typeface="Renex Monospaced" pitchFamily="49" charset="0"/>
              </a:rPr>
              <a:t>                                                    </a:t>
            </a:r>
          </a:p>
          <a:p>
            <a:pPr algn="l" eaLnBrk="0" hangingPunct="0"/>
            <a:r>
              <a:rPr lang="en-US" altLang="en-US" sz="1300" dirty="0">
                <a:solidFill>
                  <a:schemeClr val="bg1"/>
                </a:solidFill>
                <a:latin typeface="Renex Monospaced" pitchFamily="49" charset="0"/>
              </a:rPr>
              <a:t>--------------------  dozens of line(s) not displayed --------------------      </a:t>
            </a:r>
          </a:p>
          <a:p>
            <a:pPr lvl="1" algn="l" eaLnBrk="0" hangingPunct="0"/>
            <a:r>
              <a:rPr lang="en-US" altLang="en-US" sz="1300" dirty="0">
                <a:solidFill>
                  <a:schemeClr val="bg1"/>
                </a:solidFill>
                <a:latin typeface="Renex Monospaced" pitchFamily="49" charset="0"/>
              </a:rPr>
              <a:t>     </a:t>
            </a:r>
            <a:r>
              <a:rPr lang="en-US" altLang="en-US" sz="1300" b="1" dirty="0">
                <a:solidFill>
                  <a:schemeClr val="bg1"/>
                </a:solidFill>
                <a:latin typeface="Renex Monospaced" pitchFamily="49" charset="0"/>
              </a:rPr>
              <a:t>End /* until ?AllDone */</a:t>
            </a:r>
            <a:r>
              <a:rPr lang="en-US" altLang="en-US" sz="1300" dirty="0">
                <a:solidFill>
                  <a:schemeClr val="bg1"/>
                </a:solidFill>
                <a:latin typeface="Renex Monospaced" pitchFamily="49" charset="0"/>
              </a:rPr>
              <a:t>                                             </a:t>
            </a:r>
          </a:p>
          <a:p>
            <a:pPr algn="l" eaLnBrk="0" hangingPunct="0"/>
            <a:r>
              <a:rPr lang="en-US" altLang="en-US" sz="1300" dirty="0">
                <a:solidFill>
                  <a:schemeClr val="bg1"/>
                </a:solidFill>
                <a:latin typeface="Renex Monospaced" pitchFamily="49" charset="0"/>
              </a:rPr>
              <a:t>--------------------  bazillions of line(s) not displayed -----------------</a:t>
            </a:r>
            <a:endParaRPr lang="en-US" altLang="en-US" sz="2400" dirty="0">
              <a:latin typeface="Times New Roman" panose="02020603050405020304" pitchFamily="18" charset="0"/>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a:xfrm>
            <a:off x="215900" y="53975"/>
            <a:ext cx="7010400" cy="10668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r>
              <a:rPr lang="en-US" altLang="en-US" sz="2400" i="1" dirty="0"/>
              <a:t>Better practices:</a:t>
            </a:r>
            <a:br>
              <a:rPr lang="en-US" altLang="en-US" sz="2400" dirty="0"/>
            </a:br>
            <a:r>
              <a:rPr lang="en-US" altLang="en-US" sz="2400" dirty="0"/>
              <a:t>REXX formatting (religion)</a:t>
            </a:r>
          </a:p>
        </p:txBody>
      </p:sp>
      <p:sp>
        <p:nvSpPr>
          <p:cNvPr id="212995" name="Rectangle 3"/>
          <p:cNvSpPr>
            <a:spLocks noGrp="1" noChangeArrowheads="1"/>
          </p:cNvSpPr>
          <p:nvPr>
            <p:ph idx="1"/>
          </p:nvPr>
        </p:nvSpPr>
        <p:spPr>
          <a:xfrm>
            <a:off x="533400" y="1069218"/>
            <a:ext cx="8097933" cy="5305001"/>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a:bodyPr>
          <a:lstStyle/>
          <a:p>
            <a:pPr>
              <a:spcBef>
                <a:spcPct val="0"/>
              </a:spcBef>
              <a:spcAft>
                <a:spcPct val="25000"/>
              </a:spcAft>
            </a:pPr>
            <a:r>
              <a:rPr lang="en-US" altLang="en-US" sz="2400" dirty="0"/>
              <a:t>I like Boolean variables (i.e. those TRUE (1), or FALSE (0) flags) to begin with ‘?’.  E.g.  “If  ?found then …”</a:t>
            </a:r>
          </a:p>
          <a:p>
            <a:pPr lvl="1">
              <a:spcBef>
                <a:spcPct val="0"/>
              </a:spcBef>
              <a:spcAft>
                <a:spcPct val="25000"/>
              </a:spcAft>
            </a:pPr>
            <a:r>
              <a:rPr lang="en-US" altLang="en-US" sz="1800" dirty="0">
                <a:solidFill>
                  <a:schemeClr val="tx1"/>
                </a:solidFill>
              </a:rPr>
              <a:t>Once they notice </a:t>
            </a:r>
            <a:r>
              <a:rPr lang="en-US" altLang="en-US" dirty="0">
                <a:solidFill>
                  <a:schemeClr val="tx1"/>
                </a:solidFill>
              </a:rPr>
              <a:t>the pattern, it h</a:t>
            </a:r>
            <a:r>
              <a:rPr lang="en-US" altLang="en-US" sz="1800" dirty="0">
                <a:solidFill>
                  <a:schemeClr val="tx1"/>
                </a:solidFill>
              </a:rPr>
              <a:t>elps next reader understand that th</a:t>
            </a:r>
            <a:r>
              <a:rPr lang="en-US" altLang="en-US" dirty="0">
                <a:solidFill>
                  <a:schemeClr val="tx1"/>
                </a:solidFill>
              </a:rPr>
              <a:t>e variable should </a:t>
            </a:r>
            <a:r>
              <a:rPr lang="en-US" altLang="en-US" sz="1800" dirty="0">
                <a:solidFill>
                  <a:schemeClr val="tx1"/>
                </a:solidFill>
              </a:rPr>
              <a:t>only be true or false.  I causes a circumventable problem with the default CMS Pipelines “ENDCHAR” (‘?’).</a:t>
            </a:r>
            <a:br>
              <a:rPr lang="en-US" altLang="en-US" sz="1800" dirty="0"/>
            </a:br>
            <a:endParaRPr lang="en-US" altLang="en-US" sz="1800" dirty="0"/>
          </a:p>
          <a:p>
            <a:pPr>
              <a:spcBef>
                <a:spcPct val="0"/>
              </a:spcBef>
              <a:spcAft>
                <a:spcPct val="25000"/>
              </a:spcAft>
            </a:pPr>
            <a:r>
              <a:rPr lang="en-US" altLang="en-US" sz="2300" dirty="0"/>
              <a:t>IMHO … </a:t>
            </a:r>
            <a:r>
              <a:rPr lang="en-US" altLang="en-US" sz="2300" dirty="0">
                <a:solidFill>
                  <a:schemeClr val="tx1"/>
                </a:solidFill>
              </a:rPr>
              <a:t>avoid use of the ‘INTERPRET’ statement </a:t>
            </a:r>
            <a:r>
              <a:rPr lang="en-US" altLang="en-US" sz="2300" dirty="0"/>
              <a:t>if at all possible</a:t>
            </a:r>
          </a:p>
          <a:p>
            <a:pPr lvl="1">
              <a:spcBef>
                <a:spcPct val="0"/>
              </a:spcBef>
              <a:spcAft>
                <a:spcPct val="25000"/>
              </a:spcAft>
            </a:pPr>
            <a:r>
              <a:rPr lang="en-US" altLang="en-US" sz="1800" dirty="0">
                <a:solidFill>
                  <a:schemeClr val="tx1"/>
                </a:solidFill>
              </a:rPr>
              <a:t>(very powerful, very confusing – especially months later).</a:t>
            </a:r>
            <a:br>
              <a:rPr lang="en-US" altLang="en-US" sz="1800" dirty="0"/>
            </a:br>
            <a:endParaRPr lang="en-US" altLang="en-US" sz="1800" dirty="0"/>
          </a:p>
        </p:txBody>
      </p:sp>
      <p:sp>
        <p:nvSpPr>
          <p:cNvPr id="5" name="Slide Number Placeholder 3"/>
          <p:cNvSpPr>
            <a:spLocks noGrp="1"/>
          </p:cNvSpPr>
          <p:nvPr>
            <p:ph type="sldNum" sz="quarter" idx="12"/>
          </p:nvPr>
        </p:nvSpPr>
        <p:spPr/>
        <p:txBody>
          <a:bodyPr/>
          <a:lstStyle/>
          <a:p>
            <a:fld id="{A4F5ABA6-2BC6-4FC8-8662-82E31ED16518}" type="slidenum">
              <a:rPr lang="en-US" altLang="en-US"/>
              <a:pPr/>
              <a:t>17</a:t>
            </a:fld>
            <a:endParaRPr lang="en-US" altLang="en-US" sz="1400" b="0" dirty="0"/>
          </a:p>
        </p:txBody>
      </p:sp>
      <p:sp>
        <p:nvSpPr>
          <p:cNvPr id="212996" name="Text Box 4"/>
          <p:cNvSpPr txBox="1">
            <a:spLocks noChangeArrowheads="1"/>
          </p:cNvSpPr>
          <p:nvPr/>
        </p:nvSpPr>
        <p:spPr bwMode="auto">
          <a:xfrm>
            <a:off x="5775325" y="45370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endParaRPr lang="en-US" altLang="en-US" sz="2400" dirty="0">
              <a:latin typeface="Times New Roman" panose="02020603050405020304" pitchFamily="18" charset="0"/>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a:xfrm>
            <a:off x="215900" y="53975"/>
            <a:ext cx="7010400" cy="1066800"/>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r>
              <a:rPr lang="en-US" altLang="en-US" sz="2400" i="1" dirty="0"/>
              <a:t>Better practices:</a:t>
            </a:r>
            <a:br>
              <a:rPr lang="en-US" altLang="en-US" sz="2400" dirty="0"/>
            </a:br>
            <a:r>
              <a:rPr lang="en-US" altLang="en-US" sz="2400" dirty="0"/>
              <a:t>REXX formatting (FACTS)</a:t>
            </a:r>
          </a:p>
        </p:txBody>
      </p:sp>
      <p:sp>
        <p:nvSpPr>
          <p:cNvPr id="212995" name="Rectangle 3"/>
          <p:cNvSpPr>
            <a:spLocks noGrp="1" noChangeArrowheads="1"/>
          </p:cNvSpPr>
          <p:nvPr>
            <p:ph idx="1"/>
          </p:nvPr>
        </p:nvSpPr>
        <p:spPr>
          <a:xfrm>
            <a:off x="533400" y="1069218"/>
            <a:ext cx="8097933" cy="5305001"/>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lnSpcReduction="10000"/>
          </a:bodyPr>
          <a:lstStyle/>
          <a:p>
            <a:pPr>
              <a:spcBef>
                <a:spcPct val="0"/>
              </a:spcBef>
              <a:spcAft>
                <a:spcPct val="25000"/>
              </a:spcAft>
            </a:pPr>
            <a:r>
              <a:rPr lang="en-US" altLang="en-US" sz="2400" dirty="0"/>
              <a:t>Avoid use of the IBM “Logical Not” symbol “ </a:t>
            </a:r>
            <a:r>
              <a:rPr lang="en-US" altLang="en-US" sz="2400" b="1" dirty="0"/>
              <a:t>¬ </a:t>
            </a:r>
            <a:r>
              <a:rPr lang="en-US" altLang="en-US" sz="2400" dirty="0"/>
              <a:t>”, instead use “&lt;&gt;”, or “\” … as in “\?true”</a:t>
            </a:r>
          </a:p>
          <a:p>
            <a:pPr lvl="1">
              <a:spcBef>
                <a:spcPct val="0"/>
              </a:spcBef>
              <a:spcAft>
                <a:spcPct val="25000"/>
              </a:spcAft>
            </a:pPr>
            <a:r>
              <a:rPr lang="en-US" altLang="en-US" sz="2000" dirty="0">
                <a:solidFill>
                  <a:schemeClr val="tx1"/>
                </a:solidFill>
              </a:rPr>
              <a:t>Why? Other operating systems support REXX of some flavor (e.g. Regina REXX), but do not always understand IBM’s “Logical Not”</a:t>
            </a:r>
          </a:p>
          <a:p>
            <a:pPr lvl="1">
              <a:spcBef>
                <a:spcPct val="0"/>
              </a:spcBef>
              <a:spcAft>
                <a:spcPct val="25000"/>
              </a:spcAft>
            </a:pPr>
            <a:endParaRPr lang="en-US" altLang="en-US" dirty="0"/>
          </a:p>
          <a:p>
            <a:pPr>
              <a:spcBef>
                <a:spcPct val="0"/>
              </a:spcBef>
              <a:spcAft>
                <a:spcPct val="25000"/>
              </a:spcAft>
            </a:pPr>
            <a:r>
              <a:rPr lang="en-US" altLang="en-US" sz="2400" b="1" dirty="0"/>
              <a:t>Always type </a:t>
            </a:r>
            <a:r>
              <a:rPr lang="en-US" altLang="en-US" sz="2400" b="1" u="sng" dirty="0"/>
              <a:t>FULL COMMANDS</a:t>
            </a:r>
            <a:r>
              <a:rPr lang="en-US" altLang="en-US" sz="2400" dirty="0"/>
              <a:t>, </a:t>
            </a:r>
            <a:r>
              <a:rPr lang="en-US" altLang="en-US" sz="2400" i="1" dirty="0">
                <a:solidFill>
                  <a:schemeClr val="tx1"/>
                </a:solidFill>
              </a:rPr>
              <a:t>not Abbreviations or Aliases into EXECs (and XEDIT macro files, and filetype “REXX” CMS Pipelines) </a:t>
            </a:r>
            <a:r>
              <a:rPr lang="en-US" altLang="en-US" sz="2400" b="1" i="1" u="sng" dirty="0">
                <a:solidFill>
                  <a:schemeClr val="tx1"/>
                </a:solidFill>
              </a:rPr>
              <a:t>files</a:t>
            </a:r>
            <a:r>
              <a:rPr lang="en-US" altLang="en-US" sz="2400" i="1" dirty="0">
                <a:solidFill>
                  <a:schemeClr val="tx1"/>
                </a:solidFill>
              </a:rPr>
              <a:t>. </a:t>
            </a:r>
          </a:p>
          <a:p>
            <a:pPr marL="342900" indent="-342900">
              <a:spcBef>
                <a:spcPct val="0"/>
              </a:spcBef>
              <a:spcAft>
                <a:spcPct val="25000"/>
              </a:spcAft>
              <a:buFont typeface="Arial" panose="020B0604020202020204" pitchFamily="34" charset="0"/>
              <a:buChar char="•"/>
            </a:pPr>
            <a:r>
              <a:rPr lang="en-US" altLang="en-US" sz="2400" dirty="0">
                <a:solidFill>
                  <a:schemeClr val="tx1"/>
                </a:solidFill>
              </a:rPr>
              <a:t>A user may have their own abbreviations and aliases</a:t>
            </a:r>
          </a:p>
          <a:p>
            <a:pPr marL="342900" indent="-342900">
              <a:spcBef>
                <a:spcPct val="0"/>
              </a:spcBef>
              <a:spcAft>
                <a:spcPct val="25000"/>
              </a:spcAft>
              <a:buFont typeface="Arial" panose="020B0604020202020204" pitchFamily="34" charset="0"/>
              <a:buChar char="•"/>
            </a:pPr>
            <a:r>
              <a:rPr lang="en-US" altLang="en-US" sz="2400" dirty="0">
                <a:solidFill>
                  <a:schemeClr val="tx1"/>
                </a:solidFill>
              </a:rPr>
              <a:t>With the FULL COMMAND you can scan code to find out where a command is used.</a:t>
            </a:r>
          </a:p>
          <a:p>
            <a:pPr marL="342900" indent="-342900">
              <a:spcBef>
                <a:spcPct val="0"/>
              </a:spcBef>
              <a:spcAft>
                <a:spcPct val="25000"/>
              </a:spcAft>
              <a:buFont typeface="Arial" panose="020B0604020202020204" pitchFamily="34" charset="0"/>
              <a:buChar char="•"/>
            </a:pPr>
            <a:r>
              <a:rPr lang="en-US" altLang="en-US" sz="2400" dirty="0">
                <a:solidFill>
                  <a:schemeClr val="tx1"/>
                </a:solidFill>
              </a:rPr>
              <a:t>REXX interpretation runs faster without abbreviations.</a:t>
            </a:r>
          </a:p>
        </p:txBody>
      </p:sp>
      <p:sp>
        <p:nvSpPr>
          <p:cNvPr id="5" name="Slide Number Placeholder 3"/>
          <p:cNvSpPr>
            <a:spLocks noGrp="1"/>
          </p:cNvSpPr>
          <p:nvPr>
            <p:ph type="sldNum" sz="quarter" idx="12"/>
          </p:nvPr>
        </p:nvSpPr>
        <p:spPr/>
        <p:txBody>
          <a:bodyPr/>
          <a:lstStyle/>
          <a:p>
            <a:fld id="{A4F5ABA6-2BC6-4FC8-8662-82E31ED16518}" type="slidenum">
              <a:rPr lang="en-US" altLang="en-US"/>
              <a:pPr/>
              <a:t>18</a:t>
            </a:fld>
            <a:endParaRPr lang="en-US" altLang="en-US" sz="1400" b="0" dirty="0"/>
          </a:p>
        </p:txBody>
      </p:sp>
      <p:sp>
        <p:nvSpPr>
          <p:cNvPr id="212996" name="Text Box 4"/>
          <p:cNvSpPr txBox="1">
            <a:spLocks noChangeArrowheads="1"/>
          </p:cNvSpPr>
          <p:nvPr/>
        </p:nvSpPr>
        <p:spPr bwMode="auto">
          <a:xfrm>
            <a:off x="5775325" y="45370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endParaRPr lang="en-US" altLang="en-US" sz="2400" dirty="0">
              <a:latin typeface="Times New Roman" panose="02020603050405020304" pitchFamily="18" charset="0"/>
            </a:endParaRPr>
          </a:p>
        </p:txBody>
      </p:sp>
    </p:spTree>
    <p:extLst>
      <p:ext uri="{BB962C8B-B14F-4D97-AF65-F5344CB8AC3E}">
        <p14:creationId xmlns:p14="http://schemas.microsoft.com/office/powerpoint/2010/main" val="2343347050"/>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3" y="381000"/>
            <a:ext cx="7121525" cy="1039813"/>
          </a:xfrm>
        </p:spPr>
        <p:txBody>
          <a:bodyPr>
            <a:normAutofit fontScale="90000"/>
          </a:bodyPr>
          <a:lstStyle/>
          <a:p>
            <a:r>
              <a:rPr lang="en-US" dirty="0"/>
              <a:t>The importance of standards – </a:t>
            </a:r>
            <a:r>
              <a:rPr lang="en-US" b="1" i="1" dirty="0">
                <a:solidFill>
                  <a:schemeClr val="bg1"/>
                </a:solidFill>
                <a:highlight>
                  <a:srgbClr val="FFFF00"/>
                </a:highlight>
              </a:rPr>
              <a:t>BULLET-PROOFING</a:t>
            </a:r>
            <a:r>
              <a:rPr lang="en-US" i="1" dirty="0">
                <a:highlight>
                  <a:srgbClr val="FFFF00"/>
                </a:highlight>
              </a:rPr>
              <a:t> </a:t>
            </a:r>
            <a:r>
              <a:rPr lang="en-US" i="1" dirty="0">
                <a:solidFill>
                  <a:schemeClr val="bg1"/>
                </a:solidFill>
                <a:highlight>
                  <a:srgbClr val="FFFF00"/>
                </a:highlight>
              </a:rPr>
              <a:t>YOUR CODE</a:t>
            </a:r>
            <a:br>
              <a:rPr lang="en-US" dirty="0"/>
            </a:br>
            <a:endParaRPr lang="en-US" dirty="0"/>
          </a:p>
        </p:txBody>
      </p:sp>
      <p:sp>
        <p:nvSpPr>
          <p:cNvPr id="3" name="Text Placeholder 2"/>
          <p:cNvSpPr>
            <a:spLocks noGrp="1"/>
          </p:cNvSpPr>
          <p:nvPr>
            <p:ph type="body" sz="half" idx="1"/>
          </p:nvPr>
        </p:nvSpPr>
        <p:spPr>
          <a:xfrm>
            <a:off x="429399" y="1259958"/>
            <a:ext cx="8618907" cy="5534247"/>
          </a:xfrm>
        </p:spPr>
        <p:txBody>
          <a:bodyPr>
            <a:normAutofit fontScale="25000" lnSpcReduction="20000"/>
          </a:bodyPr>
          <a:lstStyle/>
          <a:p>
            <a:br>
              <a:rPr lang="en-US" sz="3400" b="1" i="1" u="sng" dirty="0">
                <a:solidFill>
                  <a:srgbClr val="FF0000"/>
                </a:solidFill>
              </a:rPr>
            </a:br>
            <a:r>
              <a:rPr lang="en-US" sz="7200" b="1" i="1" u="sng" dirty="0">
                <a:solidFill>
                  <a:srgbClr val="FF0000"/>
                </a:solidFill>
              </a:rPr>
              <a:t>BEST</a:t>
            </a:r>
            <a:r>
              <a:rPr lang="en-US" sz="7200" b="1" i="1" dirty="0">
                <a:solidFill>
                  <a:srgbClr val="FF0000"/>
                </a:solidFill>
              </a:rPr>
              <a:t> PRACTICE:</a:t>
            </a:r>
            <a:r>
              <a:rPr lang="en-US" sz="12800" dirty="0"/>
              <a:t> </a:t>
            </a:r>
            <a:r>
              <a:rPr lang="en-US" sz="12800" b="1" i="1" u="sng" dirty="0"/>
              <a:t>ALWAYS</a:t>
            </a:r>
            <a:r>
              <a:rPr lang="en-US" sz="12800" b="1" u="sng" dirty="0"/>
              <a:t> </a:t>
            </a:r>
            <a:r>
              <a:rPr lang="en-US" sz="7200" b="1" u="sng" dirty="0"/>
              <a:t>begin EXECs with: </a:t>
            </a:r>
            <a:br>
              <a:rPr lang="en-US" sz="7200" b="1" u="sng" dirty="0"/>
            </a:br>
            <a:r>
              <a:rPr lang="en-US" sz="7200" b="1" dirty="0"/>
              <a:t>					</a:t>
            </a:r>
            <a:r>
              <a:rPr lang="en-US" sz="7200" b="1" u="sng" dirty="0">
                <a:highlight>
                  <a:srgbClr val="FFFF00"/>
                </a:highlight>
              </a:rPr>
              <a:t>address ‘COMMAND</a:t>
            </a:r>
            <a:r>
              <a:rPr lang="en-US" sz="7200" b="1" dirty="0">
                <a:highlight>
                  <a:srgbClr val="FFFF00"/>
                </a:highlight>
              </a:rPr>
              <a:t>’ </a:t>
            </a:r>
            <a:br>
              <a:rPr lang="en-US" sz="5600" b="1" dirty="0"/>
            </a:br>
            <a:br>
              <a:rPr lang="en-US" sz="5600" b="1" dirty="0"/>
            </a:br>
            <a:r>
              <a:rPr lang="en-US" sz="5600" b="1" dirty="0"/>
              <a:t>			        (or: </a:t>
            </a:r>
            <a:r>
              <a:rPr lang="en-US" sz="4000" b="1" u="sng" dirty="0"/>
              <a:t>address COMMAND</a:t>
            </a:r>
            <a:r>
              <a:rPr lang="en-US" sz="5600" b="1" dirty="0"/>
              <a:t>)</a:t>
            </a:r>
            <a:br>
              <a:rPr lang="en-US" sz="5600" b="1" dirty="0"/>
            </a:br>
            <a:endParaRPr lang="en-US" sz="6400" b="1" dirty="0">
              <a:solidFill>
                <a:schemeClr val="tx1"/>
              </a:solidFill>
            </a:endParaRPr>
          </a:p>
          <a:p>
            <a:pPr marL="628650" lvl="1" indent="-171450">
              <a:buFont typeface="Wingdings" panose="05000000000000000000" pitchFamily="2" charset="2"/>
              <a:buChar char="Ø"/>
            </a:pPr>
            <a:r>
              <a:rPr lang="en-US" sz="5600" b="1" dirty="0">
                <a:solidFill>
                  <a:schemeClr val="tx1"/>
                </a:solidFill>
              </a:rPr>
              <a:t>COMMAND</a:t>
            </a:r>
            <a:r>
              <a:rPr lang="en-US" sz="5600" dirty="0">
                <a:solidFill>
                  <a:schemeClr val="tx1"/>
                </a:solidFill>
              </a:rPr>
              <a:t> is a REXX ‘reserved word’; thus, it does not </a:t>
            </a:r>
            <a:r>
              <a:rPr lang="en-US" sz="5600" b="1" i="1" dirty="0">
                <a:solidFill>
                  <a:schemeClr val="tx1"/>
                </a:solidFill>
              </a:rPr>
              <a:t>need </a:t>
            </a:r>
            <a:r>
              <a:rPr lang="en-US" sz="5600" dirty="0">
                <a:solidFill>
                  <a:schemeClr val="tx1"/>
                </a:solidFill>
              </a:rPr>
              <a:t>to be within quotes.  </a:t>
            </a:r>
            <a:br>
              <a:rPr lang="en-US" sz="5600" dirty="0">
                <a:solidFill>
                  <a:schemeClr val="tx1"/>
                </a:solidFill>
              </a:rPr>
            </a:br>
            <a:endParaRPr lang="en-US" sz="5600" dirty="0">
              <a:solidFill>
                <a:schemeClr val="tx1"/>
              </a:solidFill>
            </a:endParaRPr>
          </a:p>
          <a:p>
            <a:pPr marL="628650" lvl="1" indent="-171450">
              <a:buFont typeface="Wingdings" panose="05000000000000000000" pitchFamily="2" charset="2"/>
              <a:buChar char="Ø"/>
            </a:pPr>
            <a:r>
              <a:rPr lang="en-US" sz="5600" b="1" dirty="0">
                <a:solidFill>
                  <a:schemeClr val="tx1"/>
                </a:solidFill>
              </a:rPr>
              <a:t>address ‘COMMAND’ </a:t>
            </a:r>
            <a:r>
              <a:rPr lang="en-US" sz="5600" dirty="0">
                <a:solidFill>
                  <a:schemeClr val="tx1"/>
                </a:solidFill>
              </a:rPr>
              <a:t>establishes the COMMAND “environment”; it keeps your code from running (e.g.) any ‘ACCESS EXEC’, or ‘QUERY EXEC’ that someone has accessed.  To run them from the ‘COMMAND</a:t>
            </a:r>
            <a:r>
              <a:rPr lang="en-US" sz="4800" dirty="0">
                <a:solidFill>
                  <a:schemeClr val="tx1"/>
                </a:solidFill>
              </a:rPr>
              <a:t>’ </a:t>
            </a:r>
            <a:r>
              <a:rPr lang="en-US" sz="5600" dirty="0">
                <a:solidFill>
                  <a:schemeClr val="tx1"/>
                </a:solidFill>
              </a:rPr>
              <a:t>environment your code will requite your to execute </a:t>
            </a:r>
            <a:br>
              <a:rPr lang="en-US" sz="5600" dirty="0">
                <a:solidFill>
                  <a:schemeClr val="tx1"/>
                </a:solidFill>
              </a:rPr>
            </a:br>
            <a:r>
              <a:rPr lang="en-US" sz="5600" dirty="0">
                <a:solidFill>
                  <a:schemeClr val="tx1"/>
                </a:solidFill>
              </a:rPr>
              <a:t>‘EXEC ACCESS whatever’, or ‘EXEC QUERY whatever’. </a:t>
            </a:r>
            <a:br>
              <a:rPr lang="en-US" sz="3200" dirty="0">
                <a:solidFill>
                  <a:schemeClr val="tx1"/>
                </a:solidFill>
              </a:rPr>
            </a:br>
            <a:r>
              <a:rPr lang="en-US" sz="3200" dirty="0">
                <a:solidFill>
                  <a:schemeClr val="tx1"/>
                </a:solidFill>
              </a:rPr>
              <a:t> </a:t>
            </a:r>
          </a:p>
          <a:p>
            <a:pPr>
              <a:lnSpc>
                <a:spcPct val="120000"/>
              </a:lnSpc>
              <a:spcBef>
                <a:spcPts val="600"/>
              </a:spcBef>
            </a:pPr>
            <a:r>
              <a:rPr lang="en-US" sz="6400" dirty="0">
                <a:solidFill>
                  <a:schemeClr val="tx1"/>
                </a:solidFill>
              </a:rPr>
              <a:t>It’s </a:t>
            </a:r>
            <a:r>
              <a:rPr lang="en-US" sz="6400" i="1" dirty="0">
                <a:solidFill>
                  <a:schemeClr val="tx1"/>
                </a:solidFill>
              </a:rPr>
              <a:t>not too hard to get used to writing this way</a:t>
            </a:r>
            <a:r>
              <a:rPr lang="en-US" sz="6400" dirty="0">
                <a:solidFill>
                  <a:schemeClr val="tx1"/>
                </a:solidFill>
              </a:rPr>
              <a:t>, and it VASTLY reduces diagnostic time when users call for help</a:t>
            </a:r>
            <a:r>
              <a:rPr lang="en-US" sz="9600" dirty="0">
                <a:solidFill>
                  <a:schemeClr val="tx1"/>
                </a:solidFill>
              </a:rPr>
              <a:t>.</a:t>
            </a:r>
            <a:r>
              <a:rPr lang="en-US" sz="6400" dirty="0">
                <a:solidFill>
                  <a:schemeClr val="tx1"/>
                </a:solidFill>
              </a:rPr>
              <a:t>    </a:t>
            </a:r>
            <a:br>
              <a:rPr lang="en-US" sz="6400" dirty="0"/>
            </a:br>
            <a:br>
              <a:rPr lang="en-US" sz="6400" dirty="0"/>
            </a:br>
            <a:r>
              <a:rPr lang="en-US" sz="6400" dirty="0">
                <a:highlight>
                  <a:srgbClr val="FFFF00"/>
                </a:highlight>
              </a:rPr>
              <a:t>Ignore this, and it </a:t>
            </a:r>
            <a:r>
              <a:rPr lang="en-US" sz="6400" b="1" i="1" u="sng" dirty="0">
                <a:highlight>
                  <a:srgbClr val="FFFF00"/>
                </a:highlight>
              </a:rPr>
              <a:t>WILL</a:t>
            </a:r>
            <a:r>
              <a:rPr lang="en-US" sz="6400" dirty="0">
                <a:highlight>
                  <a:srgbClr val="FFFF00"/>
                </a:highlight>
              </a:rPr>
              <a:t> bite you when you least expect it</a:t>
            </a:r>
            <a:r>
              <a:rPr lang="en-US" sz="9600" dirty="0">
                <a:highlight>
                  <a:srgbClr val="FFFF00"/>
                </a:highlight>
              </a:rPr>
              <a:t>.</a:t>
            </a:r>
            <a:br>
              <a:rPr lang="en-US" sz="6400" dirty="0"/>
            </a:br>
            <a:endParaRPr lang="en-US" sz="6400" dirty="0"/>
          </a:p>
          <a:p>
            <a:pPr lvl="1" algn="ctr"/>
            <a:r>
              <a:rPr lang="en-US" sz="6400" b="1" i="1" dirty="0">
                <a:solidFill>
                  <a:srgbClr val="FF0000"/>
                </a:solidFill>
              </a:rPr>
              <a:t>E</a:t>
            </a:r>
            <a:r>
              <a:rPr lang="en-US" sz="5600" b="1" i="1" dirty="0">
                <a:solidFill>
                  <a:srgbClr val="FF0000"/>
                </a:solidFill>
              </a:rPr>
              <a:t>ven if you ignore everything else in this presentation, </a:t>
            </a:r>
            <a:br>
              <a:rPr lang="en-US" sz="5600" b="1" i="1" dirty="0">
                <a:solidFill>
                  <a:srgbClr val="FF0000"/>
                </a:solidFill>
              </a:rPr>
            </a:br>
            <a:br>
              <a:rPr lang="en-US" sz="5600" b="1" i="1" dirty="0">
                <a:solidFill>
                  <a:srgbClr val="FF0000"/>
                </a:solidFill>
              </a:rPr>
            </a:br>
            <a:r>
              <a:rPr lang="en-US" sz="5600" b="1" i="1" u="sng" dirty="0">
                <a:solidFill>
                  <a:srgbClr val="FF0000"/>
                </a:solidFill>
              </a:rPr>
              <a:t>PLEASE FOLLOW THIS RECOMMENDATION!!! </a:t>
            </a:r>
          </a:p>
          <a:p>
            <a:pPr marL="571500" indent="-571500">
              <a:buFont typeface="Arial" panose="020B0604020202020204" pitchFamily="34" charset="0"/>
              <a:buChar char="•"/>
            </a:pPr>
            <a:endParaRPr lang="en-US" dirty="0"/>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19</a:t>
            </a:fld>
            <a:endParaRPr lang="en-US" altLang="en-US" sz="1400" b="0" dirty="0"/>
          </a:p>
        </p:txBody>
      </p:sp>
    </p:spTree>
    <p:extLst>
      <p:ext uri="{BB962C8B-B14F-4D97-AF65-F5344CB8AC3E}">
        <p14:creationId xmlns:p14="http://schemas.microsoft.com/office/powerpoint/2010/main" val="155613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Grp="1" noChangeArrowheads="1"/>
          </p:cNvSpPr>
          <p:nvPr>
            <p:ph type="title"/>
          </p:nvPr>
        </p:nvSpPr>
        <p:spPr>
          <a:xfrm>
            <a:off x="554038" y="188913"/>
            <a:ext cx="7121525" cy="1039812"/>
          </a:xfrm>
        </p:spPr>
        <p:txBody>
          <a:bodyPr/>
          <a:lstStyle/>
          <a:p>
            <a:r>
              <a:rPr lang="en-US" altLang="en-US" sz="2800" dirty="0"/>
              <a:t>Mandatory “Brag Sheet” </a:t>
            </a:r>
            <a:br>
              <a:rPr lang="en-US" altLang="en-US" sz="2800" dirty="0"/>
            </a:br>
            <a:r>
              <a:rPr lang="en-US" altLang="en-US" sz="2000" dirty="0"/>
              <a:t>or: “Why should we listen to </a:t>
            </a:r>
            <a:r>
              <a:rPr lang="en-US" altLang="en-US" sz="2000" i="1" dirty="0"/>
              <a:t>him</a:t>
            </a:r>
            <a:r>
              <a:rPr lang="en-US" altLang="en-US" sz="2000" dirty="0"/>
              <a:t>?”</a:t>
            </a:r>
          </a:p>
        </p:txBody>
      </p:sp>
      <p:sp>
        <p:nvSpPr>
          <p:cNvPr id="430083" name="Rectangle 3"/>
          <p:cNvSpPr>
            <a:spLocks noGrp="1" noChangeArrowheads="1"/>
          </p:cNvSpPr>
          <p:nvPr>
            <p:ph idx="1"/>
          </p:nvPr>
        </p:nvSpPr>
        <p:spPr>
          <a:xfrm>
            <a:off x="546100" y="1311124"/>
            <a:ext cx="8115300" cy="4937279"/>
          </a:xfrm>
        </p:spPr>
        <p:txBody>
          <a:bodyPr>
            <a:normAutofit fontScale="85000" lnSpcReduction="20000"/>
          </a:bodyPr>
          <a:lstStyle/>
          <a:p>
            <a:pPr marL="342900" indent="-342900">
              <a:buFont typeface="Arial" panose="020B0604020202020204" pitchFamily="34" charset="0"/>
              <a:buChar char="•"/>
            </a:pPr>
            <a:r>
              <a:rPr lang="en-US" altLang="en-US" sz="1800" dirty="0">
                <a:solidFill>
                  <a:schemeClr val="tx1"/>
                </a:solidFill>
              </a:rPr>
              <a:t>Started as a “Teleprocessing Operator” at Kraft in Feb 1972</a:t>
            </a:r>
          </a:p>
          <a:p>
            <a:pPr lvl="1"/>
            <a:r>
              <a:rPr lang="en-US" altLang="en-US" sz="1400" dirty="0">
                <a:solidFill>
                  <a:schemeClr val="tx1"/>
                </a:solidFill>
              </a:rPr>
              <a:t>Thus, in “Data Processing” for over 44 years!</a:t>
            </a:r>
          </a:p>
          <a:p>
            <a:pPr marL="342900" indent="-342900">
              <a:buFont typeface="Arial" panose="020B0604020202020204" pitchFamily="34" charset="0"/>
              <a:buChar char="•"/>
            </a:pPr>
            <a:r>
              <a:rPr lang="en-US" altLang="en-US" sz="1800" dirty="0">
                <a:solidFill>
                  <a:schemeClr val="tx1"/>
                </a:solidFill>
              </a:rPr>
              <a:t>VM-exclusive (mostly) since 1978 (38+ years of VM!) </a:t>
            </a:r>
          </a:p>
          <a:p>
            <a:pPr lvl="1"/>
            <a:r>
              <a:rPr lang="en-US" altLang="en-US" sz="1400" dirty="0">
                <a:solidFill>
                  <a:schemeClr val="tx1"/>
                </a:solidFill>
              </a:rPr>
              <a:t>(Beginning with </a:t>
            </a:r>
            <a:r>
              <a:rPr lang="en-US" altLang="en-US" sz="1400" b="1" dirty="0">
                <a:solidFill>
                  <a:schemeClr val="tx1"/>
                </a:solidFill>
              </a:rPr>
              <a:t>VM 370 </a:t>
            </a:r>
            <a:r>
              <a:rPr lang="en-US" altLang="en-US" sz="1400" dirty="0">
                <a:solidFill>
                  <a:schemeClr val="tx1"/>
                </a:solidFill>
              </a:rPr>
              <a:t>Release 5 Program Level Change 6)</a:t>
            </a:r>
          </a:p>
          <a:p>
            <a:pPr marL="342900" indent="-342900">
              <a:buFont typeface="Arial" panose="020B0604020202020204" pitchFamily="34" charset="0"/>
              <a:buChar char="•"/>
            </a:pPr>
            <a:r>
              <a:rPr lang="en-US" altLang="en-US" sz="1800" dirty="0">
                <a:solidFill>
                  <a:schemeClr val="tx1"/>
                </a:solidFill>
              </a:rPr>
              <a:t>Ordered VM at Hewitt Associates in Dec 1984, installed VM HPO Jan 1985 with an MVS ‘preferred’ guest, installed PROFS and migrated  hundreds of active IDs from IBM services</a:t>
            </a:r>
          </a:p>
          <a:p>
            <a:pPr marL="342900" indent="-342900">
              <a:buFont typeface="Arial" panose="020B0604020202020204" pitchFamily="34" charset="0"/>
              <a:buChar char="•"/>
            </a:pPr>
            <a:r>
              <a:rPr lang="en-US" altLang="en-US" sz="1800" dirty="0">
                <a:solidFill>
                  <a:schemeClr val="tx1"/>
                </a:solidFill>
              </a:rPr>
              <a:t>Chaired CAVMEN for 6+ years (June 1984-Oct 1990; 6.5 years), still attend and contribute while retired</a:t>
            </a:r>
          </a:p>
          <a:p>
            <a:pPr marL="342900" indent="-342900">
              <a:buFont typeface="Arial" panose="020B0604020202020204" pitchFamily="34" charset="0"/>
              <a:buChar char="•"/>
            </a:pPr>
            <a:r>
              <a:rPr lang="en-US" altLang="en-US" sz="1800" dirty="0">
                <a:solidFill>
                  <a:schemeClr val="tx1"/>
                </a:solidFill>
              </a:rPr>
              <a:t>Member of SHARE Linux &amp; VM Technical Steering Committee June 1997-July 2011): Chairman 2006-2011(6 years)</a:t>
            </a:r>
          </a:p>
          <a:p>
            <a:pPr marL="342900" indent="-342900">
              <a:buFont typeface="Arial" panose="020B0604020202020204" pitchFamily="34" charset="0"/>
              <a:buChar char="•"/>
            </a:pPr>
            <a:r>
              <a:rPr lang="en-US" altLang="en-US" sz="1800" dirty="0">
                <a:solidFill>
                  <a:schemeClr val="tx1"/>
                </a:solidFill>
              </a:rPr>
              <a:t>Chairman VM Workshop, Inc 2013 &amp; 2014; continue contributions to the Volunteer Committee even now while retired </a:t>
            </a:r>
          </a:p>
          <a:p>
            <a:pPr marL="342900" indent="-342900">
              <a:buFont typeface="Arial" panose="020B0604020202020204" pitchFamily="34" charset="0"/>
              <a:buChar char="•"/>
            </a:pPr>
            <a:r>
              <a:rPr lang="en-US" altLang="en-US" sz="1800" dirty="0">
                <a:solidFill>
                  <a:schemeClr val="tx1"/>
                </a:solidFill>
              </a:rPr>
              <a:t>According to envelopes of various mailings: CIO; Partner-In-Charge; and Chief Cook</a:t>
            </a:r>
          </a:p>
          <a:p>
            <a:pPr marL="342900" indent="-342900">
              <a:buFont typeface="Arial" panose="020B0604020202020204" pitchFamily="34" charset="0"/>
              <a:buChar char="•"/>
            </a:pPr>
            <a:r>
              <a:rPr lang="en-US" altLang="en-US" sz="1800" dirty="0">
                <a:solidFill>
                  <a:schemeClr val="tx1"/>
                </a:solidFill>
              </a:rPr>
              <a:t>Currently CEO of my own happy retirement</a:t>
            </a:r>
          </a:p>
          <a:p>
            <a:pPr marL="342900" indent="-342900">
              <a:buFont typeface="Arial" panose="020B0604020202020204" pitchFamily="34" charset="0"/>
              <a:buChar char="•"/>
            </a:pPr>
            <a:endParaRPr lang="en-US" altLang="en-US" sz="1800" dirty="0">
              <a:solidFill>
                <a:schemeClr val="tx1"/>
              </a:solidFill>
            </a:endParaRPr>
          </a:p>
          <a:p>
            <a:pPr algn="ctr"/>
            <a:r>
              <a:rPr lang="en-US" altLang="en-US" sz="2400" dirty="0">
                <a:solidFill>
                  <a:srgbClr val="FFFF00"/>
                </a:solidFill>
              </a:rPr>
              <a:t>All you have to do is: </a:t>
            </a:r>
            <a:r>
              <a:rPr lang="en-US" altLang="en-US" sz="2400" i="1" u="sng" dirty="0">
                <a:solidFill>
                  <a:srgbClr val="FFFF00"/>
                </a:solidFill>
              </a:rPr>
              <a:t>out-last bad management.</a:t>
            </a:r>
          </a:p>
        </p:txBody>
      </p:sp>
      <p:sp>
        <p:nvSpPr>
          <p:cNvPr id="4" name="Slide Number Placeholder 3"/>
          <p:cNvSpPr>
            <a:spLocks noGrp="1"/>
          </p:cNvSpPr>
          <p:nvPr>
            <p:ph type="sldNum" sz="quarter" idx="12"/>
          </p:nvPr>
        </p:nvSpPr>
        <p:spPr/>
        <p:txBody>
          <a:bodyPr/>
          <a:lstStyle/>
          <a:p>
            <a:fld id="{1238FD67-A408-42CE-8BC9-F080A59D2831}" type="slidenum">
              <a:rPr lang="en-US" altLang="en-US"/>
              <a:pPr/>
              <a:t>2</a:t>
            </a:fld>
            <a:endParaRPr lang="en-US" altLang="en-US" sz="900" b="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3" y="-53162"/>
            <a:ext cx="7121525" cy="1473976"/>
          </a:xfrm>
        </p:spPr>
        <p:txBody>
          <a:bodyPr>
            <a:normAutofit fontScale="90000"/>
          </a:bodyPr>
          <a:lstStyle/>
          <a:p>
            <a:br>
              <a:rPr lang="en-US" dirty="0"/>
            </a:br>
            <a:br>
              <a:rPr lang="en-US" dirty="0"/>
            </a:br>
            <a:r>
              <a:rPr lang="en-US" dirty="0"/>
              <a:t>FREE REXX-related TOOLS - </a:t>
            </a:r>
            <a:br>
              <a:rPr lang="en-US" dirty="0"/>
            </a:br>
            <a:r>
              <a:rPr lang="en-US" dirty="0"/>
              <a:t>sources</a:t>
            </a:r>
            <a:br>
              <a:rPr lang="en-US" dirty="0"/>
            </a:br>
            <a:br>
              <a:rPr lang="en-US" dirty="0"/>
            </a:br>
            <a:endParaRPr lang="en-US" dirty="0"/>
          </a:p>
        </p:txBody>
      </p:sp>
      <p:sp>
        <p:nvSpPr>
          <p:cNvPr id="3" name="Text Placeholder 2"/>
          <p:cNvSpPr>
            <a:spLocks noGrp="1"/>
          </p:cNvSpPr>
          <p:nvPr>
            <p:ph type="body" sz="half" idx="1"/>
          </p:nvPr>
        </p:nvSpPr>
        <p:spPr>
          <a:xfrm>
            <a:off x="238899" y="461176"/>
            <a:ext cx="8618907" cy="6274587"/>
          </a:xfrm>
        </p:spPr>
        <p:txBody>
          <a:bodyPr>
            <a:normAutofit fontScale="40000" lnSpcReduction="20000"/>
          </a:bodyPr>
          <a:lstStyle/>
          <a:p>
            <a:pPr lvl="1"/>
            <a:endParaRPr lang="en-US" sz="4500" dirty="0"/>
          </a:p>
          <a:p>
            <a:pPr marL="1028700" lvl="1" indent="-571500">
              <a:buFont typeface="Arial" panose="020B0604020202020204" pitchFamily="34" charset="0"/>
              <a:buChar char="•"/>
            </a:pPr>
            <a:r>
              <a:rPr lang="en-US" sz="4500" b="1" dirty="0">
                <a:solidFill>
                  <a:schemeClr val="tx1"/>
                </a:solidFill>
              </a:rPr>
              <a:t>IBM VM Download page </a:t>
            </a:r>
            <a:r>
              <a:rPr lang="en-US" sz="4500" dirty="0">
                <a:solidFill>
                  <a:schemeClr val="tx1"/>
                </a:solidFill>
              </a:rPr>
              <a:t>- </a:t>
            </a:r>
            <a:r>
              <a:rPr lang="en-US" sz="4500" dirty="0">
                <a:highlight>
                  <a:srgbClr val="00FFFF"/>
                </a:highlight>
                <a:hlinkClick r:id="rId3"/>
              </a:rPr>
              <a:t>http://www.vm.ibm.com/download/</a:t>
            </a:r>
            <a:br>
              <a:rPr lang="en-US" sz="4500" dirty="0"/>
            </a:br>
            <a:endParaRPr lang="en-US" sz="4500" b="1" dirty="0"/>
          </a:p>
          <a:p>
            <a:pPr marL="1028700" lvl="1" indent="-571500">
              <a:buFont typeface="Arial" panose="020B0604020202020204" pitchFamily="34" charset="0"/>
              <a:buChar char="•"/>
            </a:pPr>
            <a:r>
              <a:rPr lang="en-US" sz="4500" b="1" dirty="0">
                <a:solidFill>
                  <a:schemeClr val="tx1"/>
                </a:solidFill>
              </a:rPr>
              <a:t>VM Workshop tools pages </a:t>
            </a:r>
            <a:r>
              <a:rPr lang="en-US" sz="4500" dirty="0">
                <a:solidFill>
                  <a:schemeClr val="tx1"/>
                </a:solidFill>
              </a:rPr>
              <a:t>-</a:t>
            </a:r>
            <a:r>
              <a:rPr lang="en-US" sz="4500" dirty="0"/>
              <a:t> </a:t>
            </a:r>
            <a:r>
              <a:rPr lang="en-US" sz="4500" dirty="0">
                <a:highlight>
                  <a:srgbClr val="00FFFF"/>
                </a:highlight>
                <a:hlinkClick r:id="rId4"/>
              </a:rPr>
              <a:t>http://www.vmworkshop.org/tools.shtml</a:t>
            </a:r>
            <a:br>
              <a:rPr lang="en-US" sz="4500" dirty="0"/>
            </a:br>
            <a:r>
              <a:rPr lang="en-US" sz="4000" dirty="0">
                <a:solidFill>
                  <a:schemeClr val="tx1"/>
                </a:solidFill>
              </a:rPr>
              <a:t>(drill down for my donations under: Developer Pages &gt; Mike Walter)</a:t>
            </a:r>
          </a:p>
          <a:p>
            <a:pPr marL="1485900" lvl="2" indent="-571500">
              <a:buFont typeface="Arial" panose="020B0604020202020204" pitchFamily="34" charset="0"/>
              <a:buChar char="•"/>
            </a:pPr>
            <a:r>
              <a:rPr lang="en-US" sz="2800" dirty="0">
                <a:solidFill>
                  <a:schemeClr val="tx1"/>
                </a:solidFill>
              </a:rPr>
              <a:t>Explore all the links under the VM Workshop Tools page, it’s worth the time.  Take advantage of someone else’s  “round wheel” instead of creating your own, and learn their REXX coding techniques, too!</a:t>
            </a:r>
          </a:p>
          <a:p>
            <a:pPr marL="1485900" lvl="2" indent="-571500">
              <a:buFont typeface="Arial" panose="020B0604020202020204" pitchFamily="34" charset="0"/>
              <a:buChar char="•"/>
            </a:pPr>
            <a:r>
              <a:rPr lang="en-US" sz="3500" b="1" dirty="0">
                <a:solidFill>
                  <a:schemeClr val="tx1"/>
                </a:solidFill>
              </a:rPr>
              <a:t>See also Dave Jones’ “IPGATE” </a:t>
            </a:r>
            <a:r>
              <a:rPr lang="en-US" sz="3000" b="1" dirty="0">
                <a:solidFill>
                  <a:schemeClr val="tx1"/>
                </a:solidFill>
              </a:rPr>
              <a:t>- </a:t>
            </a:r>
            <a:r>
              <a:rPr lang="en-US" sz="4000" dirty="0">
                <a:highlight>
                  <a:srgbClr val="00FFFF"/>
                </a:highlight>
              </a:rPr>
              <a:t>http://www.vmworkshop.org/DJIPGATE.shtml</a:t>
            </a:r>
            <a:br>
              <a:rPr lang="en-US" sz="2800" dirty="0"/>
            </a:br>
            <a:endParaRPr lang="en-US" sz="2800" b="1" dirty="0"/>
          </a:p>
          <a:p>
            <a:pPr marL="1028700" lvl="1" indent="-571500">
              <a:buFont typeface="Arial" panose="020B0604020202020204" pitchFamily="34" charset="0"/>
              <a:buChar char="•"/>
            </a:pPr>
            <a:r>
              <a:rPr lang="en-US" sz="4500" b="1" dirty="0">
                <a:solidFill>
                  <a:schemeClr val="tx1"/>
                </a:solidFill>
              </a:rPr>
              <a:t>Sine Nomine Associates (SNA), some chargeable </a:t>
            </a:r>
            <a:r>
              <a:rPr lang="en-US" sz="4500" dirty="0">
                <a:solidFill>
                  <a:schemeClr val="tx1"/>
                </a:solidFill>
              </a:rPr>
              <a:t>- </a:t>
            </a:r>
            <a:r>
              <a:rPr lang="en-US" sz="4500" dirty="0">
                <a:highlight>
                  <a:srgbClr val="00FFFF"/>
                </a:highlight>
              </a:rPr>
              <a:t>http://www.sinenomine.net/vm/products</a:t>
            </a:r>
            <a:br>
              <a:rPr lang="en-US" sz="4500" dirty="0"/>
            </a:br>
            <a:endParaRPr lang="en-US" sz="4500" dirty="0"/>
          </a:p>
          <a:p>
            <a:pPr marL="1028700" lvl="1" indent="-571500">
              <a:buFont typeface="Arial" panose="020B0604020202020204" pitchFamily="34" charset="0"/>
              <a:buChar char="•"/>
            </a:pPr>
            <a:r>
              <a:rPr lang="en-US" sz="4500" dirty="0">
                <a:solidFill>
                  <a:schemeClr val="tx1"/>
                </a:solidFill>
              </a:rPr>
              <a:t>CMS-Pipelines Runtime Library </a:t>
            </a:r>
            <a:r>
              <a:rPr lang="en-US" sz="4500" dirty="0"/>
              <a:t>- </a:t>
            </a:r>
            <a:r>
              <a:rPr lang="en-US" sz="4500" dirty="0">
                <a:highlight>
                  <a:srgbClr val="00FFFF"/>
                </a:highlight>
                <a:hlinkClick r:id="rId5"/>
              </a:rPr>
              <a:t>http://vm.marist.edu/~pipeline/</a:t>
            </a:r>
            <a:endParaRPr lang="en-US" sz="4500" dirty="0">
              <a:highlight>
                <a:srgbClr val="00FFFF"/>
              </a:highlight>
            </a:endParaRPr>
          </a:p>
          <a:p>
            <a:pPr marL="1485900" lvl="2" indent="-571500">
              <a:buFont typeface="Arial" panose="020B0604020202020204" pitchFamily="34" charset="0"/>
              <a:buChar char="•"/>
            </a:pPr>
            <a:r>
              <a:rPr lang="en-US" sz="3000" dirty="0">
                <a:solidFill>
                  <a:schemeClr val="tx1"/>
                </a:solidFill>
              </a:rPr>
              <a:t>John Hartmann (AKA: the “the Piper”, CMS-Pipelines’ author) provided ongoing CMS-Pipelines </a:t>
            </a:r>
            <a:r>
              <a:rPr lang="en-US" sz="3000" b="1" i="1" dirty="0">
                <a:solidFill>
                  <a:schemeClr val="tx1"/>
                </a:solidFill>
              </a:rPr>
              <a:t>Runtime Library (RTL) </a:t>
            </a:r>
            <a:r>
              <a:rPr lang="en-US" sz="3000" b="1" dirty="0">
                <a:solidFill>
                  <a:schemeClr val="tx1"/>
                </a:solidFill>
              </a:rPr>
              <a:t>fixes and major functional enhancements </a:t>
            </a:r>
            <a:r>
              <a:rPr lang="en-US" sz="3000" dirty="0">
                <a:solidFill>
                  <a:schemeClr val="tx1"/>
                </a:solidFill>
              </a:rPr>
              <a:t>to the RTL - far beyond what was provided prior to z/VM 6.4.  Much to the distress of z/VM customers the VM  Development Lab’s “Endicott Pipes” (often referred to as “</a:t>
            </a:r>
            <a:r>
              <a:rPr lang="en-US" sz="3000" i="1" dirty="0">
                <a:solidFill>
                  <a:schemeClr val="tx1"/>
                </a:solidFill>
              </a:rPr>
              <a:t>iron pipes”) </a:t>
            </a:r>
            <a:r>
              <a:rPr lang="en-US" sz="3000" dirty="0">
                <a:solidFill>
                  <a:schemeClr val="tx1"/>
                </a:solidFill>
              </a:rPr>
              <a:t>distributed with z/VM through 6.3 was pretty much functionally stabilized,.  In preparation for z/VM 6.4,  IBM assigned master plumber Rob van der Heij to update the </a:t>
            </a:r>
            <a:r>
              <a:rPr lang="en-US" sz="4000" b="1" dirty="0">
                <a:solidFill>
                  <a:schemeClr val="tx1"/>
                </a:solidFill>
              </a:rPr>
              <a:t>CMS Pipelines distributed with z/VM 6.4 with as much of the RTL </a:t>
            </a:r>
            <a:r>
              <a:rPr lang="en-US" sz="3000" dirty="0">
                <a:solidFill>
                  <a:schemeClr val="tx1"/>
                </a:solidFill>
              </a:rPr>
              <a:t>as possible.  &lt;insert loud relieved sigh</a:t>
            </a:r>
            <a:r>
              <a:rPr lang="en-US" sz="2800" dirty="0">
                <a:solidFill>
                  <a:schemeClr val="tx1"/>
                </a:solidFill>
              </a:rPr>
              <a:t> </a:t>
            </a:r>
            <a:r>
              <a:rPr lang="en-US" dirty="0"/>
              <a:t>here&gt;</a:t>
            </a:r>
          </a:p>
          <a:p>
            <a:pPr marL="571500" indent="-571500">
              <a:buFont typeface="Arial" panose="020B0604020202020204" pitchFamily="34" charset="0"/>
              <a:buChar char="•"/>
            </a:pPr>
            <a:endParaRPr lang="en-US" dirty="0"/>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20</a:t>
            </a:fld>
            <a:endParaRPr lang="en-US" altLang="en-US" sz="1400" b="0" dirty="0"/>
          </a:p>
        </p:txBody>
      </p:sp>
    </p:spTree>
    <p:extLst>
      <p:ext uri="{BB962C8B-B14F-4D97-AF65-F5344CB8AC3E}">
        <p14:creationId xmlns:p14="http://schemas.microsoft.com/office/powerpoint/2010/main" val="9047456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Rectangle 2"/>
          <p:cNvSpPr>
            <a:spLocks noGrp="1" noChangeArrowheads="1"/>
          </p:cNvSpPr>
          <p:nvPr>
            <p:ph type="title"/>
          </p:nvPr>
        </p:nvSpPr>
        <p:spPr>
          <a:xfrm>
            <a:off x="225425" y="215900"/>
            <a:ext cx="7121525" cy="1039813"/>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a:bodyPr>
          <a:lstStyle/>
          <a:p>
            <a:r>
              <a:rPr lang="en-US" sz="2900" dirty="0"/>
              <a:t>FREE REXX-related TOOLS - </a:t>
            </a:r>
            <a:br>
              <a:rPr lang="en-US" sz="2900" dirty="0"/>
            </a:br>
            <a:r>
              <a:rPr lang="en-US" sz="2900" dirty="0"/>
              <a:t>QDI EXEC</a:t>
            </a:r>
            <a:endParaRPr lang="en-US" altLang="en-US" sz="2900" dirty="0"/>
          </a:p>
        </p:txBody>
      </p:sp>
      <p:sp>
        <p:nvSpPr>
          <p:cNvPr id="496643" name="Rectangle 3"/>
          <p:cNvSpPr>
            <a:spLocks noGrp="1" noChangeArrowheads="1"/>
          </p:cNvSpPr>
          <p:nvPr>
            <p:ph type="body" sz="half" idx="1"/>
          </p:nvPr>
        </p:nvSpPr>
        <p:spPr>
          <a:xfrm>
            <a:off x="588963" y="1364343"/>
            <a:ext cx="7834312" cy="1243390"/>
          </a:xfrm>
          <a:noFill/>
          <a:ln/>
        </p:spPr>
        <p:txBody>
          <a:bodyPr lIns="90488" tIns="44450" rIns="90488" bIns="44450">
            <a:normAutofit fontScale="92500"/>
          </a:bodyPr>
          <a:lstStyle/>
          <a:p>
            <a:pPr>
              <a:spcAft>
                <a:spcPct val="25000"/>
              </a:spcAft>
            </a:pPr>
            <a:r>
              <a:rPr lang="en-US" altLang="en-US" b="1" dirty="0">
                <a:solidFill>
                  <a:schemeClr val="bg1"/>
                </a:solidFill>
              </a:rPr>
              <a:t>QDI, </a:t>
            </a:r>
            <a:r>
              <a:rPr lang="en-US" altLang="en-US" sz="1700" dirty="0">
                <a:solidFill>
                  <a:schemeClr val="bg1"/>
                </a:solidFill>
              </a:rPr>
              <a:t>John Hartmann's XEDIT Macro for </a:t>
            </a:r>
            <a:r>
              <a:rPr lang="en-US" altLang="en-US" sz="1700" i="1" dirty="0">
                <a:solidFill>
                  <a:schemeClr val="tx1"/>
                </a:solidFill>
              </a:rPr>
              <a:t>Coloring Program Syntax Elements</a:t>
            </a:r>
          </a:p>
          <a:p>
            <a:pPr lvl="1">
              <a:spcAft>
                <a:spcPct val="25000"/>
              </a:spcAft>
            </a:pPr>
            <a:r>
              <a:rPr lang="en-US" altLang="en-US" sz="1800" u="sng" dirty="0">
                <a:solidFill>
                  <a:schemeClr val="bg1"/>
                </a:solidFill>
                <a:highlight>
                  <a:srgbClr val="00FFFF"/>
                </a:highlight>
                <a:hlinkClick r:id="rId3"/>
              </a:rPr>
              <a:t>http://vm.marist.edu/~pipeline/#QDI</a:t>
            </a:r>
            <a:endParaRPr lang="en-US" altLang="en-US" sz="1800" u="sng" dirty="0">
              <a:solidFill>
                <a:schemeClr val="bg1"/>
              </a:solidFill>
              <a:highlight>
                <a:srgbClr val="00FFFF"/>
              </a:highlight>
            </a:endParaRPr>
          </a:p>
          <a:p>
            <a:pPr lvl="1">
              <a:spcAft>
                <a:spcPct val="25000"/>
              </a:spcAft>
            </a:pPr>
            <a:endParaRPr lang="en-US" altLang="en-US" sz="1800" u="sng" dirty="0">
              <a:solidFill>
                <a:srgbClr val="0000FF"/>
              </a:solidFill>
            </a:endParaRPr>
          </a:p>
        </p:txBody>
      </p:sp>
      <p:pic>
        <p:nvPicPr>
          <p:cNvPr id="496651" name="Picture 11"/>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1146175" y="2497138"/>
            <a:ext cx="6045200" cy="3898900"/>
          </a:xfrm>
        </p:spPr>
      </p:pic>
      <p:sp>
        <p:nvSpPr>
          <p:cNvPr id="7" name="Slide Number Placeholder 4"/>
          <p:cNvSpPr>
            <a:spLocks noGrp="1"/>
          </p:cNvSpPr>
          <p:nvPr>
            <p:ph type="sldNum" sz="quarter" idx="10"/>
          </p:nvPr>
        </p:nvSpPr>
        <p:spPr/>
        <p:txBody>
          <a:bodyPr/>
          <a:lstStyle/>
          <a:p>
            <a:fld id="{0D6CCDD7-D1E6-4AB7-B245-A0CCD12259E3}" type="slidenum">
              <a:rPr lang="en-US" altLang="en-US"/>
              <a:pPr/>
              <a:t>21</a:t>
            </a:fld>
            <a:endParaRPr lang="en-US" altLang="en-US" sz="1400" b="0" dirty="0"/>
          </a:p>
        </p:txBody>
      </p:sp>
      <p:sp>
        <p:nvSpPr>
          <p:cNvPr id="496644" name="Text Box 4"/>
          <p:cNvSpPr txBox="1">
            <a:spLocks noChangeArrowheads="1"/>
          </p:cNvSpPr>
          <p:nvPr/>
        </p:nvSpPr>
        <p:spPr bwMode="auto">
          <a:xfrm>
            <a:off x="5775325" y="45370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eaLnBrk="0" hangingPunct="0"/>
            <a:endParaRPr lang="en-US" altLang="en-US" sz="2400" dirty="0">
              <a:latin typeface="Times New Roman" panose="02020603050405020304" pitchFamily="18" charset="0"/>
            </a:endParaRPr>
          </a:p>
        </p:txBody>
      </p:sp>
      <p:sp>
        <p:nvSpPr>
          <p:cNvPr id="496648" name="Text Box 8"/>
          <p:cNvSpPr txBox="1">
            <a:spLocks noChangeArrowheads="1"/>
          </p:cNvSpPr>
          <p:nvPr/>
        </p:nvSpPr>
        <p:spPr bwMode="auto">
          <a:xfrm>
            <a:off x="1146175" y="3179763"/>
            <a:ext cx="64690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endParaRPr lang="en-US" altLang="en-US" dirty="0">
              <a:latin typeface="Arial Narrow" panose="020B0606020202030204" pitchFamily="34" charset="0"/>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672" y="396903"/>
            <a:ext cx="7121525" cy="1039813"/>
          </a:xfrm>
        </p:spPr>
        <p:txBody>
          <a:bodyPr>
            <a:normAutofit fontScale="90000"/>
          </a:bodyPr>
          <a:lstStyle/>
          <a:p>
            <a:r>
              <a:rPr lang="en-US" dirty="0"/>
              <a:t>FREE REXX-related TOOLS - </a:t>
            </a:r>
            <a:br>
              <a:rPr lang="en-US" dirty="0"/>
            </a:br>
            <a:r>
              <a:rPr lang="en-US" dirty="0"/>
              <a:t>CKRX EXEC</a:t>
            </a:r>
            <a:br>
              <a:rPr lang="en-US" dirty="0"/>
            </a:br>
            <a:endParaRPr lang="en-US" dirty="0"/>
          </a:p>
        </p:txBody>
      </p:sp>
      <p:sp>
        <p:nvSpPr>
          <p:cNvPr id="3" name="Text Placeholder 2"/>
          <p:cNvSpPr>
            <a:spLocks noGrp="1"/>
          </p:cNvSpPr>
          <p:nvPr>
            <p:ph type="body" sz="half" idx="1"/>
          </p:nvPr>
        </p:nvSpPr>
        <p:spPr>
          <a:xfrm>
            <a:off x="244216" y="524785"/>
            <a:ext cx="8618907" cy="5871253"/>
          </a:xfrm>
        </p:spPr>
        <p:txBody>
          <a:bodyPr>
            <a:normAutofit/>
          </a:bodyPr>
          <a:lstStyle/>
          <a:p>
            <a:pPr lvl="1"/>
            <a:endParaRPr lang="en-US" dirty="0"/>
          </a:p>
          <a:p>
            <a:pPr lvl="1"/>
            <a:r>
              <a:rPr lang="en-US" dirty="0"/>
              <a:t>Why wait until an EXEC is placed into production to find simply REXX syntax errors?</a:t>
            </a:r>
          </a:p>
          <a:p>
            <a:pPr marL="742950" lvl="1" indent="-285750">
              <a:buFont typeface="Arial" panose="020B0604020202020204" pitchFamily="34" charset="0"/>
              <a:buChar char="•"/>
            </a:pPr>
            <a:r>
              <a:rPr lang="en-US" sz="2400" b="1" dirty="0"/>
              <a:t>Good: </a:t>
            </a:r>
            <a:r>
              <a:rPr lang="en-US" b="1" dirty="0">
                <a:solidFill>
                  <a:schemeClr val="tx1"/>
                </a:solidFill>
              </a:rPr>
              <a:t>Trace S </a:t>
            </a:r>
            <a:r>
              <a:rPr lang="en-US" sz="1600" dirty="0"/>
              <a:t>(Syntax)</a:t>
            </a:r>
          </a:p>
          <a:p>
            <a:pPr marL="1200150" lvl="2" indent="-285750">
              <a:buFont typeface="Arial" panose="020B0604020202020204" pitchFamily="34" charset="0"/>
              <a:buChar char="•"/>
            </a:pPr>
            <a:r>
              <a:rPr lang="en-US" dirty="0">
                <a:solidFill>
                  <a:schemeClr val="tx1"/>
                </a:solidFill>
              </a:rPr>
              <a:t>Internal, built-into REXX.  Performs a </a:t>
            </a:r>
            <a:r>
              <a:rPr lang="en-US" b="1" dirty="0">
                <a:solidFill>
                  <a:schemeClr val="tx1"/>
                </a:solidFill>
              </a:rPr>
              <a:t>full syntax check </a:t>
            </a:r>
            <a:r>
              <a:rPr lang="en-US" dirty="0">
                <a:solidFill>
                  <a:schemeClr val="tx1"/>
                </a:solidFill>
              </a:rPr>
              <a:t>without executing.</a:t>
            </a:r>
          </a:p>
          <a:p>
            <a:pPr marL="1200150" lvl="2" indent="-285750">
              <a:buFont typeface="Arial" panose="020B0604020202020204" pitchFamily="34" charset="0"/>
              <a:buChar char="•"/>
            </a:pPr>
            <a:r>
              <a:rPr lang="en-US" dirty="0">
                <a:solidFill>
                  <a:schemeClr val="tx1"/>
                </a:solidFill>
              </a:rPr>
              <a:t>I can’t begin the number of times I added a “trace s’, fixed all the reported errors, and then copied that perfect EXEC to a production disk, without removing the ‘trace s’!  &lt;sigh&gt;</a:t>
            </a:r>
          </a:p>
          <a:p>
            <a:pPr lvl="2"/>
            <a:endParaRPr lang="en-US" sz="2000" dirty="0">
              <a:solidFill>
                <a:schemeClr val="tx1"/>
              </a:solidFill>
            </a:endParaRPr>
          </a:p>
          <a:p>
            <a:pPr marL="742950" lvl="1" indent="-285750">
              <a:buFont typeface="Arial" panose="020B0604020202020204" pitchFamily="34" charset="0"/>
              <a:buChar char="•"/>
            </a:pPr>
            <a:r>
              <a:rPr lang="en-US" sz="2800" b="1" i="1" u="sng" dirty="0"/>
              <a:t>Better</a:t>
            </a:r>
            <a:r>
              <a:rPr lang="en-US" sz="2800" b="1" i="1" dirty="0"/>
              <a:t>: </a:t>
            </a:r>
            <a:r>
              <a:rPr lang="en-US" b="1" dirty="0">
                <a:solidFill>
                  <a:schemeClr val="tx1"/>
                </a:solidFill>
              </a:rPr>
              <a:t>CKRX EXEC</a:t>
            </a:r>
          </a:p>
          <a:p>
            <a:pPr marL="1200150" lvl="2" indent="-285750">
              <a:buFont typeface="Arial" panose="020B0604020202020204" pitchFamily="34" charset="0"/>
              <a:buChar char="•"/>
            </a:pPr>
            <a:r>
              <a:rPr lang="en-US" sz="1800" b="1" i="1" dirty="0">
                <a:solidFill>
                  <a:schemeClr val="tx1"/>
                </a:solidFill>
              </a:rPr>
              <a:t>CKRX</a:t>
            </a:r>
            <a:r>
              <a:rPr lang="en-US" sz="1800" dirty="0">
                <a:solidFill>
                  <a:schemeClr val="tx1"/>
                </a:solidFill>
              </a:rPr>
              <a:t> is part of REXXG (Rexx Goodies):</a:t>
            </a:r>
            <a:br>
              <a:rPr lang="en-US" dirty="0"/>
            </a:br>
            <a:r>
              <a:rPr lang="en-US" b="1" dirty="0">
                <a:solidFill>
                  <a:srgbClr val="0000FF"/>
                </a:solidFill>
                <a:highlight>
                  <a:srgbClr val="00FFFF"/>
                </a:highlight>
                <a:hlinkClick r:id="rId3"/>
              </a:rPr>
              <a:t>http://www.vm.ibm.com/download/packages/descript.cgi?REXXG</a:t>
            </a:r>
            <a:endParaRPr lang="en-US" b="1" dirty="0">
              <a:solidFill>
                <a:srgbClr val="0000FF"/>
              </a:solidFill>
              <a:highlight>
                <a:srgbClr val="00FFFF"/>
              </a:highlight>
            </a:endParaRP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22</a:t>
            </a:fld>
            <a:endParaRPr lang="en-US" altLang="en-US" sz="1400" b="0" dirty="0"/>
          </a:p>
        </p:txBody>
      </p:sp>
    </p:spTree>
    <p:extLst>
      <p:ext uri="{BB962C8B-B14F-4D97-AF65-F5344CB8AC3E}">
        <p14:creationId xmlns:p14="http://schemas.microsoft.com/office/powerpoint/2010/main" val="2264010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4" y="287079"/>
            <a:ext cx="6994266" cy="2025502"/>
          </a:xfrm>
        </p:spPr>
        <p:txBody>
          <a:bodyPr>
            <a:normAutofit fontScale="90000"/>
          </a:bodyPr>
          <a:lstStyle/>
          <a:p>
            <a:r>
              <a:rPr lang="en-US" dirty="0"/>
              <a:t>Miscellany</a:t>
            </a:r>
            <a:br>
              <a:rPr lang="en-US" dirty="0"/>
            </a:br>
            <a:r>
              <a:rPr lang="en-US" dirty="0"/>
              <a:t>from : tracy dean</a:t>
            </a:r>
            <a:br>
              <a:rPr lang="en-US" dirty="0"/>
            </a:br>
            <a:br>
              <a:rPr lang="en-US" dirty="0"/>
            </a:br>
            <a:endParaRPr lang="en-US" dirty="0"/>
          </a:p>
        </p:txBody>
      </p:sp>
      <p:sp>
        <p:nvSpPr>
          <p:cNvPr id="3" name="Text Placeholder 2"/>
          <p:cNvSpPr>
            <a:spLocks noGrp="1"/>
          </p:cNvSpPr>
          <p:nvPr>
            <p:ph type="body" sz="half" idx="1"/>
          </p:nvPr>
        </p:nvSpPr>
        <p:spPr>
          <a:xfrm>
            <a:off x="244216" y="1515139"/>
            <a:ext cx="8618907" cy="4315735"/>
          </a:xfrm>
        </p:spPr>
        <p:txBody>
          <a:bodyPr>
            <a:normAutofit/>
          </a:bodyPr>
          <a:lstStyle/>
          <a:p>
            <a:pPr lvl="1"/>
            <a:r>
              <a:rPr lang="en-US" sz="3200" dirty="0">
                <a:solidFill>
                  <a:schemeClr val="bg1"/>
                </a:solidFill>
              </a:rPr>
              <a:t>Some material appropriated from:</a:t>
            </a:r>
          </a:p>
          <a:p>
            <a:pPr lvl="2"/>
            <a:r>
              <a:rPr lang="en-US" altLang="en-US" sz="2000" dirty="0">
                <a:solidFill>
                  <a:srgbClr val="66FF99"/>
                </a:solidFill>
              </a:rPr>
              <a:t>REXX Language Coding Techniques (Tracy Dean)</a:t>
            </a:r>
            <a:br>
              <a:rPr lang="en-US" altLang="en-US" sz="2000" dirty="0">
                <a:solidFill>
                  <a:schemeClr val="bg1"/>
                </a:solidFill>
              </a:rPr>
            </a:br>
            <a:r>
              <a:rPr lang="en-US" altLang="en-US" sz="2000" dirty="0">
                <a:solidFill>
                  <a:srgbClr val="0000FF"/>
                </a:solidFill>
                <a:highlight>
                  <a:srgbClr val="00FFFF"/>
                </a:highlight>
              </a:rPr>
              <a:t>http://www.vmworkshop.org/docs/2016/2016rlct.PDF</a:t>
            </a:r>
            <a:endParaRPr lang="en-US" sz="2000" dirty="0">
              <a:solidFill>
                <a:srgbClr val="0000FF"/>
              </a:solidFill>
              <a:highlight>
                <a:srgbClr val="00FFFF"/>
              </a:highlight>
            </a:endParaRPr>
          </a:p>
          <a:p>
            <a:pPr lvl="1"/>
            <a:endParaRPr lang="en-US" dirty="0">
              <a:solidFill>
                <a:schemeClr val="bg1"/>
              </a:solidFill>
            </a:endParaRP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23</a:t>
            </a:fld>
            <a:endParaRPr lang="en-US" altLang="en-US" sz="1400" b="0" dirty="0"/>
          </a:p>
        </p:txBody>
      </p:sp>
    </p:spTree>
    <p:extLst>
      <p:ext uri="{BB962C8B-B14F-4D97-AF65-F5344CB8AC3E}">
        <p14:creationId xmlns:p14="http://schemas.microsoft.com/office/powerpoint/2010/main" val="26301488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Miscellany</a:t>
            </a:r>
            <a:br>
              <a:rPr lang="en-US" dirty="0"/>
            </a:br>
            <a:r>
              <a:rPr lang="en-US" dirty="0"/>
              <a:t>From: Tracy Dean</a:t>
            </a:r>
            <a:br>
              <a:rPr lang="en-US" dirty="0"/>
            </a:br>
            <a:endParaRPr lang="en-US" dirty="0"/>
          </a:p>
        </p:txBody>
      </p:sp>
      <p:pic>
        <p:nvPicPr>
          <p:cNvPr id="4" name="Picture 3"/>
          <p:cNvPicPr>
            <a:picLocks noChangeAspect="1"/>
          </p:cNvPicPr>
          <p:nvPr/>
        </p:nvPicPr>
        <p:blipFill>
          <a:blip r:embed="rId3"/>
          <a:stretch>
            <a:fillRect/>
          </a:stretch>
        </p:blipFill>
        <p:spPr>
          <a:xfrm>
            <a:off x="975429" y="1156378"/>
            <a:ext cx="7193142" cy="4545243"/>
          </a:xfrm>
          <a:prstGeom prst="rect">
            <a:avLst/>
          </a:prstGeom>
        </p:spPr>
      </p:pic>
      <p:sp>
        <p:nvSpPr>
          <p:cNvPr id="3" name="Text Placeholder 2"/>
          <p:cNvSpPr>
            <a:spLocks noGrp="1"/>
          </p:cNvSpPr>
          <p:nvPr>
            <p:ph type="body" sz="half" idx="1"/>
          </p:nvPr>
        </p:nvSpPr>
        <p:spPr>
          <a:xfrm>
            <a:off x="244216" y="1057939"/>
            <a:ext cx="8618907" cy="4772935"/>
          </a:xfrm>
        </p:spPr>
        <p:txBody>
          <a:bodyPr>
            <a:normAutofit/>
          </a:bodyPr>
          <a:lstStyle/>
          <a:p>
            <a:pPr lvl="1"/>
            <a:endParaRPr lang="en-US" dirty="0">
              <a:solidFill>
                <a:schemeClr val="bg1"/>
              </a:solidFill>
            </a:endParaRP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24</a:t>
            </a:fld>
            <a:endParaRPr lang="en-US" altLang="en-US" sz="1400" b="0" dirty="0"/>
          </a:p>
        </p:txBody>
      </p:sp>
    </p:spTree>
    <p:extLst>
      <p:ext uri="{BB962C8B-B14F-4D97-AF65-F5344CB8AC3E}">
        <p14:creationId xmlns:p14="http://schemas.microsoft.com/office/powerpoint/2010/main" val="40422347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Miscellany</a:t>
            </a:r>
            <a:br>
              <a:rPr lang="en-US" dirty="0"/>
            </a:br>
            <a:r>
              <a:rPr lang="en-US" dirty="0"/>
              <a:t>REXX FUNCTION CALLS can eat CPU</a:t>
            </a:r>
          </a:p>
        </p:txBody>
      </p:sp>
      <p:sp>
        <p:nvSpPr>
          <p:cNvPr id="3" name="Text Placeholder 2"/>
          <p:cNvSpPr>
            <a:spLocks noGrp="1"/>
          </p:cNvSpPr>
          <p:nvPr>
            <p:ph type="body" sz="half" idx="1"/>
          </p:nvPr>
        </p:nvSpPr>
        <p:spPr>
          <a:xfrm>
            <a:off x="244216" y="1057939"/>
            <a:ext cx="8618907" cy="4772935"/>
          </a:xfrm>
        </p:spPr>
        <p:txBody>
          <a:bodyPr>
            <a:normAutofit/>
          </a:bodyPr>
          <a:lstStyle/>
          <a:p>
            <a:pPr lvl="1"/>
            <a:r>
              <a:rPr lang="en-US" sz="1600" dirty="0">
                <a:solidFill>
                  <a:schemeClr val="tx1"/>
                </a:solidFill>
                <a:latin typeface="Consolas" panose="020B0609020204030204" pitchFamily="49" charset="0"/>
              </a:rPr>
              <a:t>String=‘Here are some words to be parsed.’</a:t>
            </a:r>
          </a:p>
          <a:p>
            <a:pPr lvl="1"/>
            <a:r>
              <a:rPr lang="en-US" sz="1600" dirty="0">
                <a:solidFill>
                  <a:schemeClr val="tx1"/>
                </a:solidFill>
                <a:latin typeface="Consolas" panose="020B0609020204030204" pitchFamily="49" charset="0"/>
              </a:rPr>
              <a:t>Char1=left(string,1)    /* “left” uses more CPU time than “parse” */</a:t>
            </a:r>
          </a:p>
          <a:p>
            <a:pPr lvl="1"/>
            <a:r>
              <a:rPr lang="en-US" sz="1600" dirty="0">
                <a:solidFill>
                  <a:schemeClr val="tx1"/>
                </a:solidFill>
                <a:latin typeface="Consolas" panose="020B0609020204030204" pitchFamily="49" charset="0"/>
              </a:rPr>
              <a:t>parse var string Char1 2  </a:t>
            </a:r>
            <a:r>
              <a:rPr lang="en-US" sz="1600" b="1" dirty="0">
                <a:solidFill>
                  <a:schemeClr val="tx1"/>
                </a:solidFill>
                <a:latin typeface="Consolas" panose="020B0609020204030204" pitchFamily="49" charset="0"/>
              </a:rPr>
              <a:t>.   /* Strange, but true */</a:t>
            </a:r>
          </a:p>
          <a:p>
            <a:pPr lvl="1"/>
            <a:endParaRPr lang="en-US" b="1" dirty="0">
              <a:solidFill>
                <a:schemeClr val="bg1"/>
              </a:solidFill>
            </a:endParaRPr>
          </a:p>
          <a:p>
            <a:pPr lvl="1"/>
            <a:r>
              <a:rPr lang="en-US" b="1" dirty="0">
                <a:solidFill>
                  <a:schemeClr val="bg1"/>
                </a:solidFill>
              </a:rPr>
              <a:t>PARSE is very, very powerful, and very fast.</a:t>
            </a:r>
          </a:p>
          <a:p>
            <a:pPr lvl="2"/>
            <a:r>
              <a:rPr lang="en-US" b="1" i="1" dirty="0">
                <a:solidFill>
                  <a:schemeClr val="tx1"/>
                </a:solidFill>
              </a:rPr>
              <a:t>Does it matter any more </a:t>
            </a:r>
            <a:r>
              <a:rPr lang="en-US" dirty="0">
                <a:solidFill>
                  <a:schemeClr val="tx1"/>
                </a:solidFill>
              </a:rPr>
              <a:t>– with fast CPUs, and few large CMS applications written in REXX?  </a:t>
            </a:r>
          </a:p>
          <a:p>
            <a:pPr lvl="2"/>
            <a:r>
              <a:rPr lang="en-US" b="1" i="1" dirty="0">
                <a:solidFill>
                  <a:schemeClr val="tx1"/>
                </a:solidFill>
              </a:rPr>
              <a:t>It may </a:t>
            </a:r>
            <a:r>
              <a:rPr lang="en-US" dirty="0">
                <a:solidFill>
                  <a:schemeClr val="tx1"/>
                </a:solidFill>
              </a:rPr>
              <a:t>if you have a </a:t>
            </a:r>
            <a:r>
              <a:rPr lang="en-US" b="1" dirty="0">
                <a:solidFill>
                  <a:schemeClr val="tx1"/>
                </a:solidFill>
              </a:rPr>
              <a:t>complex looping REXX-based utility </a:t>
            </a:r>
            <a:r>
              <a:rPr lang="en-US" dirty="0">
                <a:solidFill>
                  <a:schemeClr val="tx1"/>
                </a:solidFill>
              </a:rPr>
              <a:t>called automatically, and which must respond quickly (think: web-apps).</a:t>
            </a:r>
          </a:p>
          <a:p>
            <a:pPr lvl="1"/>
            <a:r>
              <a:rPr lang="en-US" dirty="0">
                <a:solidFill>
                  <a:schemeClr val="tx1"/>
                </a:solidFill>
              </a:rPr>
              <a:t>Nonetheless, </a:t>
            </a:r>
            <a:r>
              <a:rPr lang="en-US" i="1" dirty="0">
                <a:solidFill>
                  <a:schemeClr val="tx1"/>
                </a:solidFill>
              </a:rPr>
              <a:t>PARSE is still very powerful.  </a:t>
            </a:r>
            <a:r>
              <a:rPr lang="en-US" dirty="0">
                <a:solidFill>
                  <a:schemeClr val="tx1"/>
                </a:solidFill>
              </a:rPr>
              <a:t>Once understood it can</a:t>
            </a:r>
            <a:br>
              <a:rPr lang="en-US" dirty="0">
                <a:solidFill>
                  <a:schemeClr val="tx1"/>
                </a:solidFill>
              </a:rPr>
            </a:br>
            <a:r>
              <a:rPr lang="en-US" b="1" i="1" dirty="0">
                <a:solidFill>
                  <a:schemeClr val="tx1"/>
                </a:solidFill>
              </a:rPr>
              <a:t>save you significant coding time.</a:t>
            </a: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25</a:t>
            </a:fld>
            <a:endParaRPr lang="en-US" altLang="en-US" sz="1400" b="0" dirty="0"/>
          </a:p>
        </p:txBody>
      </p:sp>
    </p:spTree>
    <p:extLst>
      <p:ext uri="{BB962C8B-B14F-4D97-AF65-F5344CB8AC3E}">
        <p14:creationId xmlns:p14="http://schemas.microsoft.com/office/powerpoint/2010/main" val="36096277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FREE REXX-related TOOLS - </a:t>
            </a:r>
            <a:br>
              <a:rPr lang="en-US" dirty="0"/>
            </a:br>
            <a:r>
              <a:rPr lang="en-US" dirty="0"/>
              <a:t>MKSALIPL EXEC</a:t>
            </a:r>
            <a:br>
              <a:rPr lang="en-US" dirty="0"/>
            </a:br>
            <a:endParaRPr lang="en-US" dirty="0"/>
          </a:p>
        </p:txBody>
      </p:sp>
      <p:sp>
        <p:nvSpPr>
          <p:cNvPr id="3" name="Text Placeholder 2"/>
          <p:cNvSpPr>
            <a:spLocks noGrp="1"/>
          </p:cNvSpPr>
          <p:nvPr>
            <p:ph type="body" sz="half" idx="1"/>
          </p:nvPr>
        </p:nvSpPr>
        <p:spPr>
          <a:xfrm>
            <a:off x="244216" y="340243"/>
            <a:ext cx="8618907" cy="5490632"/>
          </a:xfrm>
        </p:spPr>
        <p:txBody>
          <a:bodyPr>
            <a:normAutofit/>
          </a:bodyPr>
          <a:lstStyle/>
          <a:p>
            <a:pPr lvl="1"/>
            <a:r>
              <a:rPr lang="en-US" sz="2000" b="1" i="1" dirty="0">
                <a:solidFill>
                  <a:schemeClr val="bg1"/>
                </a:solidFill>
              </a:rPr>
              <a:t>So what does an exec </a:t>
            </a:r>
            <a:r>
              <a:rPr lang="en-US" sz="2000" dirty="0">
                <a:solidFill>
                  <a:schemeClr val="bg1"/>
                </a:solidFill>
              </a:rPr>
              <a:t>following these examples look like?</a:t>
            </a:r>
          </a:p>
          <a:p>
            <a:pPr lvl="1"/>
            <a:endParaRPr lang="en-US" sz="2000" dirty="0">
              <a:solidFill>
                <a:schemeClr val="bg1"/>
              </a:solidFill>
            </a:endParaRPr>
          </a:p>
          <a:p>
            <a:pPr lvl="1"/>
            <a:r>
              <a:rPr lang="en-US" sz="2000" dirty="0">
                <a:solidFill>
                  <a:schemeClr val="tx1"/>
                </a:solidFill>
              </a:rPr>
              <a:t>The following MKSALIPL (Make StandALone IPLer) EXEC is pretty old (from 2000-11-17), has some old/obsolete DOCREXXX EXEC template standards, but the indentation style still helps one to </a:t>
            </a:r>
            <a:r>
              <a:rPr lang="en-US" sz="2000" b="1" dirty="0">
                <a:solidFill>
                  <a:schemeClr val="tx1"/>
                </a:solidFill>
              </a:rPr>
              <a:t>quickly follow the code, locate sub-routines, and see the functional syntax </a:t>
            </a:r>
            <a:r>
              <a:rPr lang="en-US" sz="2000" dirty="0">
                <a:solidFill>
                  <a:schemeClr val="tx1"/>
                </a:solidFill>
              </a:rPr>
              <a:t>without referring to an external “MKSALIPL HELPCMS” file.</a:t>
            </a: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26</a:t>
            </a:fld>
            <a:endParaRPr lang="en-US" altLang="en-US" sz="1400" b="0" dirty="0"/>
          </a:p>
        </p:txBody>
      </p:sp>
    </p:spTree>
    <p:extLst>
      <p:ext uri="{BB962C8B-B14F-4D97-AF65-F5344CB8AC3E}">
        <p14:creationId xmlns:p14="http://schemas.microsoft.com/office/powerpoint/2010/main" val="42024112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85699" name="Rectangle 3"/>
          <p:cNvSpPr>
            <a:spLocks noChangeArrowheads="1"/>
          </p:cNvSpPr>
          <p:nvPr/>
        </p:nvSpPr>
        <p:spPr bwMode="auto">
          <a:xfrm>
            <a:off x="261569" y="138260"/>
            <a:ext cx="8458200" cy="6878806"/>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sz="1050" b="1" dirty="0">
                <a:solidFill>
                  <a:schemeClr val="bg1"/>
                </a:solidFill>
                <a:latin typeface="Consolas" panose="020B0609020204030204" pitchFamily="49" charset="0"/>
                <a:cs typeface="Calibri Light" panose="020F0302020204030204" pitchFamily="34" charset="0"/>
              </a:rPr>
              <a:t>/* Prolog; See Epilog for additional information ********************    </a:t>
            </a:r>
          </a:p>
          <a:p>
            <a:pPr algn="l"/>
            <a:r>
              <a:rPr lang="en-US" altLang="en-US" sz="1050" b="1" dirty="0">
                <a:solidFill>
                  <a:schemeClr val="bg1"/>
                </a:solidFill>
                <a:latin typeface="Consolas" panose="020B0609020204030204" pitchFamily="49" charset="0"/>
                <a:cs typeface="Calibri Light" panose="020F0302020204030204" pitchFamily="34" charset="0"/>
              </a:rPr>
              <a:t> * Exec Name     - MKSALIPL EXEC                                    *    </a:t>
            </a:r>
          </a:p>
          <a:p>
            <a:pPr algn="l"/>
            <a:r>
              <a:rPr lang="en-US" altLang="en-US" sz="1050" b="1" dirty="0">
                <a:solidFill>
                  <a:schemeClr val="bg1"/>
                </a:solidFill>
                <a:latin typeface="Consolas" panose="020B0609020204030204" pitchFamily="49" charset="0"/>
                <a:cs typeface="Calibri Light" panose="020F0302020204030204" pitchFamily="34" charset="0"/>
              </a:rPr>
              <a:t> * Unit Support  - OSS/VM                                           *    </a:t>
            </a:r>
          </a:p>
          <a:p>
            <a:pPr algn="l"/>
            <a:r>
              <a:rPr lang="en-US" altLang="en-US" sz="1050" b="1" dirty="0">
                <a:solidFill>
                  <a:schemeClr val="bg1"/>
                </a:solidFill>
                <a:latin typeface="Consolas" panose="020B0609020204030204" pitchFamily="49" charset="0"/>
                <a:cs typeface="Calibri Light" panose="020F0302020204030204" pitchFamily="34" charset="0"/>
              </a:rPr>
              <a:t> * Status        - Version 1, Release 1.0                           *    </a:t>
            </a:r>
          </a:p>
          <a:p>
            <a:pPr algn="l"/>
            <a:r>
              <a:rPr lang="en-US" altLang="en-US" sz="1050" b="1" dirty="0">
                <a:solidFill>
                  <a:schemeClr val="bg1"/>
                </a:solidFill>
                <a:latin typeface="Consolas" panose="020B0609020204030204" pitchFamily="49" charset="0"/>
                <a:cs typeface="Calibri Light" panose="020F0302020204030204" pitchFamily="34" charset="0"/>
              </a:rPr>
              <a:t> ********************************************************************/   </a:t>
            </a:r>
          </a:p>
          <a:p>
            <a:pPr algn="l"/>
            <a:r>
              <a:rPr lang="en-US" altLang="en-US" sz="1050" b="1" dirty="0">
                <a:solidFill>
                  <a:schemeClr val="bg1"/>
                </a:solidFill>
                <a:latin typeface="Consolas" panose="020B0609020204030204" pitchFamily="49" charset="0"/>
                <a:cs typeface="Calibri Light" panose="020F0302020204030204" pitchFamily="34" charset="0"/>
              </a:rPr>
              <a:t>                                                                         </a:t>
            </a:r>
          </a:p>
          <a:p>
            <a:pPr algn="l"/>
            <a:r>
              <a:rPr lang="en-US" altLang="en-US" sz="1050" b="1" dirty="0">
                <a:solidFill>
                  <a:schemeClr val="bg1"/>
                </a:solidFill>
                <a:latin typeface="Consolas" panose="020B0609020204030204" pitchFamily="49" charset="0"/>
                <a:cs typeface="Calibri Light" panose="020F0302020204030204" pitchFamily="34" charset="0"/>
              </a:rPr>
              <a:t>   address 'COMMAND'                                                     </a:t>
            </a:r>
          </a:p>
          <a:p>
            <a:pPr algn="l"/>
            <a:r>
              <a:rPr lang="en-US" altLang="en-US" sz="1050" b="1" dirty="0">
                <a:solidFill>
                  <a:schemeClr val="bg1"/>
                </a:solidFill>
                <a:latin typeface="Consolas" panose="020B0609020204030204" pitchFamily="49" charset="0"/>
                <a:cs typeface="Calibri Light" panose="020F0302020204030204" pitchFamily="34" charset="0"/>
              </a:rPr>
              <a:t>   parse source xos xct xfn xft xfm xcmd xenvir .                        </a:t>
            </a:r>
          </a:p>
          <a:p>
            <a:pPr algn="l"/>
            <a:r>
              <a:rPr lang="en-US" altLang="en-US" sz="1050" b="1" dirty="0">
                <a:solidFill>
                  <a:schemeClr val="bg1"/>
                </a:solidFill>
                <a:latin typeface="Consolas" panose="020B0609020204030204" pitchFamily="49" charset="0"/>
                <a:cs typeface="Calibri Light" panose="020F0302020204030204" pitchFamily="34" charset="0"/>
              </a:rPr>
              <a:t>   parse upper arg parms 1 operands '(' options ')' parmrest             </a:t>
            </a:r>
          </a:p>
          <a:p>
            <a:pPr algn="l"/>
            <a:r>
              <a:rPr lang="en-US" altLang="en-US" sz="1050" b="1" dirty="0">
                <a:solidFill>
                  <a:schemeClr val="bg1"/>
                </a:solidFill>
                <a:latin typeface="Consolas" panose="020B0609020204030204" pitchFamily="49" charset="0"/>
                <a:cs typeface="Calibri Light" panose="020F0302020204030204" pitchFamily="34" charset="0"/>
              </a:rPr>
              <a:t>                                                                         </a:t>
            </a:r>
          </a:p>
          <a:p>
            <a:pPr algn="l"/>
            <a:r>
              <a:rPr lang="en-US" altLang="en-US" sz="1050" b="1" dirty="0">
                <a:solidFill>
                  <a:schemeClr val="bg1"/>
                </a:solidFill>
                <a:latin typeface="Consolas" panose="020B0609020204030204" pitchFamily="49" charset="0"/>
                <a:cs typeface="Calibri Light" panose="020F0302020204030204" pitchFamily="34" charset="0"/>
              </a:rPr>
              <a:t>   Signal ON Syntax                                                      </a:t>
            </a:r>
          </a:p>
          <a:p>
            <a:pPr algn="l"/>
            <a:r>
              <a:rPr lang="en-US" altLang="en-US" sz="1050" b="1" dirty="0">
                <a:solidFill>
                  <a:schemeClr val="bg1"/>
                </a:solidFill>
                <a:latin typeface="Consolas" panose="020B0609020204030204" pitchFamily="49" charset="0"/>
                <a:cs typeface="Calibri Light" panose="020F0302020204030204" pitchFamily="34" charset="0"/>
              </a:rPr>
              <a:t>   Signal ON NoValue                                                     </a:t>
            </a:r>
          </a:p>
          <a:p>
            <a:pPr algn="l"/>
            <a:r>
              <a:rPr lang="en-US" altLang="en-US" sz="1050" b="1" dirty="0">
                <a:solidFill>
                  <a:schemeClr val="bg1"/>
                </a:solidFill>
                <a:latin typeface="Consolas" panose="020B0609020204030204" pitchFamily="49" charset="0"/>
                <a:cs typeface="Calibri Light" panose="020F0302020204030204" pitchFamily="34" charset="0"/>
              </a:rPr>
              <a:t>/* Signal ON ERROR */                                                    </a:t>
            </a:r>
          </a:p>
          <a:p>
            <a:pPr algn="l"/>
            <a:r>
              <a:rPr lang="en-US" altLang="en-US" sz="1050" b="1" dirty="0">
                <a:solidFill>
                  <a:schemeClr val="bg1"/>
                </a:solidFill>
                <a:latin typeface="Consolas" panose="020B0609020204030204" pitchFamily="49" charset="0"/>
                <a:cs typeface="Calibri Light" panose="020F0302020204030204" pitchFamily="34" charset="0"/>
              </a:rPr>
              <a:t>                                                                         </a:t>
            </a:r>
          </a:p>
          <a:p>
            <a:pPr algn="l"/>
            <a:r>
              <a:rPr lang="en-US" altLang="en-US" sz="1050" b="1" dirty="0">
                <a:solidFill>
                  <a:schemeClr val="bg1"/>
                </a:solidFill>
                <a:latin typeface="Consolas" panose="020B0609020204030204" pitchFamily="49" charset="0"/>
                <a:cs typeface="Calibri Light" panose="020F0302020204030204" pitchFamily="34" charset="0"/>
              </a:rPr>
              <a:t>   hi='1DE8'x                               /* 3270 Hilite Char     */   </a:t>
            </a:r>
          </a:p>
          <a:p>
            <a:pPr algn="l"/>
            <a:r>
              <a:rPr lang="en-US" altLang="en-US" sz="1050" b="1" dirty="0">
                <a:solidFill>
                  <a:schemeClr val="bg1"/>
                </a:solidFill>
                <a:latin typeface="Consolas" panose="020B0609020204030204" pitchFamily="49" charset="0"/>
                <a:cs typeface="Calibri Light" panose="020F0302020204030204" pitchFamily="34" charset="0"/>
              </a:rPr>
              <a:t>   lo='1D60'x                               /* 3270 Default Char    */   </a:t>
            </a:r>
          </a:p>
          <a:p>
            <a:pPr algn="l"/>
            <a:r>
              <a:rPr lang="en-US" altLang="en-US" sz="1050" b="1" dirty="0">
                <a:solidFill>
                  <a:schemeClr val="bg1"/>
                </a:solidFill>
                <a:latin typeface="Consolas" panose="020B0609020204030204" pitchFamily="49" charset="0"/>
                <a:cs typeface="Calibri Light" panose="020F0302020204030204" pitchFamily="34" charset="0"/>
              </a:rPr>
              <a:t>   parse var operands writevdev volid .                                  </a:t>
            </a:r>
          </a:p>
          <a:p>
            <a:pPr algn="l"/>
            <a:r>
              <a:rPr lang="en-US" altLang="en-US" sz="1050" b="1" dirty="0">
                <a:solidFill>
                  <a:schemeClr val="bg1"/>
                </a:solidFill>
                <a:latin typeface="Consolas" panose="020B0609020204030204" pitchFamily="49" charset="0"/>
                <a:cs typeface="Calibri Light" panose="020F0302020204030204" pitchFamily="34" charset="0"/>
              </a:rPr>
              <a:t>   If writevdev='?' then Signal Explain                                  </a:t>
            </a:r>
          </a:p>
          <a:p>
            <a:pPr algn="l"/>
            <a:r>
              <a:rPr lang="en-US" altLang="en-US" sz="1050" b="1" dirty="0">
                <a:solidFill>
                  <a:schemeClr val="bg1"/>
                </a:solidFill>
                <a:latin typeface="Consolas" panose="020B0609020204030204" pitchFamily="49" charset="0"/>
                <a:cs typeface="Calibri Light" panose="020F0302020204030204" pitchFamily="34" charset="0"/>
              </a:rPr>
              <a:t>                                                                         </a:t>
            </a:r>
          </a:p>
          <a:p>
            <a:pPr algn="l"/>
            <a:r>
              <a:rPr lang="en-US" altLang="en-US" sz="1050" b="1" dirty="0">
                <a:solidFill>
                  <a:schemeClr val="bg1"/>
                </a:solidFill>
                <a:latin typeface="Consolas" panose="020B0609020204030204" pitchFamily="49" charset="0"/>
                <a:cs typeface="Calibri Light" panose="020F0302020204030204" pitchFamily="34" charset="0"/>
              </a:rPr>
              <a:t>   If writevdev='' then                                                  </a:t>
            </a:r>
          </a:p>
          <a:p>
            <a:pPr algn="l"/>
            <a:r>
              <a:rPr lang="en-US" altLang="en-US" sz="1050" b="1" dirty="0">
                <a:solidFill>
                  <a:schemeClr val="bg1"/>
                </a:solidFill>
                <a:latin typeface="Consolas" panose="020B0609020204030204" pitchFamily="49" charset="0"/>
                <a:cs typeface="Calibri Light" panose="020F0302020204030204" pitchFamily="34" charset="0"/>
              </a:rPr>
              <a:t>      writevdev='0F00'  /* Where to write SALIPL                    */   </a:t>
            </a:r>
          </a:p>
          <a:p>
            <a:pPr algn="l"/>
            <a:r>
              <a:rPr lang="en-US" altLang="en-US" sz="1050" b="1" dirty="0">
                <a:solidFill>
                  <a:schemeClr val="bg1"/>
                </a:solidFill>
                <a:latin typeface="Consolas" panose="020B0609020204030204" pitchFamily="49" charset="0"/>
                <a:cs typeface="Calibri Light" panose="020F0302020204030204" pitchFamily="34" charset="0"/>
              </a:rPr>
              <a:t>   extent=1             /* Which CP-fmt'd "PARM" extent from which  */   </a:t>
            </a:r>
          </a:p>
          <a:p>
            <a:pPr algn="l"/>
            <a:r>
              <a:rPr lang="en-US" altLang="en-US" sz="1050" b="1" dirty="0">
                <a:solidFill>
                  <a:schemeClr val="bg1"/>
                </a:solidFill>
                <a:latin typeface="Consolas" panose="020B0609020204030204" pitchFamily="49" charset="0"/>
                <a:cs typeface="Calibri Light" panose="020F0302020204030204" pitchFamily="34" charset="0"/>
              </a:rPr>
              <a:t>                        /* the "CPLOAD MODULE" should be loaded     */   </a:t>
            </a:r>
          </a:p>
          <a:p>
            <a:pPr algn="l"/>
            <a:r>
              <a:rPr lang="en-US" altLang="en-US" sz="1050" b="1" dirty="0">
                <a:solidFill>
                  <a:schemeClr val="bg1"/>
                </a:solidFill>
                <a:latin typeface="Consolas" panose="020B0609020204030204" pitchFamily="49" charset="0"/>
                <a:cs typeface="Calibri Light" panose="020F0302020204030204" pitchFamily="34" charset="0"/>
              </a:rPr>
              <a:t>   minivol='NOVERIFY'   /* Do not verify rdev/mdisk volser label    */   </a:t>
            </a:r>
          </a:p>
          <a:p>
            <a:pPr algn="l"/>
            <a:r>
              <a:rPr lang="en-US" altLang="en-US" sz="1050" b="1" dirty="0">
                <a:solidFill>
                  <a:schemeClr val="bg1"/>
                </a:solidFill>
                <a:latin typeface="Consolas" panose="020B0609020204030204" pitchFamily="49" charset="0"/>
                <a:cs typeface="Calibri Light" panose="020F0302020204030204" pitchFamily="34" charset="0"/>
              </a:rPr>
              <a:t>   module='CPLOAD'      /* Default=CPLOAD, CP nucleus module to load*/   </a:t>
            </a:r>
          </a:p>
          <a:p>
            <a:pPr algn="l"/>
            <a:r>
              <a:rPr lang="en-US" altLang="en-US" sz="1050" b="1" dirty="0">
                <a:solidFill>
                  <a:schemeClr val="bg1"/>
                </a:solidFill>
                <a:latin typeface="Consolas" panose="020B0609020204030204" pitchFamily="49" charset="0"/>
                <a:cs typeface="Calibri Light" panose="020F0302020204030204" pitchFamily="34" charset="0"/>
              </a:rPr>
              <a:t>   offset=0             /* Default=0, must be 0 if "extent" is given*/   </a:t>
            </a:r>
          </a:p>
          <a:p>
            <a:pPr algn="l"/>
            <a:r>
              <a:rPr lang="en-US" altLang="en-US" sz="1050" b="1" dirty="0">
                <a:solidFill>
                  <a:schemeClr val="bg1"/>
                </a:solidFill>
                <a:latin typeface="Consolas" panose="020B0609020204030204" pitchFamily="49" charset="0"/>
                <a:cs typeface="Calibri Light" panose="020F0302020204030204" pitchFamily="34" charset="0"/>
              </a:rPr>
              <a:t>   origin=1000          /* Default=1000, address at which SALIPL    */   </a:t>
            </a:r>
          </a:p>
          <a:p>
            <a:pPr algn="l"/>
            <a:r>
              <a:rPr lang="en-US" altLang="en-US" sz="1050" b="1" dirty="0">
                <a:solidFill>
                  <a:schemeClr val="bg1"/>
                </a:solidFill>
                <a:latin typeface="Consolas" panose="020B0609020204030204" pitchFamily="49" charset="0"/>
                <a:cs typeface="Calibri Light" panose="020F0302020204030204" pitchFamily="34" charset="0"/>
              </a:rPr>
              <a:t>                        /* should load the "module".                */   </a:t>
            </a:r>
          </a:p>
          <a:p>
            <a:pPr algn="l"/>
            <a:r>
              <a:rPr lang="en-US" altLang="en-US" sz="1050" b="1" dirty="0">
                <a:solidFill>
                  <a:schemeClr val="bg1"/>
                </a:solidFill>
                <a:latin typeface="Consolas" panose="020B0609020204030204" pitchFamily="49" charset="0"/>
                <a:cs typeface="Calibri Light" panose="020F0302020204030204" pitchFamily="34" charset="0"/>
              </a:rPr>
              <a:t>                                                                         </a:t>
            </a:r>
          </a:p>
          <a:p>
            <a:pPr algn="l"/>
            <a:r>
              <a:rPr lang="en-US" altLang="en-US" sz="1050" b="1" dirty="0">
                <a:solidFill>
                  <a:schemeClr val="bg1"/>
                </a:solidFill>
                <a:latin typeface="Consolas" panose="020B0609020204030204" pitchFamily="49" charset="0"/>
                <a:cs typeface="Calibri Light" panose="020F0302020204030204" pitchFamily="34" charset="0"/>
              </a:rPr>
              <a:t>   If volid='' then     /* Volser to be checked before SALIPL is    */   </a:t>
            </a:r>
          </a:p>
          <a:p>
            <a:pPr algn="l"/>
            <a:r>
              <a:rPr lang="en-US" altLang="en-US" sz="1050" b="1" dirty="0">
                <a:solidFill>
                  <a:schemeClr val="bg1"/>
                </a:solidFill>
                <a:latin typeface="Consolas" panose="020B0609020204030204" pitchFamily="49" charset="0"/>
                <a:cs typeface="Calibri Light" panose="020F0302020204030204" pitchFamily="34" charset="0"/>
              </a:rPr>
              <a:t>      volid='NOVERIFY'  /* written to that disk.                    */   </a:t>
            </a:r>
          </a:p>
          <a:p>
            <a:pPr algn="l"/>
            <a:r>
              <a:rPr lang="en-US" altLang="en-US" sz="1050" b="1" dirty="0">
                <a:solidFill>
                  <a:schemeClr val="bg1"/>
                </a:solidFill>
                <a:latin typeface="Consolas" panose="020B0609020204030204" pitchFamily="49" charset="0"/>
                <a:cs typeface="Calibri Light" panose="020F0302020204030204" pitchFamily="34" charset="0"/>
              </a:rPr>
              <a:t>   iplparms=''          /* Typically entered at IPL time            */   </a:t>
            </a:r>
          </a:p>
          <a:p>
            <a:pPr algn="l"/>
            <a:r>
              <a:rPr lang="en-US" altLang="en-US" sz="1050" b="1" dirty="0">
                <a:solidFill>
                  <a:schemeClr val="bg1"/>
                </a:solidFill>
                <a:latin typeface="Consolas" panose="020B0609020204030204" pitchFamily="49" charset="0"/>
                <a:cs typeface="Calibri Light" panose="020F0302020204030204" pitchFamily="34" charset="0"/>
              </a:rPr>
              <a:t>                                                                         </a:t>
            </a:r>
          </a:p>
          <a:p>
            <a:pPr algn="l"/>
            <a:r>
              <a:rPr lang="en-US" altLang="en-US" sz="1050" b="1" dirty="0">
                <a:solidFill>
                  <a:schemeClr val="bg1"/>
                </a:solidFill>
                <a:latin typeface="Consolas" panose="020B0609020204030204" pitchFamily="49" charset="0"/>
                <a:cs typeface="Calibri Light" panose="020F0302020204030204" pitchFamily="34" charset="0"/>
              </a:rPr>
              <a:t>   comments='?'                                                          </a:t>
            </a:r>
          </a:p>
          <a:p>
            <a:pPr algn="l"/>
            <a:r>
              <a:rPr lang="en-US" altLang="en-US" sz="1050" b="1" dirty="0">
                <a:solidFill>
                  <a:schemeClr val="bg1"/>
                </a:solidFill>
                <a:latin typeface="Consolas" panose="020B0609020204030204" pitchFamily="49" charset="0"/>
                <a:cs typeface="Calibri Light" panose="020F0302020204030204" pitchFamily="34" charset="0"/>
              </a:rPr>
              <a:t>   /* Exactly 4 lines of comments, truncated at 80 bytes            */   </a:t>
            </a:r>
          </a:p>
          <a:p>
            <a:pPr algn="l"/>
            <a:r>
              <a:rPr lang="en-US" altLang="en-US" sz="1050" b="1" dirty="0">
                <a:solidFill>
                  <a:schemeClr val="bg1"/>
                </a:solidFill>
                <a:latin typeface="Consolas" panose="020B0609020204030204" pitchFamily="49" charset="0"/>
                <a:cs typeface="Calibri Light" panose="020F0302020204030204" pitchFamily="34" charset="0"/>
              </a:rPr>
              <a:t>  c.1='Some possible IPL PARAMETERS section (above) entries:'            </a:t>
            </a:r>
          </a:p>
          <a:p>
            <a:pPr algn="l"/>
            <a:r>
              <a:rPr lang="en-US" altLang="en-US" sz="1050" b="1" dirty="0">
                <a:solidFill>
                  <a:schemeClr val="bg1"/>
                </a:solidFill>
                <a:latin typeface="Consolas" panose="020B0609020204030204" pitchFamily="49" charset="0"/>
                <a:cs typeface="Calibri Light" panose="020F0302020204030204" pitchFamily="34" charset="0"/>
              </a:rPr>
              <a:t>  c.2='CONS=ccuu          PROMPT                &lt;--- Used most often'    </a:t>
            </a:r>
          </a:p>
          <a:p>
            <a:pPr algn="l"/>
            <a:r>
              <a:rPr lang="en-US" altLang="en-US" sz="1050" b="1" dirty="0">
                <a:solidFill>
                  <a:schemeClr val="bg1"/>
                </a:solidFill>
                <a:latin typeface="Consolas" panose="020B0609020204030204" pitchFamily="49" charset="0"/>
                <a:cs typeface="Calibri Light" panose="020F0302020204030204" pitchFamily="34" charset="0"/>
              </a:rPr>
              <a:t>  c.3='NOEXITS            FN=system             FT=config'               </a:t>
            </a:r>
          </a:p>
          <a:p>
            <a:pPr algn="l"/>
            <a:r>
              <a:rPr lang="en-US" altLang="en-US" sz="1050" b="1" dirty="0">
                <a:solidFill>
                  <a:schemeClr val="bg1"/>
                </a:solidFill>
                <a:latin typeface="Consolas" panose="020B0609020204030204" pitchFamily="49" charset="0"/>
                <a:cs typeface="Calibri Light" panose="020F0302020204030204" pitchFamily="34" charset="0"/>
              </a:rPr>
              <a:t>  c.4='PDNUM=ParmDiskNum  PDVOL=ParmDiskVolser  PDOFF=ParmDiskcylOffset' </a:t>
            </a:r>
          </a:p>
          <a:p>
            <a:pPr algn="l"/>
            <a:r>
              <a:rPr lang="en-US" altLang="en-US" sz="1050" b="1" dirty="0">
                <a:solidFill>
                  <a:schemeClr val="bg1"/>
                </a:solidFill>
                <a:latin typeface="Consolas" panose="020B0609020204030204" pitchFamily="49" charset="0"/>
                <a:cs typeface="Calibri Light" panose="020F0302020204030204" pitchFamily="34" charset="0"/>
              </a:rPr>
              <a:t>  c.0=4                                                                </a:t>
            </a:r>
          </a:p>
          <a:p>
            <a:pPr algn="l"/>
            <a:r>
              <a:rPr lang="en-US" altLang="en-US" sz="1050" b="1" dirty="0">
                <a:solidFill>
                  <a:schemeClr val="bg1"/>
                </a:solidFill>
                <a:latin typeface="Renex Monospaced" pitchFamily="49" charset="0"/>
              </a:rPr>
              <a:t>                                                                       </a:t>
            </a:r>
          </a:p>
          <a:p>
            <a:pPr algn="l"/>
            <a:r>
              <a:rPr lang="en-US" altLang="en-US" sz="1050" b="1" dirty="0">
                <a:latin typeface="Renex Monospaced" pitchFamily="49" charset="0"/>
              </a:rPr>
              <a:t>   </a:t>
            </a:r>
            <a:endParaRPr lang="en-US" altLang="en-US" b="1" dirty="0">
              <a:latin typeface="Renex Monospaced"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27</a:t>
            </a:fld>
            <a:endParaRPr lang="en-US" altLang="en-US" sz="1400" b="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1522" name="Rectangle 2"/>
          <p:cNvSpPr>
            <a:spLocks noChangeArrowheads="1"/>
          </p:cNvSpPr>
          <p:nvPr/>
        </p:nvSpPr>
        <p:spPr bwMode="auto">
          <a:xfrm>
            <a:off x="301557" y="0"/>
            <a:ext cx="8458200" cy="6647974"/>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b="1" dirty="0">
                <a:solidFill>
                  <a:schemeClr val="bg1"/>
                </a:solidFill>
                <a:latin typeface="Renex Monospaced" pitchFamily="49" charset="0"/>
              </a:rPr>
              <a:t>                                                             </a:t>
            </a:r>
          </a:p>
          <a:p>
            <a:pPr algn="l"/>
            <a:r>
              <a:rPr lang="en-US" altLang="en-US" b="1" dirty="0">
                <a:solidFill>
                  <a:schemeClr val="bg1"/>
                </a:solidFill>
                <a:latin typeface="Renex Monospaced" pitchFamily="49" charset="0"/>
              </a:rPr>
              <a:t>   </a:t>
            </a:r>
            <a:r>
              <a:rPr lang="en-US" altLang="en-US" sz="1000" b="1" dirty="0">
                <a:solidFill>
                  <a:schemeClr val="bg1"/>
                </a:solidFill>
                <a:latin typeface="Consolas" panose="020B0609020204030204" pitchFamily="49" charset="0"/>
              </a:rPr>
              <a:t>cmd='SALIPL' writevdev '(EXTENT' extent 'MINIVOL' minivol ,         </a:t>
            </a:r>
          </a:p>
          <a:p>
            <a:pPr algn="l"/>
            <a:r>
              <a:rPr lang="en-US" altLang="en-US" sz="1000" b="1" dirty="0">
                <a:solidFill>
                  <a:schemeClr val="bg1"/>
                </a:solidFill>
                <a:latin typeface="Consolas" panose="020B0609020204030204" pitchFamily="49" charset="0"/>
              </a:rPr>
              <a:t>       'MODULE' module 'ORIGIN' origin 'VOLID' volid ,                 </a:t>
            </a:r>
          </a:p>
          <a:p>
            <a:pPr algn="l"/>
            <a:r>
              <a:rPr lang="en-US" altLang="en-US" sz="1000" b="1" dirty="0">
                <a:solidFill>
                  <a:schemeClr val="bg1"/>
                </a:solidFill>
                <a:latin typeface="Consolas" panose="020B0609020204030204" pitchFamily="49" charset="0"/>
              </a:rPr>
              <a:t>       'COMMENTS' comments                                             </a:t>
            </a:r>
          </a:p>
          <a:p>
            <a:pPr algn="l"/>
            <a:r>
              <a:rPr lang="en-US" altLang="en-US" sz="1000" b="1" dirty="0">
                <a:solidFill>
                  <a:schemeClr val="bg1"/>
                </a:solidFill>
                <a:latin typeface="Consolas" panose="020B0609020204030204" pitchFamily="49" charset="0"/>
              </a:rPr>
              <a:t>   Do forever                                                          </a:t>
            </a:r>
          </a:p>
          <a:p>
            <a:pPr algn="l"/>
            <a:r>
              <a:rPr lang="en-US" altLang="en-US" sz="1000" b="1" dirty="0">
                <a:solidFill>
                  <a:schemeClr val="bg1"/>
                </a:solidFill>
                <a:latin typeface="Consolas" panose="020B0609020204030204" pitchFamily="49" charset="0"/>
              </a:rPr>
              <a:t>      say hi                                                           </a:t>
            </a:r>
          </a:p>
          <a:p>
            <a:pPr algn="l"/>
            <a:r>
              <a:rPr lang="en-US" altLang="en-US" sz="1000" b="1" dirty="0">
                <a:solidFill>
                  <a:schemeClr val="bg1"/>
                </a:solidFill>
                <a:latin typeface="Consolas" panose="020B0609020204030204" pitchFamily="49" charset="0"/>
              </a:rPr>
              <a:t>      say 'The following command is about to be executed'              </a:t>
            </a:r>
          </a:p>
          <a:p>
            <a:pPr algn="l"/>
            <a:r>
              <a:rPr lang="en-US" altLang="en-US" sz="1000" b="1" dirty="0">
                <a:solidFill>
                  <a:schemeClr val="bg1"/>
                </a:solidFill>
                <a:latin typeface="Consolas" panose="020B0609020204030204" pitchFamily="49" charset="0"/>
              </a:rPr>
              <a:t>      say lo                                                           </a:t>
            </a:r>
          </a:p>
          <a:p>
            <a:pPr algn="l"/>
            <a:r>
              <a:rPr lang="en-US" altLang="en-US" sz="1000" b="1" dirty="0">
                <a:solidFill>
                  <a:schemeClr val="bg1"/>
                </a:solidFill>
                <a:latin typeface="Consolas" panose="020B0609020204030204" pitchFamily="49" charset="0"/>
              </a:rPr>
              <a:t>      say cmd                                                          </a:t>
            </a:r>
          </a:p>
          <a:p>
            <a:pPr algn="l"/>
            <a:r>
              <a:rPr lang="en-US" altLang="en-US" sz="1000" b="1" dirty="0">
                <a:solidFill>
                  <a:schemeClr val="bg1"/>
                </a:solidFill>
                <a:latin typeface="Consolas" panose="020B0609020204030204" pitchFamily="49" charset="0"/>
              </a:rPr>
              <a:t>      say 'stacked Comments:'                                          </a:t>
            </a:r>
          </a:p>
          <a:p>
            <a:pPr algn="l"/>
            <a:r>
              <a:rPr lang="en-US" altLang="en-US" sz="1000" b="1" dirty="0">
                <a:solidFill>
                  <a:schemeClr val="bg1"/>
                </a:solidFill>
                <a:latin typeface="Consolas" panose="020B0609020204030204" pitchFamily="49" charset="0"/>
              </a:rPr>
              <a:t>     'PIPE STEM c. | CONS'                                             </a:t>
            </a:r>
          </a:p>
          <a:p>
            <a:pPr algn="l"/>
            <a:r>
              <a:rPr lang="en-US" altLang="en-US" sz="1000" b="1" dirty="0">
                <a:solidFill>
                  <a:schemeClr val="bg1"/>
                </a:solidFill>
                <a:latin typeface="Consolas" panose="020B0609020204030204" pitchFamily="49" charset="0"/>
              </a:rPr>
              <a:t>      say hi                                                           </a:t>
            </a:r>
          </a:p>
          <a:p>
            <a:pPr algn="l"/>
            <a:r>
              <a:rPr lang="en-US" altLang="en-US" sz="1000" b="1" dirty="0">
                <a:solidFill>
                  <a:schemeClr val="bg1"/>
                </a:solidFill>
                <a:latin typeface="Consolas" panose="020B0609020204030204" pitchFamily="49" charset="0"/>
              </a:rPr>
              <a:t>      say 'Continue? Enter Yes or No'                                  </a:t>
            </a:r>
          </a:p>
          <a:p>
            <a:pPr algn="l"/>
            <a:r>
              <a:rPr lang="en-US" altLang="en-US" sz="1000" b="1" dirty="0">
                <a:solidFill>
                  <a:schemeClr val="bg1"/>
                </a:solidFill>
                <a:latin typeface="Consolas" panose="020B0609020204030204" pitchFamily="49" charset="0"/>
              </a:rPr>
              <a:t>      say lo                                                           </a:t>
            </a:r>
          </a:p>
          <a:p>
            <a:pPr algn="l"/>
            <a:r>
              <a:rPr lang="en-US" altLang="en-US" sz="1000" b="1" dirty="0">
                <a:solidFill>
                  <a:schemeClr val="bg1"/>
                </a:solidFill>
                <a:latin typeface="Consolas" panose="020B0609020204030204" pitchFamily="49" charset="0"/>
              </a:rPr>
              <a:t>      parse upper pull ans .                                           </a:t>
            </a:r>
          </a:p>
          <a:p>
            <a:pPr algn="l"/>
            <a:r>
              <a:rPr lang="en-US" altLang="en-US" sz="1000" b="1" dirty="0">
                <a:solidFill>
                  <a:schemeClr val="bg1"/>
                </a:solidFill>
                <a:latin typeface="Consolas" panose="020B0609020204030204" pitchFamily="49" charset="0"/>
              </a:rPr>
              <a:t>      If abbrev('YES',ans,1) then Leave /* Forever */                  </a:t>
            </a:r>
          </a:p>
          <a:p>
            <a:pPr algn="l"/>
            <a:r>
              <a:rPr lang="en-US" altLang="en-US" sz="1000" b="1" dirty="0">
                <a:solidFill>
                  <a:schemeClr val="bg1"/>
                </a:solidFill>
                <a:latin typeface="Consolas" panose="020B0609020204030204" pitchFamily="49" charset="0"/>
              </a:rPr>
              <a:t>      If ans='NO' | ans='N' then                                       </a:t>
            </a:r>
          </a:p>
          <a:p>
            <a:pPr algn="l"/>
            <a:r>
              <a:rPr lang="en-US" altLang="en-US" sz="1000" b="1" dirty="0">
                <a:solidFill>
                  <a:schemeClr val="bg1"/>
                </a:solidFill>
                <a:latin typeface="Consolas" panose="020B0609020204030204" pitchFamily="49" charset="0"/>
              </a:rPr>
              <a:t>         Do                                                            </a:t>
            </a:r>
          </a:p>
          <a:p>
            <a:pPr algn="l"/>
            <a:r>
              <a:rPr lang="en-US" altLang="en-US" sz="1000" b="1" dirty="0">
                <a:solidFill>
                  <a:schemeClr val="bg1"/>
                </a:solidFill>
                <a:latin typeface="Consolas" panose="020B0609020204030204" pitchFamily="49" charset="0"/>
              </a:rPr>
              <a:t>           say 'Aborting before writing SALIPL per reply:' ans         </a:t>
            </a:r>
          </a:p>
          <a:p>
            <a:pPr algn="l"/>
            <a:r>
              <a:rPr lang="en-US" altLang="en-US" sz="1000" b="1" dirty="0">
                <a:solidFill>
                  <a:schemeClr val="bg1"/>
                </a:solidFill>
                <a:latin typeface="Consolas" panose="020B0609020204030204" pitchFamily="49" charset="0"/>
              </a:rPr>
              <a:t>           Call Exit 32                                                </a:t>
            </a:r>
          </a:p>
          <a:p>
            <a:pPr algn="l"/>
            <a:r>
              <a:rPr lang="en-US" altLang="en-US" sz="1000" b="1" dirty="0">
                <a:solidFill>
                  <a:schemeClr val="bg1"/>
                </a:solidFill>
                <a:latin typeface="Consolas" panose="020B0609020204030204" pitchFamily="49" charset="0"/>
              </a:rPr>
              <a:t>         End                                                           </a:t>
            </a:r>
          </a:p>
          <a:p>
            <a:pPr algn="l"/>
            <a:r>
              <a:rPr lang="en-US" altLang="en-US" sz="1000" b="1" dirty="0">
                <a:solidFill>
                  <a:schemeClr val="bg1"/>
                </a:solidFill>
                <a:latin typeface="Consolas" panose="020B0609020204030204" pitchFamily="49" charset="0"/>
              </a:rPr>
              <a:t>      say                                                              </a:t>
            </a:r>
          </a:p>
          <a:p>
            <a:pPr algn="l"/>
            <a:r>
              <a:rPr lang="en-US" altLang="en-US" sz="1000" b="1" dirty="0">
                <a:solidFill>
                  <a:schemeClr val="bg1"/>
                </a:solidFill>
                <a:latin typeface="Consolas" panose="020B0609020204030204" pitchFamily="49" charset="0"/>
              </a:rPr>
              <a:t>      say '+++ Invalid reply:' ans                                     </a:t>
            </a:r>
          </a:p>
          <a:p>
            <a:pPr algn="l"/>
            <a:r>
              <a:rPr lang="en-US" altLang="en-US" sz="1000" b="1" dirty="0">
                <a:solidFill>
                  <a:schemeClr val="bg1"/>
                </a:solidFill>
                <a:latin typeface="Consolas" panose="020B0609020204030204" pitchFamily="49" charset="0"/>
              </a:rPr>
              <a:t>   End                                                                 </a:t>
            </a:r>
          </a:p>
          <a:p>
            <a:pPr algn="l"/>
            <a:r>
              <a:rPr lang="en-US" altLang="en-US" sz="1000" b="1" dirty="0">
                <a:solidFill>
                  <a:schemeClr val="bg1"/>
                </a:solidFill>
                <a:latin typeface="Consolas" panose="020B0609020204030204" pitchFamily="49" charset="0"/>
              </a:rPr>
              <a:t>  'PIPE STEM c. | STACK'                                               </a:t>
            </a:r>
          </a:p>
          <a:p>
            <a:pPr algn="l"/>
            <a:r>
              <a:rPr lang="en-US" altLang="en-US" sz="1000" b="1" dirty="0">
                <a:solidFill>
                  <a:schemeClr val="bg1"/>
                </a:solidFill>
                <a:latin typeface="Consolas" panose="020B0609020204030204" pitchFamily="49" charset="0"/>
              </a:rPr>
              <a:t>   cmd                                                                 </a:t>
            </a:r>
          </a:p>
          <a:p>
            <a:pPr algn="l"/>
            <a:r>
              <a:rPr lang="en-US" altLang="en-US" sz="1000" b="1" dirty="0">
                <a:solidFill>
                  <a:schemeClr val="bg1"/>
                </a:solidFill>
                <a:latin typeface="Consolas" panose="020B0609020204030204" pitchFamily="49" charset="0"/>
              </a:rPr>
              <a:t>Call Exit rc                                                           </a:t>
            </a:r>
          </a:p>
          <a:p>
            <a:pPr algn="l"/>
            <a:r>
              <a:rPr lang="en-US" altLang="en-US" sz="1000" b="1" dirty="0">
                <a:solidFill>
                  <a:schemeClr val="bg1"/>
                </a:solidFill>
                <a:latin typeface="Consolas" panose="020B0609020204030204" pitchFamily="49" charset="0"/>
              </a:rPr>
              <a:t>                                                                       </a:t>
            </a:r>
          </a:p>
          <a:p>
            <a:pPr algn="l"/>
            <a:r>
              <a:rPr lang="en-US" altLang="en-US" sz="1000" b="1" dirty="0">
                <a:solidFill>
                  <a:schemeClr val="bg1"/>
                </a:solidFill>
                <a:latin typeface="Consolas" panose="020B0609020204030204" pitchFamily="49" charset="0"/>
              </a:rPr>
              <a:t>                                                                       </a:t>
            </a:r>
          </a:p>
          <a:p>
            <a:pPr algn="l"/>
            <a:r>
              <a:rPr lang="en-US" altLang="en-US" sz="1000" b="1" dirty="0">
                <a:solidFill>
                  <a:schemeClr val="bg1"/>
                </a:solidFill>
                <a:latin typeface="Consolas" panose="020B0609020204030204" pitchFamily="49" charset="0"/>
              </a:rPr>
              <a:t>Explain:                                                               </a:t>
            </a:r>
          </a:p>
          <a:p>
            <a:pPr algn="l"/>
            <a:r>
              <a:rPr lang="en-US" altLang="en-US" sz="1000" b="1" dirty="0">
                <a:solidFill>
                  <a:schemeClr val="bg1"/>
                </a:solidFill>
                <a:latin typeface="Consolas" panose="020B0609020204030204" pitchFamily="49" charset="0"/>
              </a:rPr>
              <a:t>say xfn 'is used to write SALIPL to the a given address (usually a'    </a:t>
            </a:r>
          </a:p>
          <a:p>
            <a:pPr algn="l"/>
            <a:r>
              <a:rPr lang="en-US" altLang="en-US" sz="1000" b="1" dirty="0">
                <a:solidFill>
                  <a:schemeClr val="bg1"/>
                </a:solidFill>
                <a:latin typeface="Consolas" panose="020B0609020204030204" pitchFamily="49" charset="0"/>
              </a:rPr>
              <a:t>say 'full-pack extent minidisk.'                                       </a:t>
            </a:r>
          </a:p>
          <a:p>
            <a:pPr algn="l"/>
            <a:r>
              <a:rPr lang="en-US" altLang="en-US" sz="1000" b="1" dirty="0">
                <a:solidFill>
                  <a:schemeClr val="bg1"/>
                </a:solidFill>
                <a:latin typeface="Consolas" panose="020B0609020204030204" pitchFamily="49" charset="0"/>
              </a:rPr>
              <a:t>say                                                                    </a:t>
            </a:r>
          </a:p>
          <a:p>
            <a:pPr algn="l"/>
            <a:r>
              <a:rPr lang="en-US" altLang="en-US" sz="1000" b="1" dirty="0">
                <a:solidFill>
                  <a:schemeClr val="bg1"/>
                </a:solidFill>
                <a:latin typeface="Consolas" panose="020B0609020204030204" pitchFamily="49" charset="0"/>
              </a:rPr>
              <a:t>say '            +-0F00-+--+-NOVERIFY-+    '                           </a:t>
            </a:r>
          </a:p>
          <a:p>
            <a:pPr algn="l"/>
            <a:r>
              <a:rPr lang="en-US" altLang="en-US" sz="1000" b="1" dirty="0">
                <a:solidFill>
                  <a:schemeClr val="bg1"/>
                </a:solidFill>
                <a:latin typeface="Consolas" panose="020B0609020204030204" pitchFamily="49" charset="0"/>
              </a:rPr>
              <a:t>say '&gt;-MKSALIPL--+-vdev-+--+-volser---+--&gt;&lt;'                           </a:t>
            </a:r>
          </a:p>
          <a:p>
            <a:pPr algn="l"/>
            <a:r>
              <a:rPr lang="en-US" altLang="en-US" sz="1000" b="1" dirty="0">
                <a:solidFill>
                  <a:schemeClr val="bg1"/>
                </a:solidFill>
                <a:latin typeface="Consolas" panose="020B0609020204030204" pitchFamily="49" charset="0"/>
              </a:rPr>
              <a:t>say                                                                    </a:t>
            </a:r>
          </a:p>
          <a:p>
            <a:pPr algn="l"/>
            <a:r>
              <a:rPr lang="en-US" altLang="en-US" sz="1000" b="1" dirty="0">
                <a:solidFill>
                  <a:schemeClr val="bg1"/>
                </a:solidFill>
                <a:latin typeface="Consolas" panose="020B0609020204030204" pitchFamily="49" charset="0"/>
              </a:rPr>
              <a:t>Call Exit 4                                                            </a:t>
            </a:r>
          </a:p>
          <a:p>
            <a:pPr algn="l"/>
            <a:r>
              <a:rPr lang="en-US" altLang="en-US" sz="1000" b="1" dirty="0">
                <a:solidFill>
                  <a:schemeClr val="bg1"/>
                </a:solidFill>
                <a:latin typeface="Consolas" panose="020B0609020204030204" pitchFamily="49" charset="0"/>
              </a:rPr>
              <a:t>/********************************************************************/ </a:t>
            </a:r>
          </a:p>
          <a:p>
            <a:pPr algn="l"/>
            <a:r>
              <a:rPr lang="en-US" altLang="en-US" sz="1000" b="1" dirty="0">
                <a:solidFill>
                  <a:schemeClr val="bg1"/>
                </a:solidFill>
                <a:latin typeface="Consolas" panose="020B0609020204030204" pitchFamily="49" charset="0"/>
              </a:rPr>
              <a:t>/*                   Sub-Routines below this point                  */</a:t>
            </a:r>
          </a:p>
          <a:p>
            <a:pPr algn="l"/>
            <a:r>
              <a:rPr lang="en-US" altLang="en-US" sz="1000" b="1" dirty="0">
                <a:solidFill>
                  <a:schemeClr val="bg1"/>
                </a:solidFill>
                <a:latin typeface="Consolas" panose="020B0609020204030204" pitchFamily="49" charset="0"/>
              </a:rPr>
              <a:t>/********************************************************************/</a:t>
            </a:r>
          </a:p>
          <a:p>
            <a:pPr algn="l"/>
            <a:r>
              <a:rPr lang="en-US" altLang="en-US" sz="1000" b="1" dirty="0">
                <a:solidFill>
                  <a:schemeClr val="bg1"/>
                </a:solidFill>
                <a:latin typeface="Consolas" panose="020B0609020204030204" pitchFamily="49" charset="0"/>
              </a:rPr>
              <a:t>                                                                      </a:t>
            </a:r>
            <a:endParaRPr lang="en-US" altLang="en-US" sz="1050" b="1" dirty="0">
              <a:solidFill>
                <a:schemeClr val="bg1"/>
              </a:solidFill>
              <a:latin typeface="Consolas" panose="020B0609020204030204" pitchFamily="49" charset="0"/>
            </a:endParaRP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28</a:t>
            </a:fld>
            <a:endParaRPr lang="en-US" altLang="en-US" sz="1400" b="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494594" name="Rectangle 2"/>
          <p:cNvSpPr>
            <a:spLocks noChangeArrowheads="1"/>
          </p:cNvSpPr>
          <p:nvPr/>
        </p:nvSpPr>
        <p:spPr bwMode="auto">
          <a:xfrm>
            <a:off x="341313" y="334963"/>
            <a:ext cx="8458200" cy="6124754"/>
          </a:xfrm>
          <a:prstGeom prst="rect">
            <a:avLst/>
          </a:prstGeom>
          <a:noFill/>
          <a:ln>
            <a:noFill/>
          </a:ln>
          <a:effectLst/>
          <a:extLst>
            <a:ext uri="{909E8E84-426E-40DD-AFC4-6F175D3DCCD1}">
              <a14:hiddenFill xmlns:a14="http://schemas.microsoft.com/office/drawing/2010/main">
                <a:solidFill>
                  <a:srgbClr val="DAFEDC"/>
                </a:solidFill>
              </a14:hiddenFill>
            </a:ext>
            <a:ext uri="{91240B29-F687-4F45-9708-019B960494DF}">
              <a14:hiddenLine xmlns:a14="http://schemas.microsoft.com/office/drawing/2010/main" w="12700">
                <a:solidFill>
                  <a:srgbClr val="00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en-US" b="1" dirty="0">
                <a:latin typeface="Renex Monospaced" pitchFamily="49" charset="0"/>
              </a:rPr>
              <a:t>                                                                      </a:t>
            </a:r>
          </a:p>
          <a:p>
            <a:pPr algn="l"/>
            <a:r>
              <a:rPr lang="en-US" altLang="en-US" sz="1100" b="1" dirty="0">
                <a:solidFill>
                  <a:schemeClr val="bg1"/>
                </a:solidFill>
                <a:latin typeface="Consolas" panose="020B0609020204030204" pitchFamily="49" charset="0"/>
              </a:rPr>
              <a:t>Exit:                                                                 </a:t>
            </a:r>
          </a:p>
          <a:p>
            <a:pPr algn="l"/>
            <a:r>
              <a:rPr lang="en-US" altLang="en-US" sz="1100" b="1" dirty="0">
                <a:solidFill>
                  <a:schemeClr val="bg1"/>
                </a:solidFill>
                <a:latin typeface="Consolas" panose="020B0609020204030204" pitchFamily="49" charset="0"/>
              </a:rPr>
              <a:t>   parse arg exitrc .                                                 </a:t>
            </a:r>
          </a:p>
          <a:p>
            <a:pPr algn="l"/>
            <a:r>
              <a:rPr lang="en-US" altLang="en-US" sz="1100" b="1" dirty="0">
                <a:solidFill>
                  <a:schemeClr val="bg1"/>
                </a:solidFill>
                <a:latin typeface="Consolas" panose="020B0609020204030204" pitchFamily="49" charset="0"/>
              </a:rPr>
              <a:t>   If verify(exitrc,'-0123456789')=0 then Exit exitrc                 </a:t>
            </a:r>
          </a:p>
          <a:p>
            <a:pPr algn="l"/>
            <a:r>
              <a:rPr lang="en-US" altLang="en-US" sz="1100" b="1" dirty="0">
                <a:solidFill>
                  <a:schemeClr val="bg1"/>
                </a:solidFill>
                <a:latin typeface="Consolas" panose="020B0609020204030204" pitchFamily="49" charset="0"/>
              </a:rPr>
              <a:t>                                     else Exit 999999                 </a:t>
            </a:r>
          </a:p>
          <a:p>
            <a:pPr algn="l"/>
            <a:r>
              <a:rPr lang="en-US" altLang="en-US" sz="1100" b="1" dirty="0">
                <a:solidFill>
                  <a:schemeClr val="bg1"/>
                </a:solidFill>
                <a:latin typeface="Consolas" panose="020B0609020204030204" pitchFamily="49" charset="0"/>
              </a:rPr>
              <a:t>                                                                      </a:t>
            </a:r>
          </a:p>
          <a:p>
            <a:pPr algn="l"/>
            <a:r>
              <a:rPr lang="en-US" altLang="en-US" sz="1100" b="1" dirty="0">
                <a:solidFill>
                  <a:schemeClr val="bg1"/>
                </a:solidFill>
                <a:latin typeface="Consolas" panose="020B0609020204030204" pitchFamily="49" charset="0"/>
              </a:rPr>
              <a:t>Syntax:                                                               </a:t>
            </a:r>
          </a:p>
          <a:p>
            <a:pPr algn="l"/>
            <a:r>
              <a:rPr lang="en-US" altLang="en-US" sz="1100" b="1" dirty="0">
                <a:solidFill>
                  <a:schemeClr val="bg1"/>
                </a:solidFill>
                <a:latin typeface="Consolas" panose="020B0609020204030204" pitchFamily="49" charset="0"/>
              </a:rPr>
              <a:t>   say '+++ Syntax error routine entered in:' xfn xft xfm             </a:t>
            </a:r>
          </a:p>
          <a:p>
            <a:pPr algn="l"/>
            <a:r>
              <a:rPr lang="en-US" altLang="en-US" sz="1100" b="1" dirty="0">
                <a:solidFill>
                  <a:schemeClr val="bg1"/>
                </a:solidFill>
                <a:latin typeface="Consolas" panose="020B0609020204030204" pitchFamily="49" charset="0"/>
              </a:rPr>
              <a:t>   say '+++ from line:' sigl', which reads:'                          </a:t>
            </a:r>
          </a:p>
          <a:p>
            <a:pPr algn="l"/>
            <a:r>
              <a:rPr lang="en-US" altLang="en-US" sz="1100" b="1" dirty="0">
                <a:solidFill>
                  <a:schemeClr val="bg1"/>
                </a:solidFill>
                <a:latin typeface="Consolas" panose="020B0609020204030204" pitchFamily="49" charset="0"/>
              </a:rPr>
              <a:t>   say '+++'sourceline(sigl)                                          </a:t>
            </a:r>
          </a:p>
          <a:p>
            <a:pPr algn="l"/>
            <a:r>
              <a:rPr lang="en-US" altLang="en-US" sz="1100" b="1" dirty="0">
                <a:solidFill>
                  <a:schemeClr val="bg1"/>
                </a:solidFill>
                <a:latin typeface="Consolas" panose="020B0609020204030204" pitchFamily="49" charset="0"/>
              </a:rPr>
              <a:t>Call Exit 20                                                          </a:t>
            </a:r>
          </a:p>
          <a:p>
            <a:pPr algn="l"/>
            <a:r>
              <a:rPr lang="en-US" altLang="en-US" sz="1100" b="1" dirty="0">
                <a:solidFill>
                  <a:schemeClr val="bg1"/>
                </a:solidFill>
                <a:latin typeface="Consolas" panose="020B0609020204030204" pitchFamily="49" charset="0"/>
              </a:rPr>
              <a:t>                                                                      </a:t>
            </a:r>
          </a:p>
          <a:p>
            <a:pPr algn="l"/>
            <a:r>
              <a:rPr lang="en-US" altLang="en-US" sz="1100" b="1" dirty="0">
                <a:solidFill>
                  <a:schemeClr val="bg1"/>
                </a:solidFill>
                <a:latin typeface="Consolas" panose="020B0609020204030204" pitchFamily="49" charset="0"/>
              </a:rPr>
              <a:t>                                                                      </a:t>
            </a:r>
          </a:p>
          <a:p>
            <a:pPr algn="l"/>
            <a:r>
              <a:rPr lang="en-US" altLang="en-US" sz="1100" b="1" dirty="0">
                <a:solidFill>
                  <a:schemeClr val="bg1"/>
                </a:solidFill>
                <a:latin typeface="Consolas" panose="020B0609020204030204" pitchFamily="49" charset="0"/>
              </a:rPr>
              <a:t>NoValue:                                                              </a:t>
            </a:r>
          </a:p>
          <a:p>
            <a:pPr algn="l"/>
            <a:r>
              <a:rPr lang="en-US" altLang="en-US" sz="1100" b="1" dirty="0">
                <a:solidFill>
                  <a:schemeClr val="bg1"/>
                </a:solidFill>
                <a:latin typeface="Consolas" panose="020B0609020204030204" pitchFamily="49" charset="0"/>
              </a:rPr>
              <a:t>   say '+++ NoValue error routine entered in:' xfn xft xfm            </a:t>
            </a:r>
          </a:p>
          <a:p>
            <a:pPr algn="l"/>
            <a:r>
              <a:rPr lang="en-US" altLang="en-US" sz="1100" b="1" dirty="0">
                <a:solidFill>
                  <a:schemeClr val="bg1"/>
                </a:solidFill>
                <a:latin typeface="Consolas" panose="020B0609020204030204" pitchFamily="49" charset="0"/>
              </a:rPr>
              <a:t>   say '+++ from line:' sigl', which reads:'                          </a:t>
            </a:r>
          </a:p>
          <a:p>
            <a:pPr algn="l"/>
            <a:r>
              <a:rPr lang="en-US" altLang="en-US" sz="1100" b="1" dirty="0">
                <a:solidFill>
                  <a:schemeClr val="bg1"/>
                </a:solidFill>
                <a:latin typeface="Consolas" panose="020B0609020204030204" pitchFamily="49" charset="0"/>
              </a:rPr>
              <a:t>   say '+++'sourceline(sigl)                                          </a:t>
            </a:r>
          </a:p>
          <a:p>
            <a:pPr algn="l"/>
            <a:r>
              <a:rPr lang="en-US" altLang="en-US" sz="1100" b="1" dirty="0">
                <a:solidFill>
                  <a:schemeClr val="bg1"/>
                </a:solidFill>
                <a:latin typeface="Consolas" panose="020B0609020204030204" pitchFamily="49" charset="0"/>
              </a:rPr>
              <a:t>Call Exit 24                                                          </a:t>
            </a:r>
          </a:p>
          <a:p>
            <a:pPr algn="l"/>
            <a:r>
              <a:rPr lang="en-US" altLang="en-US" sz="1100" b="1" dirty="0">
                <a:solidFill>
                  <a:schemeClr val="bg1"/>
                </a:solidFill>
                <a:latin typeface="Consolas" panose="020B0609020204030204" pitchFamily="49" charset="0"/>
              </a:rPr>
              <a:t>                                                                      </a:t>
            </a:r>
          </a:p>
          <a:p>
            <a:pPr algn="l"/>
            <a:r>
              <a:rPr lang="en-US" altLang="en-US" sz="1100" b="1" dirty="0">
                <a:solidFill>
                  <a:schemeClr val="bg1"/>
                </a:solidFill>
                <a:latin typeface="Consolas" panose="020B0609020204030204" pitchFamily="49" charset="0"/>
              </a:rPr>
              <a:t>/* Epilog *********************************************************** </a:t>
            </a:r>
          </a:p>
          <a:p>
            <a:pPr algn="l"/>
            <a:r>
              <a:rPr lang="en-US" altLang="en-US" sz="1100" b="1" dirty="0">
                <a:solidFill>
                  <a:schemeClr val="bg1"/>
                </a:solidFill>
                <a:latin typeface="Consolas" panose="020B0609020204030204" pitchFamily="49" charset="0"/>
              </a:rPr>
              <a:t> </a:t>
            </a:r>
            <a:r>
              <a:rPr lang="en-US" altLang="en-US" sz="1100" b="1" dirty="0">
                <a:solidFill>
                  <a:schemeClr val="bg1"/>
                </a:solidFill>
                <a:highlight>
                  <a:srgbClr val="C0C0C0"/>
                </a:highlight>
                <a:latin typeface="Consolas" panose="020B0609020204030204" pitchFamily="49" charset="0"/>
              </a:rPr>
              <a:t>* Function      - See 'EXPLAIN' subrtn above.                      * </a:t>
            </a:r>
          </a:p>
          <a:p>
            <a:pPr algn="l"/>
            <a:r>
              <a:rPr lang="en-US" altLang="en-US" sz="1100" b="1" dirty="0">
                <a:solidFill>
                  <a:schemeClr val="bg1"/>
                </a:solidFill>
                <a:latin typeface="Consolas" panose="020B0609020204030204" pitchFamily="49" charset="0"/>
              </a:rPr>
              <a:t> * Component of  - VM Sysprogs toolbox                              * </a:t>
            </a:r>
          </a:p>
          <a:p>
            <a:pPr algn="l"/>
            <a:r>
              <a:rPr lang="en-US" altLang="en-US" sz="1100" b="1" dirty="0">
                <a:solidFill>
                  <a:schemeClr val="bg1"/>
                </a:solidFill>
                <a:latin typeface="Consolas" panose="020B0609020204030204" pitchFamily="49" charset="0"/>
              </a:rPr>
              <a:t> </a:t>
            </a:r>
            <a:r>
              <a:rPr lang="en-US" altLang="en-US" sz="1100" b="1" dirty="0">
                <a:solidFill>
                  <a:schemeClr val="bg1"/>
                </a:solidFill>
                <a:highlight>
                  <a:srgbClr val="C0C0C0"/>
                </a:highlight>
                <a:latin typeface="Consolas" panose="020B0609020204030204" pitchFamily="49" charset="0"/>
              </a:rPr>
              <a:t>* Command format- See 'Explain; subrtn above.                      * </a:t>
            </a:r>
          </a:p>
          <a:p>
            <a:pPr algn="l"/>
            <a:r>
              <a:rPr lang="en-US" altLang="en-US" sz="1100" b="1" dirty="0">
                <a:solidFill>
                  <a:schemeClr val="bg1"/>
                </a:solidFill>
                <a:latin typeface="Consolas" panose="020B0609020204030204" pitchFamily="49" charset="0"/>
              </a:rPr>
              <a:t> * Called by     - VM sysprogs                                      * </a:t>
            </a:r>
          </a:p>
          <a:p>
            <a:pPr algn="l"/>
            <a:r>
              <a:rPr lang="en-US" altLang="en-US" sz="1100" b="1" dirty="0">
                <a:solidFill>
                  <a:schemeClr val="bg1"/>
                </a:solidFill>
                <a:latin typeface="Consolas" panose="020B0609020204030204" pitchFamily="49" charset="0"/>
              </a:rPr>
              <a:t> * Program Lang. - CMS REXX                                         * </a:t>
            </a:r>
          </a:p>
          <a:p>
            <a:pPr algn="l"/>
            <a:r>
              <a:rPr lang="en-US" altLang="en-US" sz="1100" b="1" dirty="0">
                <a:solidFill>
                  <a:schemeClr val="bg1"/>
                </a:solidFill>
                <a:latin typeface="Consolas" panose="020B0609020204030204" pitchFamily="49" charset="0"/>
              </a:rPr>
              <a:t> * Date Written  - 20001117                                         * </a:t>
            </a:r>
          </a:p>
          <a:p>
            <a:pPr algn="l"/>
            <a:r>
              <a:rPr lang="en-US" altLang="en-US" sz="1100" b="1" dirty="0">
                <a:solidFill>
                  <a:schemeClr val="bg1"/>
                </a:solidFill>
                <a:latin typeface="Consolas" panose="020B0609020204030204" pitchFamily="49" charset="0"/>
              </a:rPr>
              <a:t> * Author        - Michael R. Walter                                * </a:t>
            </a:r>
          </a:p>
          <a:p>
            <a:pPr algn="l"/>
            <a:r>
              <a:rPr lang="en-US" altLang="en-US" sz="1100" b="1" dirty="0">
                <a:solidFill>
                  <a:schemeClr val="bg1"/>
                </a:solidFill>
                <a:latin typeface="Consolas" panose="020B0609020204030204" pitchFamily="49" charset="0"/>
              </a:rPr>
              <a:t> * Acknowlegments- Based upon code the to the VMESA-L listserv      * </a:t>
            </a:r>
          </a:p>
          <a:p>
            <a:pPr algn="l"/>
            <a:r>
              <a:rPr lang="en-US" altLang="en-US" sz="1100" b="1" dirty="0">
                <a:solidFill>
                  <a:schemeClr val="bg1"/>
                </a:solidFill>
                <a:latin typeface="Consolas" panose="020B0609020204030204" pitchFamily="49" charset="0"/>
              </a:rPr>
              <a:t> *                 Thu, 31 Aug 2000 13:35:14 -0500                  * </a:t>
            </a:r>
          </a:p>
          <a:p>
            <a:pPr algn="l"/>
            <a:r>
              <a:rPr lang="en-US" altLang="en-US" sz="1100" b="1" dirty="0">
                <a:solidFill>
                  <a:schemeClr val="bg1"/>
                </a:solidFill>
                <a:latin typeface="Consolas" panose="020B0609020204030204" pitchFamily="49" charset="0"/>
              </a:rPr>
              <a:t> *                 "Frank M. Ramaekers Jr." &lt;FrankRam@Earthlink.Net&gt;* </a:t>
            </a:r>
          </a:p>
          <a:p>
            <a:pPr algn="l"/>
            <a:r>
              <a:rPr lang="en-US" altLang="en-US" sz="1100" b="1" dirty="0">
                <a:solidFill>
                  <a:schemeClr val="bg1"/>
                </a:solidFill>
                <a:latin typeface="Consolas" panose="020B0609020204030204" pitchFamily="49" charset="0"/>
              </a:rPr>
              <a:t> * Changed | By  | Description of Change                            * </a:t>
            </a:r>
          </a:p>
          <a:p>
            <a:pPr algn="l"/>
            <a:r>
              <a:rPr lang="en-US" altLang="en-US" sz="1100" b="1" dirty="0">
                <a:solidFill>
                  <a:schemeClr val="bg1"/>
                </a:solidFill>
                <a:latin typeface="Consolas" panose="020B0609020204030204" pitchFamily="49" charset="0"/>
              </a:rPr>
              <a:t> * --------+-----+------------------------------------------------- * </a:t>
            </a:r>
          </a:p>
          <a:p>
            <a:pPr algn="l"/>
            <a:r>
              <a:rPr lang="en-US" altLang="en-US" sz="1100" b="1" dirty="0">
                <a:solidFill>
                  <a:schemeClr val="bg1"/>
                </a:solidFill>
                <a:latin typeface="Consolas" panose="020B0609020204030204" pitchFamily="49" charset="0"/>
              </a:rPr>
              <a:t> * yyyymmdd  iii -                                                  * </a:t>
            </a:r>
          </a:p>
          <a:p>
            <a:pPr algn="l"/>
            <a:r>
              <a:rPr lang="en-US" altLang="en-US" sz="1100" b="1" dirty="0">
                <a:solidFill>
                  <a:schemeClr val="bg1"/>
                </a:solidFill>
                <a:latin typeface="Consolas" panose="020B0609020204030204" pitchFamily="49" charset="0"/>
              </a:rPr>
              <a:t> *                                                                  * </a:t>
            </a:r>
          </a:p>
          <a:p>
            <a:pPr algn="l"/>
            <a:r>
              <a:rPr lang="en-US" altLang="en-US" sz="1100" b="1" dirty="0">
                <a:solidFill>
                  <a:schemeClr val="bg1"/>
                </a:solidFill>
                <a:latin typeface="Consolas" panose="020B0609020204030204" pitchFamily="49" charset="0"/>
              </a:rPr>
              <a:t> ********************************************************************/</a:t>
            </a:r>
          </a:p>
        </p:txBody>
      </p:sp>
      <p:sp>
        <p:nvSpPr>
          <p:cNvPr id="3" name="Slide Number Placeholder 2"/>
          <p:cNvSpPr>
            <a:spLocks noGrp="1"/>
          </p:cNvSpPr>
          <p:nvPr>
            <p:ph type="sldNum" sz="quarter" idx="12"/>
          </p:nvPr>
        </p:nvSpPr>
        <p:spPr/>
        <p:txBody>
          <a:bodyPr/>
          <a:lstStyle/>
          <a:p>
            <a:fld id="{269B1AFA-A758-4BEE-B182-2F8BCF00003C}" type="slidenum">
              <a:rPr lang="en-US" altLang="en-US" smtClean="0"/>
              <a:pPr/>
              <a:t>29</a:t>
            </a:fld>
            <a:endParaRPr lang="en-US" altLang="en-US" sz="1400" b="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026"/>
          <p:cNvSpPr>
            <a:spLocks noGrp="1" noChangeArrowheads="1"/>
          </p:cNvSpPr>
          <p:nvPr>
            <p:ph type="title"/>
          </p:nvPr>
        </p:nvSpPr>
        <p:spPr>
          <a:xfrm>
            <a:off x="457200" y="2484967"/>
            <a:ext cx="7802033" cy="3881966"/>
          </a:xfrm>
        </p:spPr>
        <p:txBody>
          <a:bodyPr>
            <a:normAutofit/>
          </a:bodyPr>
          <a:lstStyle/>
          <a:p>
            <a:r>
              <a:rPr lang="en-US" altLang="en-US" dirty="0"/>
              <a:t>Disclaimer:</a:t>
            </a:r>
            <a:br>
              <a:rPr lang="en-US" altLang="en-US" sz="800" dirty="0"/>
            </a:br>
            <a:r>
              <a:rPr lang="en-US" altLang="en-US" sz="800" dirty="0"/>
              <a:t> (you expected something else?)</a:t>
            </a:r>
            <a:br>
              <a:rPr lang="en-US" altLang="en-US" sz="800" dirty="0"/>
            </a:br>
            <a:br>
              <a:rPr lang="en-US" altLang="en-US" sz="800" dirty="0"/>
            </a:br>
            <a:br>
              <a:rPr lang="en-US" altLang="en-US" sz="800" dirty="0"/>
            </a:br>
            <a:br>
              <a:rPr lang="en-US" altLang="en-US" sz="800" dirty="0"/>
            </a:br>
            <a:r>
              <a:rPr lang="en-US" altLang="en-US" sz="2400" b="1" i="1" dirty="0"/>
              <a:t>- Your Mileage May Vary</a:t>
            </a:r>
            <a:br>
              <a:rPr lang="en-US" altLang="en-US" sz="2400" b="1" i="1" dirty="0"/>
            </a:br>
            <a:br>
              <a:rPr lang="en-US" altLang="en-US" i="1" dirty="0"/>
            </a:br>
            <a:r>
              <a:rPr lang="en-US" altLang="en-US" sz="2200" i="1" dirty="0"/>
              <a:t>- </a:t>
            </a:r>
            <a:r>
              <a:rPr lang="en-US" altLang="en-US" sz="2200" i="1" cap="none" dirty="0">
                <a:latin typeface="+mn-lt"/>
              </a:rPr>
              <a:t>For </a:t>
            </a:r>
            <a:r>
              <a:rPr lang="en-US" altLang="en-US" sz="2200" b="1" i="1" u="sng" cap="none" dirty="0">
                <a:latin typeface="+mn-lt"/>
              </a:rPr>
              <a:t>me</a:t>
            </a:r>
            <a:r>
              <a:rPr lang="en-US" altLang="en-US" sz="2200" i="1" dirty="0">
                <a:latin typeface="+mn-lt"/>
              </a:rPr>
              <a:t>: </a:t>
            </a:r>
            <a:r>
              <a:rPr lang="en-US" altLang="en-US" sz="2200" cap="none" dirty="0">
                <a:latin typeface="+mn-lt"/>
              </a:rPr>
              <a:t>REXX standards are always an area of     					</a:t>
            </a:r>
            <a:r>
              <a:rPr lang="en-US" altLang="en-US" sz="2200" i="1" u="sng" dirty="0">
                <a:latin typeface="+mn-lt"/>
              </a:rPr>
              <a:t>“Continuous Quality Improvement”</a:t>
            </a:r>
            <a:br>
              <a:rPr lang="en-US" altLang="en-US" sz="2200" i="1" u="sng" dirty="0">
                <a:latin typeface="+mn-lt"/>
              </a:rPr>
            </a:br>
            <a:br>
              <a:rPr lang="en-US" altLang="en-US" sz="2200" i="1" u="sng" dirty="0">
                <a:latin typeface="+mn-lt"/>
              </a:rPr>
            </a:br>
            <a:br>
              <a:rPr lang="en-US" altLang="en-US" sz="2200" i="1" u="sng" dirty="0">
                <a:latin typeface="+mn-lt"/>
              </a:rPr>
            </a:br>
            <a:r>
              <a:rPr lang="en-US" altLang="en-US" sz="2200" i="1" dirty="0">
                <a:latin typeface="+mn-lt"/>
              </a:rPr>
              <a:t>	</a:t>
            </a:r>
            <a:br>
              <a:rPr lang="en-US" altLang="en-US" sz="1000" i="1" dirty="0"/>
            </a:br>
            <a:endParaRPr lang="en-US" altLang="en-US" sz="800" dirty="0"/>
          </a:p>
        </p:txBody>
      </p:sp>
      <p:sp>
        <p:nvSpPr>
          <p:cNvPr id="16387" name="Rectangle 1027"/>
          <p:cNvSpPr>
            <a:spLocks noGrp="1" noChangeArrowheads="1"/>
          </p:cNvSpPr>
          <p:nvPr>
            <p:ph idx="1"/>
          </p:nvPr>
        </p:nvSpPr>
        <p:spPr>
          <a:xfrm>
            <a:off x="533400" y="279400"/>
            <a:ext cx="8097933" cy="1799166"/>
          </a:xfrm>
        </p:spPr>
        <p:txBody>
          <a:bodyPr>
            <a:normAutofit/>
          </a:bodyPr>
          <a:lstStyle/>
          <a:p>
            <a:endParaRPr lang="en-US" altLang="en-US" sz="2500" dirty="0"/>
          </a:p>
          <a:p>
            <a:r>
              <a:rPr lang="en-US" altLang="en-US" sz="2900" dirty="0"/>
              <a:t>How </a:t>
            </a:r>
            <a:r>
              <a:rPr lang="en-US" altLang="en-US" sz="2900" i="1" dirty="0"/>
              <a:t>THIS</a:t>
            </a:r>
            <a:r>
              <a:rPr lang="en-US" altLang="en-US" sz="2900" dirty="0"/>
              <a:t> sysprog learned to do it…</a:t>
            </a:r>
          </a:p>
          <a:p>
            <a:r>
              <a:rPr lang="en-US" altLang="en-US" sz="2500" dirty="0"/>
              <a:t>… </a:t>
            </a:r>
            <a:r>
              <a:rPr lang="en-US" altLang="en-US" sz="2800" dirty="0"/>
              <a:t>after years of learning </a:t>
            </a:r>
            <a:r>
              <a:rPr lang="en-US" altLang="en-US" sz="2800" b="1" i="1" u="sng" dirty="0"/>
              <a:t>from other VM’ers.</a:t>
            </a:r>
          </a:p>
        </p:txBody>
      </p:sp>
      <p:sp>
        <p:nvSpPr>
          <p:cNvPr id="4" name="Slide Number Placeholder 3"/>
          <p:cNvSpPr>
            <a:spLocks noGrp="1"/>
          </p:cNvSpPr>
          <p:nvPr>
            <p:ph type="sldNum" sz="quarter" idx="12"/>
          </p:nvPr>
        </p:nvSpPr>
        <p:spPr/>
        <p:txBody>
          <a:bodyPr/>
          <a:lstStyle/>
          <a:p>
            <a:fld id="{3AB840EC-F341-4949-83D7-E0D4051CDE2E}" type="slidenum">
              <a:rPr lang="en-US" altLang="en-US"/>
              <a:pPr/>
              <a:t>3</a:t>
            </a:fld>
            <a:endParaRPr lang="en-US" altLang="en-US" sz="1400" b="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a:xfrm>
            <a:off x="579438" y="222250"/>
            <a:ext cx="7121525" cy="1039813"/>
          </a:xfrm>
        </p:spPr>
        <p:txBody>
          <a:bodyPr/>
          <a:lstStyle/>
          <a:p>
            <a:r>
              <a:rPr lang="en-US" altLang="en-US" dirty="0"/>
              <a:t>Agenda</a:t>
            </a:r>
          </a:p>
        </p:txBody>
      </p:sp>
      <p:sp>
        <p:nvSpPr>
          <p:cNvPr id="504835" name="Rectangle 3"/>
          <p:cNvSpPr>
            <a:spLocks noGrp="1" noChangeArrowheads="1"/>
          </p:cNvSpPr>
          <p:nvPr>
            <p:ph idx="1"/>
          </p:nvPr>
        </p:nvSpPr>
        <p:spPr>
          <a:xfrm>
            <a:off x="533400" y="533401"/>
            <a:ext cx="7903633" cy="5715002"/>
          </a:xfrm>
        </p:spPr>
        <p:txBody>
          <a:bodyPr>
            <a:normAutofit/>
          </a:bodyPr>
          <a:lstStyle/>
          <a:p>
            <a:pPr marL="342900" indent="-342900">
              <a:buFont typeface="Arial" panose="020B0604020202020204" pitchFamily="34" charset="0"/>
              <a:buChar char="•"/>
            </a:pPr>
            <a:r>
              <a:rPr lang="en-US" altLang="en-US" sz="2400" dirty="0">
                <a:solidFill>
                  <a:schemeClr val="tx1"/>
                </a:solidFill>
              </a:rPr>
              <a:t>Where can I look for help?</a:t>
            </a:r>
          </a:p>
          <a:p>
            <a:pPr marL="342900" indent="-342900">
              <a:buFont typeface="Arial" panose="020B0604020202020204" pitchFamily="34" charset="0"/>
              <a:buChar char="•"/>
            </a:pPr>
            <a:r>
              <a:rPr lang="en-US" altLang="en-US" sz="2400" dirty="0">
                <a:solidFill>
                  <a:schemeClr val="tx1"/>
                </a:solidFill>
              </a:rPr>
              <a:t>Better Practices: The Importance of Standards</a:t>
            </a:r>
          </a:p>
          <a:p>
            <a:pPr marL="342900" indent="-342900">
              <a:buFont typeface="Arial" panose="020B0604020202020204" pitchFamily="34" charset="0"/>
              <a:buChar char="•"/>
            </a:pPr>
            <a:r>
              <a:rPr lang="en-US" altLang="en-US" sz="2400" dirty="0">
                <a:solidFill>
                  <a:schemeClr val="tx1"/>
                </a:solidFill>
              </a:rPr>
              <a:t>Better Practices: REXX file formatting standards</a:t>
            </a:r>
          </a:p>
          <a:p>
            <a:pPr marL="342900" indent="-342900">
              <a:buFont typeface="Arial" panose="020B0604020202020204" pitchFamily="34" charset="0"/>
              <a:buChar char="•"/>
            </a:pPr>
            <a:r>
              <a:rPr lang="en-US" altLang="en-US" sz="2400" dirty="0">
                <a:solidFill>
                  <a:schemeClr val="tx1"/>
                </a:solidFill>
              </a:rPr>
              <a:t>Better practices: (CYA)</a:t>
            </a:r>
          </a:p>
          <a:p>
            <a:pPr marL="342900" indent="-342900">
              <a:buFont typeface="Arial" panose="020B0604020202020204" pitchFamily="34" charset="0"/>
              <a:buChar char="•"/>
            </a:pPr>
            <a:r>
              <a:rPr lang="en-US" altLang="en-US" sz="2400" dirty="0">
                <a:solidFill>
                  <a:schemeClr val="tx1"/>
                </a:solidFill>
              </a:rPr>
              <a:t>Free REXX-related Tools Miscellany</a:t>
            </a:r>
          </a:p>
        </p:txBody>
      </p:sp>
      <p:sp>
        <p:nvSpPr>
          <p:cNvPr id="4" name="Slide Number Placeholder 3"/>
          <p:cNvSpPr>
            <a:spLocks noGrp="1"/>
          </p:cNvSpPr>
          <p:nvPr>
            <p:ph type="sldNum" sz="quarter" idx="12"/>
          </p:nvPr>
        </p:nvSpPr>
        <p:spPr/>
        <p:txBody>
          <a:bodyPr/>
          <a:lstStyle/>
          <a:p>
            <a:fld id="{BEEE4056-F3AE-4B3C-B225-0ED56400ACA7}" type="slidenum">
              <a:rPr lang="en-US" altLang="en-US"/>
              <a:pPr/>
              <a:t>4</a:t>
            </a:fld>
            <a:endParaRPr lang="en-US" altLang="en-US" sz="1400" b="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ChangeArrowheads="1"/>
          </p:cNvSpPr>
          <p:nvPr>
            <p:ph type="title"/>
          </p:nvPr>
        </p:nvSpPr>
        <p:spPr>
          <a:xfrm>
            <a:off x="608013" y="236538"/>
            <a:ext cx="7121525" cy="1039812"/>
          </a:xfrm>
        </p:spPr>
        <p:txBody>
          <a:bodyPr>
            <a:normAutofit/>
          </a:bodyPr>
          <a:lstStyle/>
          <a:p>
            <a:r>
              <a:rPr lang="en-US" altLang="en-US" dirty="0"/>
              <a:t>Where CAN I look for help? </a:t>
            </a:r>
            <a:br>
              <a:rPr lang="en-US" altLang="en-US" sz="800" dirty="0"/>
            </a:br>
            <a:endParaRPr lang="en-US" altLang="en-US" sz="800" dirty="0"/>
          </a:p>
        </p:txBody>
      </p:sp>
      <p:sp>
        <p:nvSpPr>
          <p:cNvPr id="505859" name="Rectangle 3"/>
          <p:cNvSpPr>
            <a:spLocks noGrp="1" noChangeArrowheads="1"/>
          </p:cNvSpPr>
          <p:nvPr>
            <p:ph idx="1"/>
          </p:nvPr>
        </p:nvSpPr>
        <p:spPr>
          <a:xfrm>
            <a:off x="604838" y="1219200"/>
            <a:ext cx="8539162" cy="5029204"/>
          </a:xfrm>
          <a:noFill/>
          <a:ln/>
        </p:spPr>
        <p:txBody>
          <a:bodyPr>
            <a:noAutofit/>
          </a:bodyPr>
          <a:lstStyle/>
          <a:p>
            <a:r>
              <a:rPr lang="en-US" altLang="en-US" sz="1300" dirty="0">
                <a:solidFill>
                  <a:schemeClr val="tx1"/>
                </a:solidFill>
              </a:rPr>
              <a:t>Obviously:</a:t>
            </a:r>
            <a:r>
              <a:rPr lang="en-US" altLang="en-US" sz="1300" b="1" dirty="0">
                <a:solidFill>
                  <a:schemeClr val="tx1"/>
                </a:solidFill>
              </a:rPr>
              <a:t> IBMLink </a:t>
            </a:r>
            <a:r>
              <a:rPr lang="en-US" altLang="en-US" sz="1300" i="1" dirty="0">
                <a:solidFill>
                  <a:schemeClr val="tx1"/>
                </a:solidFill>
              </a:rPr>
              <a:t>(leverage your support dollars)</a:t>
            </a:r>
          </a:p>
          <a:p>
            <a:pPr lvl="1"/>
            <a:r>
              <a:rPr lang="en-US" altLang="en-US" sz="1300" b="1" u="sng" dirty="0">
                <a:solidFill>
                  <a:srgbClr val="0000FF"/>
                </a:solidFill>
                <a:highlight>
                  <a:srgbClr val="00FFFF"/>
                </a:highlight>
                <a:hlinkClick r:id="rId3"/>
              </a:rPr>
              <a:t>www.ibm.com/ibmlink</a:t>
            </a:r>
            <a:endParaRPr lang="en-US" altLang="en-US" sz="1300" b="1" u="sng" dirty="0">
              <a:solidFill>
                <a:srgbClr val="0000FF"/>
              </a:solidFill>
              <a:highlight>
                <a:srgbClr val="00FFFF"/>
              </a:highlight>
            </a:endParaRPr>
          </a:p>
          <a:p>
            <a:pPr lvl="1"/>
            <a:endParaRPr lang="en-US" altLang="en-US" sz="1300" b="1" u="sng" dirty="0">
              <a:solidFill>
                <a:srgbClr val="0000FF"/>
              </a:solidFill>
            </a:endParaRPr>
          </a:p>
          <a:p>
            <a:r>
              <a:rPr lang="en-US" altLang="en-US" sz="1400" b="1" dirty="0">
                <a:solidFill>
                  <a:schemeClr val="tx1"/>
                </a:solidFill>
              </a:rPr>
              <a:t>IBM Publications</a:t>
            </a:r>
          </a:p>
          <a:p>
            <a:pPr lvl="1"/>
            <a:r>
              <a:rPr lang="en-US" altLang="en-US" sz="1300" b="1" u="sng" dirty="0">
                <a:solidFill>
                  <a:schemeClr val="bg1"/>
                </a:solidFill>
                <a:highlight>
                  <a:srgbClr val="00FFFF"/>
                </a:highlight>
              </a:rPr>
              <a:t>http://www.vm.ibm.com/</a:t>
            </a:r>
            <a:r>
              <a:rPr lang="en-US" altLang="en-US" sz="1300" b="1" dirty="0">
                <a:solidFill>
                  <a:schemeClr val="bg1"/>
                </a:solidFill>
                <a:highlight>
                  <a:srgbClr val="00FFFF"/>
                </a:highlight>
              </a:rPr>
              <a:t>l</a:t>
            </a:r>
            <a:r>
              <a:rPr lang="en-US" altLang="en-US" sz="1300" b="1" u="sng" dirty="0">
                <a:solidFill>
                  <a:schemeClr val="bg1"/>
                </a:solidFill>
                <a:highlight>
                  <a:srgbClr val="00FFFF"/>
                </a:highlight>
              </a:rPr>
              <a:t>ibrary</a:t>
            </a:r>
            <a:r>
              <a:rPr lang="en-US" altLang="en-US" sz="1300" dirty="0">
                <a:solidFill>
                  <a:schemeClr val="bg1"/>
                </a:solidFill>
                <a:highlight>
                  <a:srgbClr val="00FFFF"/>
                </a:highlight>
              </a:rPr>
              <a:t> </a:t>
            </a:r>
            <a:r>
              <a:rPr lang="en-US" altLang="en-US" sz="1300" dirty="0">
                <a:solidFill>
                  <a:schemeClr val="bg1"/>
                </a:solidFill>
              </a:rPr>
              <a:t>    </a:t>
            </a:r>
            <a:r>
              <a:rPr lang="en-US" altLang="en-US" sz="1300" dirty="0"/>
              <a:t>(</a:t>
            </a:r>
            <a:r>
              <a:rPr lang="en-US" altLang="en-US" sz="1300" dirty="0">
                <a:solidFill>
                  <a:srgbClr val="C00000"/>
                </a:solidFill>
              </a:rPr>
              <a:t>The IBM VM library)</a:t>
            </a:r>
          </a:p>
          <a:p>
            <a:pPr lvl="1"/>
            <a:r>
              <a:rPr lang="en-US" altLang="en-US" sz="1300" dirty="0">
                <a:solidFill>
                  <a:srgbClr val="C00000"/>
                </a:solidFill>
              </a:rPr>
              <a:t>(I prefer to use the PDF links on that page, e.g.  </a:t>
            </a:r>
            <a:r>
              <a:rPr lang="fr-FR" altLang="en-US" sz="1300" b="1" dirty="0">
                <a:solidFill>
                  <a:srgbClr val="0000FF"/>
                </a:solidFill>
                <a:hlinkClick r:id="rId4"/>
              </a:rPr>
              <a:t>z/VM V6.4 publication PDF files</a:t>
            </a:r>
            <a:r>
              <a:rPr lang="fr-FR" altLang="en-US" sz="1300" b="1" dirty="0">
                <a:solidFill>
                  <a:srgbClr val="FF0000"/>
                </a:solidFill>
              </a:rPr>
              <a:t> </a:t>
            </a:r>
            <a:r>
              <a:rPr lang="fr-FR" altLang="en-US" sz="1300" dirty="0">
                <a:solidFill>
                  <a:srgbClr val="C00000"/>
                </a:solidFill>
              </a:rPr>
              <a:t>)</a:t>
            </a:r>
            <a:endParaRPr lang="en-US" altLang="en-US" sz="1300" dirty="0">
              <a:solidFill>
                <a:srgbClr val="C00000"/>
              </a:solidFill>
            </a:endParaRPr>
          </a:p>
          <a:p>
            <a:pPr lvl="1"/>
            <a:r>
              <a:rPr lang="en-US" altLang="en-US" sz="1300" b="1" u="sng" dirty="0">
                <a:solidFill>
                  <a:srgbClr val="0066FF"/>
                </a:solidFill>
                <a:highlight>
                  <a:srgbClr val="00FFFF"/>
                </a:highlight>
                <a:hlinkClick r:id="rId5"/>
              </a:rPr>
              <a:t>http://www.elink.ibmlink.ibm.com/public/applications/publications/cgibin/pbi.cgi?CTY=US</a:t>
            </a:r>
            <a:br>
              <a:rPr lang="en-US" altLang="en-US" sz="1300" b="1" u="sng" dirty="0">
                <a:solidFill>
                  <a:srgbClr val="0066FF"/>
                </a:solidFill>
              </a:rPr>
            </a:br>
            <a:r>
              <a:rPr lang="en-US" altLang="en-US" sz="1300" dirty="0">
                <a:solidFill>
                  <a:schemeClr val="bg1"/>
                </a:solidFill>
              </a:rPr>
              <a:t>(the IBM Publications Center)</a:t>
            </a:r>
          </a:p>
          <a:p>
            <a:endParaRPr lang="en-US" altLang="en-US" sz="1300" dirty="0"/>
          </a:p>
          <a:p>
            <a:r>
              <a:rPr lang="en-US" altLang="en-US" sz="1400" b="1" dirty="0">
                <a:solidFill>
                  <a:schemeClr val="tx1"/>
                </a:solidFill>
              </a:rPr>
              <a:t>Informal but VERY prompt, helpful, and </a:t>
            </a:r>
            <a:r>
              <a:rPr lang="en-US" altLang="en-US" sz="1400" b="1" i="1" dirty="0">
                <a:solidFill>
                  <a:schemeClr val="tx1"/>
                </a:solidFill>
              </a:rPr>
              <a:t>flameless </a:t>
            </a:r>
            <a:r>
              <a:rPr lang="en-US" altLang="en-US" sz="1400" b="1" dirty="0">
                <a:solidFill>
                  <a:schemeClr val="tx1"/>
                </a:solidFill>
              </a:rPr>
              <a:t>discussion lists</a:t>
            </a:r>
          </a:p>
          <a:p>
            <a:pPr lvl="1"/>
            <a:r>
              <a:rPr lang="en-US" altLang="en-US" sz="1300" dirty="0"/>
              <a:t>Send email </a:t>
            </a:r>
            <a:r>
              <a:rPr lang="en-US" altLang="en-US" sz="1300" u="sng" dirty="0"/>
              <a:t>text</a:t>
            </a:r>
            <a:r>
              <a:rPr lang="en-US" altLang="en-US" sz="1300" dirty="0"/>
              <a:t> to: </a:t>
            </a:r>
            <a:r>
              <a:rPr lang="en-US" altLang="en-US" sz="1300" b="1" i="1" dirty="0">
                <a:solidFill>
                  <a:srgbClr val="0000FF"/>
                </a:solidFill>
              </a:rPr>
              <a:t>LISTSERV@LISTSERV.UARK.EDU</a:t>
            </a:r>
            <a:endParaRPr lang="en-US" altLang="en-US" sz="1300" b="1" dirty="0">
              <a:solidFill>
                <a:srgbClr val="0000FF"/>
              </a:solidFill>
            </a:endParaRPr>
          </a:p>
          <a:p>
            <a:pPr lvl="2"/>
            <a:r>
              <a:rPr lang="en-US" altLang="en-US" sz="1300" b="1" dirty="0">
                <a:solidFill>
                  <a:schemeClr val="tx1"/>
                </a:solidFill>
              </a:rPr>
              <a:t>SUBSCRIBE IBMVM-L firstname lastname</a:t>
            </a:r>
          </a:p>
          <a:p>
            <a:pPr lvl="1"/>
            <a:r>
              <a:rPr lang="en-US" altLang="en-US" sz="1300" dirty="0"/>
              <a:t>Send email </a:t>
            </a:r>
            <a:r>
              <a:rPr lang="en-US" altLang="en-US" sz="1300" u="sng" dirty="0"/>
              <a:t>text</a:t>
            </a:r>
            <a:r>
              <a:rPr lang="en-US" altLang="en-US" sz="1300" dirty="0"/>
              <a:t> to: </a:t>
            </a:r>
            <a:r>
              <a:rPr lang="en-US" altLang="en-US" sz="1300" b="1" i="1" dirty="0">
                <a:solidFill>
                  <a:srgbClr val="0000FF"/>
                </a:solidFill>
              </a:rPr>
              <a:t>LISTSERV@VM.MARIST.EDU</a:t>
            </a:r>
            <a:endParaRPr lang="en-US" altLang="en-US" sz="1300" b="1" dirty="0">
              <a:solidFill>
                <a:srgbClr val="0000FF"/>
              </a:solidFill>
            </a:endParaRPr>
          </a:p>
          <a:p>
            <a:pPr lvl="2"/>
            <a:r>
              <a:rPr lang="en-US" altLang="en-US" sz="1300" b="1" dirty="0">
                <a:solidFill>
                  <a:schemeClr val="tx1"/>
                </a:solidFill>
              </a:rPr>
              <a:t>SUBSCRIBE CMS-PIPELINES firstname lastname</a:t>
            </a:r>
          </a:p>
          <a:p>
            <a:pPr lvl="1"/>
            <a:r>
              <a:rPr lang="en-US" altLang="en-US" sz="1300" dirty="0"/>
              <a:t>Send email </a:t>
            </a:r>
            <a:r>
              <a:rPr lang="en-US" altLang="en-US" sz="1300" u="sng" dirty="0"/>
              <a:t>text</a:t>
            </a:r>
            <a:r>
              <a:rPr lang="en-US" altLang="en-US" sz="1300" dirty="0"/>
              <a:t> to: </a:t>
            </a:r>
            <a:r>
              <a:rPr lang="en-US" altLang="en-US" sz="1300" b="1" i="1" dirty="0">
                <a:solidFill>
                  <a:srgbClr val="0000FF"/>
                </a:solidFill>
              </a:rPr>
              <a:t>LISTSERV@VM.MARIST.EDU</a:t>
            </a:r>
            <a:endParaRPr lang="en-US" altLang="en-US" sz="1300" b="1" dirty="0">
              <a:solidFill>
                <a:srgbClr val="0000FF"/>
              </a:solidFill>
            </a:endParaRPr>
          </a:p>
          <a:p>
            <a:pPr lvl="2"/>
            <a:r>
              <a:rPr lang="en-US" altLang="en-US" sz="1300" b="1" dirty="0">
                <a:solidFill>
                  <a:schemeClr val="tx1"/>
                </a:solidFill>
              </a:rPr>
              <a:t>SUBSCRIBE LINUX-390 firstname lastname</a:t>
            </a:r>
          </a:p>
          <a:p>
            <a:r>
              <a:rPr lang="en-US" altLang="en-US" sz="2000" b="1" dirty="0">
                <a:solidFill>
                  <a:srgbClr val="FFFF00"/>
                </a:solidFill>
              </a:rPr>
              <a:t>See: this presentation’s </a:t>
            </a:r>
            <a:r>
              <a:rPr lang="en-US" altLang="en-US" sz="2000" b="1" i="1" dirty="0">
                <a:solidFill>
                  <a:srgbClr val="FFFF00"/>
                </a:solidFill>
              </a:rPr>
              <a:t>“Notes” pages </a:t>
            </a:r>
            <a:r>
              <a:rPr lang="en-US" altLang="en-US" sz="2000" b="1" dirty="0">
                <a:solidFill>
                  <a:srgbClr val="FFFF00"/>
                </a:solidFill>
              </a:rPr>
              <a:t>for details…</a:t>
            </a:r>
          </a:p>
        </p:txBody>
      </p:sp>
      <p:sp>
        <p:nvSpPr>
          <p:cNvPr id="4" name="Slide Number Placeholder 3"/>
          <p:cNvSpPr>
            <a:spLocks noGrp="1"/>
          </p:cNvSpPr>
          <p:nvPr>
            <p:ph type="sldNum" sz="quarter" idx="12"/>
          </p:nvPr>
        </p:nvSpPr>
        <p:spPr/>
        <p:txBody>
          <a:bodyPr/>
          <a:lstStyle/>
          <a:p>
            <a:fld id="{60B42D4D-35E3-481A-B727-24DC5AB7ACC0}" type="slidenum">
              <a:rPr lang="en-US" altLang="en-US"/>
              <a:pPr/>
              <a:t>5</a:t>
            </a:fld>
            <a:endParaRPr lang="en-US" altLang="en-US" sz="1400" b="0" dirty="0"/>
          </a:p>
        </p:txBody>
      </p:sp>
    </p:spTree>
    <p:extLst>
      <p:ext uri="{BB962C8B-B14F-4D97-AF65-F5344CB8AC3E}">
        <p14:creationId xmlns:p14="http://schemas.microsoft.com/office/powerpoint/2010/main" val="3108695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ChangeArrowheads="1"/>
          </p:cNvSpPr>
          <p:nvPr>
            <p:ph type="title"/>
          </p:nvPr>
        </p:nvSpPr>
        <p:spPr>
          <a:xfrm>
            <a:off x="608013" y="236538"/>
            <a:ext cx="7121525" cy="1039812"/>
          </a:xfrm>
        </p:spPr>
        <p:txBody>
          <a:bodyPr>
            <a:normAutofit/>
          </a:bodyPr>
          <a:lstStyle/>
          <a:p>
            <a:r>
              <a:rPr lang="en-US" altLang="en-US" dirty="0"/>
              <a:t>Where CAN I look for help? </a:t>
            </a:r>
            <a:br>
              <a:rPr lang="en-US" altLang="en-US" sz="800" dirty="0"/>
            </a:br>
            <a:endParaRPr lang="en-US" altLang="en-US" sz="800" dirty="0"/>
          </a:p>
        </p:txBody>
      </p:sp>
      <p:sp>
        <p:nvSpPr>
          <p:cNvPr id="505859" name="Rectangle 3"/>
          <p:cNvSpPr>
            <a:spLocks noGrp="1" noChangeArrowheads="1"/>
          </p:cNvSpPr>
          <p:nvPr>
            <p:ph idx="1"/>
          </p:nvPr>
        </p:nvSpPr>
        <p:spPr>
          <a:xfrm>
            <a:off x="604838" y="1219200"/>
            <a:ext cx="8377116" cy="5483750"/>
          </a:xfrm>
          <a:noFill/>
          <a:ln/>
        </p:spPr>
        <p:txBody>
          <a:bodyPr>
            <a:noAutofit/>
          </a:bodyPr>
          <a:lstStyle/>
          <a:p>
            <a:r>
              <a:rPr lang="en-US" altLang="en-US" sz="2800" dirty="0">
                <a:solidFill>
                  <a:schemeClr val="bg1"/>
                </a:solidFill>
              </a:rPr>
              <a:t>Some </a:t>
            </a:r>
            <a:r>
              <a:rPr lang="en-US" altLang="en-US" sz="2800" i="1" dirty="0">
                <a:solidFill>
                  <a:schemeClr val="bg1"/>
                </a:solidFill>
              </a:rPr>
              <a:t>REXX-specific</a:t>
            </a:r>
            <a:r>
              <a:rPr lang="en-US" altLang="en-US" sz="2800" dirty="0">
                <a:solidFill>
                  <a:schemeClr val="bg1"/>
                </a:solidFill>
              </a:rPr>
              <a:t> documentation…</a:t>
            </a:r>
          </a:p>
          <a:p>
            <a:r>
              <a:rPr lang="en-US" altLang="en-US" sz="2400" dirty="0">
                <a:solidFill>
                  <a:schemeClr val="bg1"/>
                </a:solidFill>
              </a:rPr>
              <a:t>The first two IBM documents explain </a:t>
            </a:r>
            <a:r>
              <a:rPr lang="en-US" altLang="en-US" sz="2400" b="1" dirty="0">
                <a:solidFill>
                  <a:schemeClr val="bg1"/>
                </a:solidFill>
              </a:rPr>
              <a:t>REXX syntax </a:t>
            </a:r>
            <a:r>
              <a:rPr lang="en-US" altLang="en-US" sz="2400" dirty="0">
                <a:solidFill>
                  <a:schemeClr val="bg1"/>
                </a:solidFill>
              </a:rPr>
              <a:t>– no reason to duplicate that here today.</a:t>
            </a:r>
            <a:endParaRPr lang="en-US" altLang="en-US" sz="2400" b="1" i="1" dirty="0">
              <a:solidFill>
                <a:schemeClr val="bg1"/>
              </a:solidFill>
            </a:endParaRPr>
          </a:p>
          <a:p>
            <a:pPr marL="342900" indent="-342900">
              <a:buFont typeface="Arial" panose="020B0604020202020204" pitchFamily="34" charset="0"/>
              <a:buChar char="•"/>
            </a:pPr>
            <a:r>
              <a:rPr lang="en-US" altLang="en-US" sz="2000" dirty="0">
                <a:solidFill>
                  <a:schemeClr val="tx1"/>
                </a:solidFill>
              </a:rPr>
              <a:t>z/VM: REXX/VM Reference 6.4, </a:t>
            </a:r>
            <a:r>
              <a:rPr lang="en-US" sz="2000" dirty="0"/>
              <a:t>SC24-6221-02</a:t>
            </a:r>
            <a:r>
              <a:rPr lang="en-US" altLang="en-US" sz="2000" dirty="0">
                <a:solidFill>
                  <a:schemeClr val="bg1"/>
                </a:solidFill>
              </a:rPr>
              <a:t> - </a:t>
            </a:r>
            <a:r>
              <a:rPr lang="en-US" altLang="en-US" sz="2000" dirty="0">
                <a:solidFill>
                  <a:srgbClr val="0000FF"/>
                </a:solidFill>
                <a:highlight>
                  <a:srgbClr val="00FFFF"/>
                </a:highlight>
                <a:hlinkClick r:id="rId3"/>
              </a:rPr>
              <a:t>http://publibz.boulder.ibm.com/epubs/pdf/hcse2c30.pdf</a:t>
            </a:r>
            <a:endParaRPr lang="en-US" altLang="en-US" sz="2000" dirty="0">
              <a:solidFill>
                <a:srgbClr val="0000FF"/>
              </a:solidFill>
              <a:highlight>
                <a:srgbClr val="00FFFF"/>
              </a:highlight>
            </a:endParaRPr>
          </a:p>
          <a:p>
            <a:pPr marL="342900" indent="-342900">
              <a:buFont typeface="Arial" panose="020B0604020202020204" pitchFamily="34" charset="0"/>
              <a:buChar char="•"/>
            </a:pPr>
            <a:r>
              <a:rPr lang="en-US" sz="2000" dirty="0">
                <a:solidFill>
                  <a:schemeClr val="tx1"/>
                </a:solidFill>
              </a:rPr>
              <a:t>z/VM: REXX/VM User's Guide 6.1 </a:t>
            </a:r>
            <a:r>
              <a:rPr lang="en-US" sz="2000" dirty="0"/>
              <a:t>, SC24-6222-01-</a:t>
            </a:r>
            <a:br>
              <a:rPr lang="en-US" sz="2000" dirty="0"/>
            </a:br>
            <a:r>
              <a:rPr lang="en-US" sz="2000" dirty="0">
                <a:solidFill>
                  <a:srgbClr val="0000FF"/>
                </a:solidFill>
                <a:highlight>
                  <a:srgbClr val="00FFFF"/>
                </a:highlight>
                <a:hlinkClick r:id="rId4"/>
              </a:rPr>
              <a:t>http://publibz.boulder.ibm.com/epubs/pdf/hcsb3c30.pdf</a:t>
            </a:r>
            <a:br>
              <a:rPr lang="en-US" sz="2000" dirty="0">
                <a:solidFill>
                  <a:srgbClr val="0000FF"/>
                </a:solidFill>
                <a:highlight>
                  <a:srgbClr val="00FFFF"/>
                </a:highlight>
              </a:rPr>
            </a:br>
            <a:endParaRPr lang="en-US" sz="2000" dirty="0">
              <a:solidFill>
                <a:srgbClr val="0000FF"/>
              </a:solidFill>
              <a:highlight>
                <a:srgbClr val="00FFFF"/>
              </a:highlight>
            </a:endParaRPr>
          </a:p>
          <a:p>
            <a:r>
              <a:rPr lang="en-US" sz="2400" i="1" dirty="0">
                <a:solidFill>
                  <a:srgbClr val="66FF99"/>
                </a:solidFill>
              </a:rPr>
              <a:t>The document below includes examples, and some useful REXX coding styles, too.</a:t>
            </a:r>
          </a:p>
          <a:p>
            <a:pPr marL="342900" indent="-342900">
              <a:buFont typeface="Arial" panose="020B0604020202020204" pitchFamily="34" charset="0"/>
              <a:buChar char="•"/>
            </a:pPr>
            <a:r>
              <a:rPr lang="en-US" altLang="en-US" sz="2000" i="1" dirty="0">
                <a:solidFill>
                  <a:srgbClr val="66FF99"/>
                </a:solidFill>
              </a:rPr>
              <a:t>REXX Language Coding Techniques (Tracy Dean)</a:t>
            </a:r>
            <a:br>
              <a:rPr lang="en-US" altLang="en-US" sz="2000" dirty="0">
                <a:solidFill>
                  <a:schemeClr val="bg1"/>
                </a:solidFill>
              </a:rPr>
            </a:br>
            <a:r>
              <a:rPr lang="en-US" altLang="en-US" sz="2000" dirty="0">
                <a:solidFill>
                  <a:schemeClr val="bg1"/>
                </a:solidFill>
                <a:highlight>
                  <a:srgbClr val="00FFFF"/>
                </a:highlight>
                <a:hlinkClick r:id="rId5"/>
              </a:rPr>
              <a:t>http://www.vmworkshop.org/docs/2016/2016rlct.PDF</a:t>
            </a:r>
            <a:br>
              <a:rPr lang="en-US" altLang="en-US" sz="2000" dirty="0">
                <a:solidFill>
                  <a:schemeClr val="bg1"/>
                </a:solidFill>
              </a:rPr>
            </a:br>
            <a:r>
              <a:rPr lang="en-US" altLang="en-US" sz="2000" dirty="0">
                <a:solidFill>
                  <a:schemeClr val="tx1"/>
                </a:solidFill>
              </a:rPr>
              <a:t>(perhaps see the latest VM Workshop “yyyy” or “Previous Workshops” pages for later updates)</a:t>
            </a:r>
            <a:br>
              <a:rPr lang="en-US" altLang="en-US" sz="2000" dirty="0">
                <a:solidFill>
                  <a:schemeClr val="bg1"/>
                </a:solidFill>
              </a:rPr>
            </a:br>
            <a:endParaRPr lang="en-US" altLang="en-US" sz="2000" dirty="0">
              <a:solidFill>
                <a:schemeClr val="bg1"/>
              </a:solidFill>
            </a:endParaRPr>
          </a:p>
        </p:txBody>
      </p:sp>
      <p:sp>
        <p:nvSpPr>
          <p:cNvPr id="2" name="Slide Number Placeholder 1"/>
          <p:cNvSpPr>
            <a:spLocks noGrp="1"/>
          </p:cNvSpPr>
          <p:nvPr>
            <p:ph type="sldNum" sz="quarter" idx="12"/>
          </p:nvPr>
        </p:nvSpPr>
        <p:spPr/>
        <p:txBody>
          <a:bodyPr/>
          <a:lstStyle/>
          <a:p>
            <a:fld id="{AE16375E-330C-4571-BCA7-720BD7881AA1}" type="slidenum">
              <a:rPr lang="en-US" altLang="en-US" smtClean="0"/>
              <a:pPr/>
              <a:t>6</a:t>
            </a:fld>
            <a:endParaRPr lang="en-US"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i="1" dirty="0"/>
              <a:t>Better practices:</a:t>
            </a:r>
            <a:br>
              <a:rPr lang="en-US" altLang="en-US" i="1" dirty="0"/>
            </a:br>
            <a:r>
              <a:rPr lang="en-US" altLang="en-US" dirty="0"/>
              <a:t>The</a:t>
            </a:r>
            <a:r>
              <a:rPr lang="en-US" altLang="en-US" i="1" dirty="0"/>
              <a:t> </a:t>
            </a:r>
            <a:r>
              <a:rPr lang="en-US" dirty="0"/>
              <a:t>importance of standards…</a:t>
            </a:r>
          </a:p>
        </p:txBody>
      </p:sp>
      <p:sp>
        <p:nvSpPr>
          <p:cNvPr id="3" name="Text Placeholder 2"/>
          <p:cNvSpPr>
            <a:spLocks noGrp="1"/>
          </p:cNvSpPr>
          <p:nvPr>
            <p:ph type="body" sz="half" idx="1"/>
          </p:nvPr>
        </p:nvSpPr>
        <p:spPr>
          <a:xfrm>
            <a:off x="296395" y="1730733"/>
            <a:ext cx="8312150" cy="5005030"/>
          </a:xfrm>
        </p:spPr>
        <p:txBody>
          <a:bodyPr>
            <a:normAutofit fontScale="40000" lnSpcReduction="20000"/>
          </a:bodyPr>
          <a:lstStyle/>
          <a:p>
            <a:pPr marL="571500" indent="-571500">
              <a:buFont typeface="Arial" panose="020B0604020202020204" pitchFamily="34" charset="0"/>
              <a:buChar char="•"/>
            </a:pPr>
            <a:r>
              <a:rPr lang="en-US" sz="5600" dirty="0">
                <a:solidFill>
                  <a:schemeClr val="tx1"/>
                </a:solidFill>
              </a:rPr>
              <a:t>Improves productivity</a:t>
            </a:r>
          </a:p>
          <a:p>
            <a:pPr marL="571500" indent="-571500">
              <a:buFont typeface="Arial" panose="020B0604020202020204" pitchFamily="34" charset="0"/>
              <a:buChar char="•"/>
            </a:pPr>
            <a:r>
              <a:rPr lang="en-US" sz="5600" dirty="0">
                <a:solidFill>
                  <a:schemeClr val="tx1"/>
                </a:solidFill>
              </a:rPr>
              <a:t>Improves clarity</a:t>
            </a:r>
          </a:p>
          <a:p>
            <a:pPr marL="571500" indent="-571500">
              <a:buFont typeface="Arial" panose="020B0604020202020204" pitchFamily="34" charset="0"/>
              <a:buChar char="•"/>
            </a:pPr>
            <a:r>
              <a:rPr lang="en-US" sz="5600" dirty="0">
                <a:solidFill>
                  <a:schemeClr val="tx1"/>
                </a:solidFill>
              </a:rPr>
              <a:t>Provides automated “searchability” down the road</a:t>
            </a:r>
          </a:p>
          <a:p>
            <a:pPr marL="1028700" lvl="1" indent="-571500">
              <a:buFont typeface="Arial" panose="020B0604020202020204" pitchFamily="34" charset="0"/>
              <a:buChar char="•"/>
            </a:pPr>
            <a:r>
              <a:rPr lang="en-US" sz="5600" dirty="0">
                <a:solidFill>
                  <a:schemeClr val="tx1"/>
                </a:solidFill>
              </a:rPr>
              <a:t>Huh?  What else uses the same syntax, which might be wrong, or changing in a new release?</a:t>
            </a:r>
          </a:p>
          <a:p>
            <a:pPr marL="571500" indent="-571500">
              <a:buFont typeface="Arial" panose="020B0604020202020204" pitchFamily="34" charset="0"/>
              <a:buChar char="•"/>
            </a:pPr>
            <a:r>
              <a:rPr lang="en-US" sz="5600" dirty="0">
                <a:solidFill>
                  <a:schemeClr val="tx1"/>
                </a:solidFill>
              </a:rPr>
              <a:t>Provides documentation RIGHT WHERE IT IS NEEDED (never out-of-date, and somewhere else – where it becomes obsolete without very strict update policies)</a:t>
            </a:r>
          </a:p>
          <a:p>
            <a:pPr marL="1028700" lvl="1" indent="-571500">
              <a:buFont typeface="Arial" panose="020B0604020202020204" pitchFamily="34" charset="0"/>
              <a:buChar char="•"/>
            </a:pPr>
            <a:r>
              <a:rPr lang="en-US" sz="5600" dirty="0">
                <a:solidFill>
                  <a:schemeClr val="tx1"/>
                </a:solidFill>
              </a:rPr>
              <a:t>Someone else (or </a:t>
            </a:r>
            <a:r>
              <a:rPr lang="en-US" sz="5600" i="1" dirty="0">
                <a:solidFill>
                  <a:schemeClr val="tx1"/>
                </a:solidFill>
              </a:rPr>
              <a:t>YOU</a:t>
            </a:r>
            <a:r>
              <a:rPr lang="en-US" sz="5600" dirty="0">
                <a:solidFill>
                  <a:schemeClr val="tx1"/>
                </a:solidFill>
              </a:rPr>
              <a:t>) may need to adjust this later</a:t>
            </a:r>
          </a:p>
          <a:p>
            <a:pPr marL="571500" indent="-571500">
              <a:buFont typeface="Arial" panose="020B0604020202020204" pitchFamily="34" charset="0"/>
              <a:buChar char="•"/>
            </a:pPr>
            <a:r>
              <a:rPr lang="en-US" sz="5600" dirty="0">
                <a:solidFill>
                  <a:schemeClr val="tx1"/>
                </a:solidFill>
              </a:rPr>
              <a:t>Enhances “transition management”.</a:t>
            </a:r>
          </a:p>
          <a:p>
            <a:pPr marL="1028700" lvl="1" indent="-571500">
              <a:buFont typeface="Arial" panose="020B0604020202020204" pitchFamily="34" charset="0"/>
              <a:buChar char="•"/>
            </a:pPr>
            <a:r>
              <a:rPr lang="en-US" sz="5600" b="1" dirty="0">
                <a:solidFill>
                  <a:schemeClr val="tx1"/>
                </a:solidFill>
              </a:rPr>
              <a:t>Retirement happens</a:t>
            </a:r>
            <a:r>
              <a:rPr lang="en-US" sz="5600" dirty="0">
                <a:solidFill>
                  <a:schemeClr val="tx1"/>
                </a:solidFill>
              </a:rPr>
              <a:t>, </a:t>
            </a:r>
            <a:br>
              <a:rPr lang="en-US" sz="5600" dirty="0">
                <a:solidFill>
                  <a:schemeClr val="tx1"/>
                </a:solidFill>
              </a:rPr>
            </a:br>
            <a:r>
              <a:rPr lang="en-US" sz="5600" dirty="0">
                <a:solidFill>
                  <a:schemeClr val="tx1"/>
                </a:solidFill>
              </a:rPr>
              <a:t>grey-hairs leave (or even face-plant into their keyboards).</a:t>
            </a:r>
          </a:p>
          <a:p>
            <a:pPr lvl="1"/>
            <a:r>
              <a:rPr lang="en-US" sz="3400" dirty="0"/>
              <a:t> </a:t>
            </a:r>
          </a:p>
          <a:p>
            <a:pPr marL="571500" indent="-571500">
              <a:buFont typeface="Arial" panose="020B0604020202020204" pitchFamily="34" charset="0"/>
              <a:buChar char="•"/>
            </a:pPr>
            <a:endParaRPr lang="en-US" dirty="0"/>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7</a:t>
            </a:fld>
            <a:endParaRPr lang="en-US" altLang="en-US" sz="1400" b="0" dirty="0"/>
          </a:p>
        </p:txBody>
      </p:sp>
    </p:spTree>
    <p:extLst>
      <p:ext uri="{BB962C8B-B14F-4D97-AF65-F5344CB8AC3E}">
        <p14:creationId xmlns:p14="http://schemas.microsoft.com/office/powerpoint/2010/main" val="3519903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i="1" dirty="0"/>
              <a:t>Better practices: </a:t>
            </a:r>
            <a:br>
              <a:rPr lang="en-US" altLang="en-US" i="1" dirty="0"/>
            </a:br>
            <a:r>
              <a:rPr lang="en-US" dirty="0"/>
              <a:t>The importance of standards…</a:t>
            </a:r>
            <a:br>
              <a:rPr lang="en-US" dirty="0"/>
            </a:br>
            <a:r>
              <a:rPr lang="en-US" dirty="0"/>
              <a:t>Documentation – DOCREXX EXEC </a:t>
            </a:r>
            <a:r>
              <a:rPr lang="en-US" b="1" i="1" u="sng" dirty="0"/>
              <a:t>T</a:t>
            </a:r>
          </a:p>
        </p:txBody>
      </p:sp>
      <p:sp>
        <p:nvSpPr>
          <p:cNvPr id="3" name="Text Placeholder 2"/>
          <p:cNvSpPr>
            <a:spLocks noGrp="1"/>
          </p:cNvSpPr>
          <p:nvPr>
            <p:ph type="body" sz="half" idx="1"/>
          </p:nvPr>
        </p:nvSpPr>
        <p:spPr>
          <a:xfrm>
            <a:off x="376827" y="1502539"/>
            <a:ext cx="8312150" cy="5089092"/>
          </a:xfrm>
        </p:spPr>
        <p:txBody>
          <a:bodyPr>
            <a:normAutofit/>
          </a:bodyPr>
          <a:lstStyle/>
          <a:p>
            <a:pPr marL="571500" indent="-571500">
              <a:buFont typeface="Arial" panose="020B0604020202020204" pitchFamily="34" charset="0"/>
              <a:buChar char="•"/>
            </a:pPr>
            <a:r>
              <a:rPr lang="en-US" sz="3200" b="1" i="1" dirty="0"/>
              <a:t>T-</a:t>
            </a:r>
            <a:r>
              <a:rPr lang="en-US" sz="3200" dirty="0"/>
              <a:t>disk (filemode “T”) = “TOOLS disk”</a:t>
            </a:r>
          </a:p>
          <a:p>
            <a:pPr marL="1028700" lvl="1" indent="-571500">
              <a:buFont typeface="Arial" panose="020B0604020202020204" pitchFamily="34" charset="0"/>
              <a:buChar char="•"/>
            </a:pPr>
            <a:r>
              <a:rPr lang="en-US" sz="2000" b="1" i="1" u="sng" dirty="0">
                <a:solidFill>
                  <a:schemeClr val="tx1"/>
                </a:solidFill>
              </a:rPr>
              <a:t>A local convention</a:t>
            </a:r>
            <a:r>
              <a:rPr lang="en-US" sz="2000" b="1" i="1" dirty="0">
                <a:solidFill>
                  <a:schemeClr val="tx1"/>
                </a:solidFill>
              </a:rPr>
              <a:t>: </a:t>
            </a:r>
            <a:r>
              <a:rPr lang="en-US" sz="2000" i="1" dirty="0">
                <a:solidFill>
                  <a:schemeClr val="tx1"/>
                </a:solidFill>
              </a:rPr>
              <a:t>Contains c</a:t>
            </a:r>
            <a:r>
              <a:rPr lang="en-US" sz="2000" dirty="0">
                <a:solidFill>
                  <a:schemeClr val="tx1"/>
                </a:solidFill>
              </a:rPr>
              <a:t>ommon local and freeware </a:t>
            </a:r>
            <a:r>
              <a:rPr lang="en-US" sz="2000" b="1" dirty="0">
                <a:solidFill>
                  <a:schemeClr val="tx1"/>
                </a:solidFill>
              </a:rPr>
              <a:t>tools </a:t>
            </a:r>
            <a:r>
              <a:rPr lang="en-US" sz="2000" dirty="0">
                <a:solidFill>
                  <a:schemeClr val="tx1"/>
                </a:solidFill>
              </a:rPr>
              <a:t>available to Sysprogs, end-users, applications - </a:t>
            </a:r>
            <a:r>
              <a:rPr lang="en-US" sz="2000" i="1" dirty="0">
                <a:solidFill>
                  <a:schemeClr val="tx1"/>
                </a:solidFill>
              </a:rPr>
              <a:t>no </a:t>
            </a:r>
            <a:r>
              <a:rPr lang="en-US" sz="2000" i="1" u="sng" dirty="0">
                <a:solidFill>
                  <a:schemeClr val="tx1"/>
                </a:solidFill>
              </a:rPr>
              <a:t>formal</a:t>
            </a:r>
            <a:r>
              <a:rPr lang="en-US" sz="2000" i="1" dirty="0">
                <a:solidFill>
                  <a:schemeClr val="tx1"/>
                </a:solidFill>
              </a:rPr>
              <a:t> IBM or vendor support, </a:t>
            </a:r>
            <a:r>
              <a:rPr lang="en-US" sz="2000" dirty="0">
                <a:solidFill>
                  <a:schemeClr val="tx1"/>
                </a:solidFill>
              </a:rPr>
              <a:t>but often supported by the previously mentioned </a:t>
            </a:r>
            <a:r>
              <a:rPr lang="en-US" sz="2000" b="1" i="1" dirty="0">
                <a:solidFill>
                  <a:schemeClr val="tx1"/>
                </a:solidFill>
              </a:rPr>
              <a:t>IBMVM discussion </a:t>
            </a:r>
            <a:r>
              <a:rPr lang="en-US" sz="2000" dirty="0">
                <a:solidFill>
                  <a:schemeClr val="tx1"/>
                </a:solidFill>
              </a:rPr>
              <a:t>list members</a:t>
            </a:r>
            <a:r>
              <a:rPr lang="en-US" sz="2000" i="1" dirty="0">
                <a:solidFill>
                  <a:schemeClr val="tx1"/>
                </a:solidFill>
              </a:rPr>
              <a:t>.</a:t>
            </a:r>
          </a:p>
          <a:p>
            <a:pPr marL="1485900" lvl="2" indent="-571500">
              <a:buFont typeface="Arial" panose="020B0604020202020204" pitchFamily="34" charset="0"/>
              <a:buChar char="•"/>
            </a:pPr>
            <a:r>
              <a:rPr lang="en-US" sz="1800" dirty="0">
                <a:solidFill>
                  <a:schemeClr val="tx1"/>
                </a:solidFill>
              </a:rPr>
              <a:t>See: ‘Free REXX-related Tools Sources’ later in this presentation</a:t>
            </a:r>
          </a:p>
          <a:p>
            <a:pPr marL="1028700" lvl="1" indent="-571500">
              <a:buFont typeface="Arial" panose="020B0604020202020204" pitchFamily="34" charset="0"/>
              <a:buChar char="•"/>
            </a:pPr>
            <a:r>
              <a:rPr lang="en-US" sz="2000" dirty="0">
                <a:solidFill>
                  <a:schemeClr val="tx1"/>
                </a:solidFill>
              </a:rPr>
              <a:t>T-disk is accessed </a:t>
            </a:r>
            <a:r>
              <a:rPr lang="en-US" sz="2000" i="1" dirty="0">
                <a:solidFill>
                  <a:schemeClr val="tx1"/>
                </a:solidFill>
              </a:rPr>
              <a:t>AFTER</a:t>
            </a:r>
            <a:r>
              <a:rPr lang="en-US" sz="2000" dirty="0">
                <a:solidFill>
                  <a:schemeClr val="tx1"/>
                </a:solidFill>
              </a:rPr>
              <a:t> the S and Y/S disks.  IBM code has priority</a:t>
            </a:r>
          </a:p>
          <a:p>
            <a:pPr lvl="1"/>
            <a:r>
              <a:rPr lang="en-US" dirty="0"/>
              <a:t> </a:t>
            </a:r>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8</a:t>
            </a:fld>
            <a:endParaRPr lang="en-US" altLang="en-US" sz="1400" b="0" dirty="0"/>
          </a:p>
        </p:txBody>
      </p:sp>
    </p:spTree>
    <p:extLst>
      <p:ext uri="{BB962C8B-B14F-4D97-AF65-F5344CB8AC3E}">
        <p14:creationId xmlns:p14="http://schemas.microsoft.com/office/powerpoint/2010/main" val="2073647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2" y="381000"/>
            <a:ext cx="8027987" cy="1039813"/>
          </a:xfrm>
        </p:spPr>
        <p:txBody>
          <a:bodyPr>
            <a:normAutofit fontScale="90000"/>
          </a:bodyPr>
          <a:lstStyle/>
          <a:p>
            <a:r>
              <a:rPr lang="en-US" altLang="en-US" i="1" dirty="0"/>
              <a:t>Better practices: </a:t>
            </a:r>
            <a:br>
              <a:rPr lang="en-US" altLang="en-US" i="1" dirty="0"/>
            </a:br>
            <a:r>
              <a:rPr lang="en-US" dirty="0"/>
              <a:t>The importance of standards… Documentation - </a:t>
            </a:r>
            <a:r>
              <a:rPr lang="en-US" i="1" dirty="0"/>
              <a:t>DOCREXX EXEC T</a:t>
            </a:r>
            <a:endParaRPr lang="en-US" dirty="0"/>
          </a:p>
        </p:txBody>
      </p:sp>
      <p:sp>
        <p:nvSpPr>
          <p:cNvPr id="3" name="Text Placeholder 2"/>
          <p:cNvSpPr>
            <a:spLocks noGrp="1"/>
          </p:cNvSpPr>
          <p:nvPr>
            <p:ph type="body" sz="half" idx="1"/>
          </p:nvPr>
        </p:nvSpPr>
        <p:spPr>
          <a:xfrm>
            <a:off x="299081" y="1693629"/>
            <a:ext cx="8547039" cy="5255812"/>
          </a:xfrm>
        </p:spPr>
        <p:txBody>
          <a:bodyPr>
            <a:normAutofit lnSpcReduction="10000"/>
          </a:bodyPr>
          <a:lstStyle/>
          <a:p>
            <a:pPr marL="571500" indent="-571500">
              <a:buFont typeface="Arial" panose="020B0604020202020204" pitchFamily="34" charset="0"/>
              <a:buChar char="•"/>
            </a:pPr>
            <a:r>
              <a:rPr lang="en-US" b="1" i="1" dirty="0"/>
              <a:t>Prolog</a:t>
            </a:r>
            <a:r>
              <a:rPr lang="en-US" i="1" dirty="0"/>
              <a:t> </a:t>
            </a:r>
            <a:r>
              <a:rPr lang="en-US" sz="2400" dirty="0"/>
              <a:t>can be used to begin every EXEC</a:t>
            </a:r>
          </a:p>
          <a:p>
            <a:pPr marL="1028700" lvl="1" indent="-571500">
              <a:buFont typeface="Arial" panose="020B0604020202020204" pitchFamily="34" charset="0"/>
              <a:buChar char="•"/>
            </a:pPr>
            <a:r>
              <a:rPr lang="en-US" dirty="0">
                <a:solidFill>
                  <a:schemeClr val="tx1"/>
                </a:solidFill>
              </a:rPr>
              <a:t>EXEC filename/filetype</a:t>
            </a:r>
          </a:p>
          <a:p>
            <a:pPr marL="1028700" lvl="1" indent="-571500">
              <a:buFont typeface="Arial" panose="020B0604020202020204" pitchFamily="34" charset="0"/>
              <a:buChar char="•"/>
            </a:pPr>
            <a:r>
              <a:rPr lang="en-US" dirty="0">
                <a:solidFill>
                  <a:schemeClr val="tx1"/>
                </a:solidFill>
              </a:rPr>
              <a:t>Who supports it</a:t>
            </a:r>
          </a:p>
          <a:p>
            <a:pPr marL="1028700" lvl="1" indent="-571500">
              <a:buFont typeface="Arial" panose="020B0604020202020204" pitchFamily="34" charset="0"/>
              <a:buChar char="•"/>
            </a:pPr>
            <a:r>
              <a:rPr lang="en-US" dirty="0">
                <a:solidFill>
                  <a:schemeClr val="tx1"/>
                </a:solidFill>
              </a:rPr>
              <a:t>Maintenance level</a:t>
            </a:r>
          </a:p>
          <a:p>
            <a:pPr marL="1028700" lvl="1" indent="-571500">
              <a:buFont typeface="Arial" panose="020B0604020202020204" pitchFamily="34" charset="0"/>
              <a:buChar char="•"/>
            </a:pPr>
            <a:r>
              <a:rPr lang="en-US" sz="1600" dirty="0">
                <a:solidFill>
                  <a:schemeClr val="tx1"/>
                </a:solidFill>
              </a:rPr>
              <a:t>T</a:t>
            </a:r>
            <a:r>
              <a:rPr lang="en-US" dirty="0">
                <a:solidFill>
                  <a:schemeClr val="tx1"/>
                </a:solidFill>
              </a:rPr>
              <a:t>his small amount of doc at the top display when tracing a flow of EXECs (e.g. ‘SET EXECTRAC ON”, or “trace i”, or “trace ?</a:t>
            </a:r>
            <a:r>
              <a:rPr lang="en-US" dirty="0">
                <a:solidFill>
                  <a:schemeClr val="tx1"/>
                </a:solidFill>
                <a:latin typeface="Times New Roman" panose="02020603050405020304" pitchFamily="18" charset="0"/>
                <a:cs typeface="Times New Roman" panose="02020603050405020304" pitchFamily="18" charset="0"/>
              </a:rPr>
              <a:t>I</a:t>
            </a:r>
            <a:r>
              <a:rPr lang="en-US" dirty="0">
                <a:solidFill>
                  <a:schemeClr val="tx1"/>
                </a:solidFill>
              </a:rPr>
              <a:t>”).  There’s no need to wade through lots of detail at the top to get to the ‘good’ stuff every time you edit it.</a:t>
            </a:r>
          </a:p>
          <a:p>
            <a:pPr marL="571500" indent="-571500">
              <a:buFont typeface="Arial" panose="020B0604020202020204" pitchFamily="34" charset="0"/>
              <a:buChar char="•"/>
            </a:pPr>
            <a:r>
              <a:rPr lang="en-US" sz="4000" b="1" i="1" dirty="0"/>
              <a:t>Epilog</a:t>
            </a:r>
            <a:r>
              <a:rPr lang="en-US" sz="6000" dirty="0"/>
              <a:t> </a:t>
            </a:r>
            <a:r>
              <a:rPr lang="en-US" sz="2400" dirty="0"/>
              <a:t>can be used to end </a:t>
            </a:r>
            <a:r>
              <a:rPr lang="en-US" sz="2800" b="1" i="1" dirty="0"/>
              <a:t>every</a:t>
            </a:r>
            <a:r>
              <a:rPr lang="en-US" sz="2400" dirty="0"/>
              <a:t> EXEC</a:t>
            </a:r>
          </a:p>
          <a:p>
            <a:pPr marL="1028700" lvl="1" indent="-571500">
              <a:buFont typeface="Arial" panose="020B0604020202020204" pitchFamily="34" charset="0"/>
              <a:buChar char="•"/>
            </a:pPr>
            <a:r>
              <a:rPr lang="en-US" dirty="0">
                <a:solidFill>
                  <a:schemeClr val="tx1"/>
                </a:solidFill>
              </a:rPr>
              <a:t>A bit more doc (adjust as needed), showing author, creation date, update history.  Doesn’t intrude when running a trace.  A good update log helps identify differences between multiple copies of the same EXEC.  (</a:t>
            </a:r>
            <a:r>
              <a:rPr lang="en-US" i="1" dirty="0">
                <a:solidFill>
                  <a:schemeClr val="tx1"/>
                </a:solidFill>
              </a:rPr>
              <a:t>It happens)</a:t>
            </a:r>
          </a:p>
          <a:p>
            <a:pPr marL="1028700" lvl="1" indent="-571500">
              <a:buFont typeface="Arial" panose="020B0604020202020204" pitchFamily="34" charset="0"/>
              <a:buChar char="•"/>
            </a:pPr>
            <a:endParaRPr lang="en-US" dirty="0"/>
          </a:p>
        </p:txBody>
      </p:sp>
      <p:sp>
        <p:nvSpPr>
          <p:cNvPr id="5" name="Slide Number Placeholder 4"/>
          <p:cNvSpPr>
            <a:spLocks noGrp="1"/>
          </p:cNvSpPr>
          <p:nvPr>
            <p:ph type="sldNum" sz="quarter" idx="10"/>
          </p:nvPr>
        </p:nvSpPr>
        <p:spPr/>
        <p:txBody>
          <a:bodyPr/>
          <a:lstStyle/>
          <a:p>
            <a:fld id="{95D47895-071E-470B-95DB-918D6315DC06}" type="slidenum">
              <a:rPr lang="en-US" altLang="en-US" smtClean="0"/>
              <a:pPr/>
              <a:t>9</a:t>
            </a:fld>
            <a:endParaRPr lang="en-US" altLang="en-US" sz="1400" b="0" dirty="0"/>
          </a:p>
        </p:txBody>
      </p:sp>
    </p:spTree>
    <p:extLst>
      <p:ext uri="{BB962C8B-B14F-4D97-AF65-F5344CB8AC3E}">
        <p14:creationId xmlns:p14="http://schemas.microsoft.com/office/powerpoint/2010/main" val="2018505429"/>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46346675</TotalTime>
  <Words>3613</Words>
  <Application>Microsoft Office PowerPoint</Application>
  <PresentationFormat>Letter Paper (8.5x11 in)</PresentationFormat>
  <Paragraphs>602</Paragraphs>
  <Slides>29</Slides>
  <Notes>29</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29</vt:i4>
      </vt:variant>
    </vt:vector>
  </HeadingPairs>
  <TitlesOfParts>
    <vt:vector size="42" baseType="lpstr">
      <vt:lpstr>Arial</vt:lpstr>
      <vt:lpstr>Arial Narrow</vt:lpstr>
      <vt:lpstr>Calibri</vt:lpstr>
      <vt:lpstr>Calibri Light</vt:lpstr>
      <vt:lpstr>Century Gothic</vt:lpstr>
      <vt:lpstr>Consolas</vt:lpstr>
      <vt:lpstr>Courier</vt:lpstr>
      <vt:lpstr>Renex Monospaced</vt:lpstr>
      <vt:lpstr>Times</vt:lpstr>
      <vt:lpstr>Times New Roman</vt:lpstr>
      <vt:lpstr>Wingdings</vt:lpstr>
      <vt:lpstr>Wingdings 3</vt:lpstr>
      <vt:lpstr>Slice</vt:lpstr>
      <vt:lpstr>REXX Coding Standards ...   “Better” Practices  Or: what we learned “on the job”</vt:lpstr>
      <vt:lpstr>Mandatory “Brag Sheet”  or: “Why should we listen to him?”</vt:lpstr>
      <vt:lpstr>Disclaimer:  (you expected something else?)    - Your Mileage May Vary  - For me: REXX standards are always an area of          “Continuous Quality Improvement”     </vt:lpstr>
      <vt:lpstr>Agenda</vt:lpstr>
      <vt:lpstr>Where CAN I look for help?  </vt:lpstr>
      <vt:lpstr>Where CAN I look for help?  </vt:lpstr>
      <vt:lpstr>Better practices: The importance of standards…</vt:lpstr>
      <vt:lpstr>Better practices:  The importance of standards… Documentation – DOCREXX EXEC T</vt:lpstr>
      <vt:lpstr>Better practices:  The importance of standards… Documentation - DOCREXX EXEC T</vt:lpstr>
      <vt:lpstr>The importance of standards… Documentation: DOCREXX EXEC T</vt:lpstr>
      <vt:lpstr>The importance of standards… Documentation – DOCREXX EXEC T</vt:lpstr>
      <vt:lpstr>The importance of standards… Documentation – DOCREXX EXEC T</vt:lpstr>
      <vt:lpstr>The importance of standards… Documentation – DOCREXX EXEC T</vt:lpstr>
      <vt:lpstr>The importance of standards… Documentation – DOCREXX EXEC T</vt:lpstr>
      <vt:lpstr>Better practices: REXX File formatting standards (religion)</vt:lpstr>
      <vt:lpstr>Best practices: REXX formatting (religion)</vt:lpstr>
      <vt:lpstr>Better practices: REXX formatting (religion)</vt:lpstr>
      <vt:lpstr>Better practices: REXX formatting (FACTS)</vt:lpstr>
      <vt:lpstr>The importance of standards – BULLET-PROOFING YOUR CODE </vt:lpstr>
      <vt:lpstr>  FREE REXX-related TOOLS -  sources  </vt:lpstr>
      <vt:lpstr>FREE REXX-related TOOLS -  QDI EXEC</vt:lpstr>
      <vt:lpstr>FREE REXX-related TOOLS -  CKRX EXEC </vt:lpstr>
      <vt:lpstr>Miscellany from : tracy dean  </vt:lpstr>
      <vt:lpstr>Miscellany From: Tracy Dean </vt:lpstr>
      <vt:lpstr>Miscellany REXX FUNCTION CALLS can eat CPU</vt:lpstr>
      <vt:lpstr>FREE REXX-related TOOLS -  MKSALIPL EXEC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wbogner</dc:creator>
  <cp:lastModifiedBy>Mike Walter</cp:lastModifiedBy>
  <cp:revision>307</cp:revision>
  <cp:lastPrinted>2017-02-09T00:24:05Z</cp:lastPrinted>
  <dcterms:created xsi:type="dcterms:W3CDTF">1999-06-07T20:18:24Z</dcterms:created>
  <dcterms:modified xsi:type="dcterms:W3CDTF">2017-06-21T17:03:53Z</dcterms:modified>
</cp:coreProperties>
</file>